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28DA50-0824-403B-84DF-14ECB7EC11C5}" type="doc">
      <dgm:prSet loTypeId="urn:microsoft.com/office/officeart/2005/8/layout/radial4" loCatId="relationship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n-US"/>
        </a:p>
      </dgm:t>
    </dgm:pt>
    <dgm:pt modelId="{CA051D9F-575E-4374-B8CD-3D61170A4C26}">
      <dgm:prSet phldrT="[Text]"/>
      <dgm:spPr/>
      <dgm:t>
        <a:bodyPr/>
        <a:lstStyle/>
        <a:p>
          <a:r>
            <a:rPr lang="it-IT" dirty="0"/>
            <a:t>Istituto Nazionale dei Tumori di Milano (INT)</a:t>
          </a:r>
          <a:endParaRPr lang="en-US" dirty="0"/>
        </a:p>
      </dgm:t>
    </dgm:pt>
    <dgm:pt modelId="{B565F17D-DBCD-448C-8447-5603A57BA181}" type="parTrans" cxnId="{4522B366-BCCF-4556-88BB-77AF1B93FB1F}">
      <dgm:prSet/>
      <dgm:spPr/>
      <dgm:t>
        <a:bodyPr/>
        <a:lstStyle/>
        <a:p>
          <a:endParaRPr lang="en-US"/>
        </a:p>
      </dgm:t>
    </dgm:pt>
    <dgm:pt modelId="{F291F6C4-1DC9-4054-87AE-AFA5AF16B6DF}" type="sibTrans" cxnId="{4522B366-BCCF-4556-88BB-77AF1B93FB1F}">
      <dgm:prSet/>
      <dgm:spPr/>
      <dgm:t>
        <a:bodyPr/>
        <a:lstStyle/>
        <a:p>
          <a:endParaRPr lang="en-US"/>
        </a:p>
      </dgm:t>
    </dgm:pt>
    <dgm:pt modelId="{97E52D54-C8C0-488F-8AF9-2E329CC4F02F}">
      <dgm:prSet phldrT="[Text]"/>
      <dgm:spPr/>
      <dgm:t>
        <a:bodyPr/>
        <a:lstStyle/>
        <a:p>
          <a:r>
            <a:rPr lang="en-US" dirty="0"/>
            <a:t>*Public </a:t>
          </a:r>
          <a:r>
            <a:rPr lang="en-US"/>
            <a:t>Health England National Cancer Registration and Analysis Service</a:t>
          </a:r>
          <a:endParaRPr lang="en-US" dirty="0"/>
        </a:p>
      </dgm:t>
    </dgm:pt>
    <dgm:pt modelId="{A15DAF28-B002-4728-821E-B505554C6E27}" type="parTrans" cxnId="{F43EB5CD-790E-4E72-8E2C-384F581DE258}">
      <dgm:prSet/>
      <dgm:spPr/>
      <dgm:t>
        <a:bodyPr/>
        <a:lstStyle/>
        <a:p>
          <a:endParaRPr lang="en-US"/>
        </a:p>
      </dgm:t>
    </dgm:pt>
    <dgm:pt modelId="{075A8F95-4679-4271-89B5-DFD99290BA14}" type="sibTrans" cxnId="{F43EB5CD-790E-4E72-8E2C-384F581DE258}">
      <dgm:prSet/>
      <dgm:spPr/>
      <dgm:t>
        <a:bodyPr/>
        <a:lstStyle/>
        <a:p>
          <a:endParaRPr lang="en-US"/>
        </a:p>
      </dgm:t>
    </dgm:pt>
    <dgm:pt modelId="{AB5258B2-D563-4D45-B631-33EAE0943D32}">
      <dgm:prSet phldrT="[Text]"/>
      <dgm:spPr/>
      <dgm:t>
        <a:bodyPr/>
        <a:lstStyle/>
        <a:p>
          <a:r>
            <a:rPr lang="en-US" dirty="0"/>
            <a:t>*Public Health Scotland, Scottish Cancer Registry</a:t>
          </a:r>
        </a:p>
      </dgm:t>
    </dgm:pt>
    <dgm:pt modelId="{5767CD64-1C83-4F83-BFA5-57F015B69C12}" type="parTrans" cxnId="{E5FC9F7D-23CD-435E-BD61-FDA887C5DEF1}">
      <dgm:prSet/>
      <dgm:spPr/>
      <dgm:t>
        <a:bodyPr/>
        <a:lstStyle/>
        <a:p>
          <a:endParaRPr lang="en-US"/>
        </a:p>
      </dgm:t>
    </dgm:pt>
    <dgm:pt modelId="{EFD58321-26FC-4175-8719-3A51BE8990F8}" type="sibTrans" cxnId="{E5FC9F7D-23CD-435E-BD61-FDA887C5DEF1}">
      <dgm:prSet/>
      <dgm:spPr/>
      <dgm:t>
        <a:bodyPr/>
        <a:lstStyle/>
        <a:p>
          <a:endParaRPr lang="en-US"/>
        </a:p>
      </dgm:t>
    </dgm:pt>
    <dgm:pt modelId="{4AD50B14-7765-482A-B887-0265154F5890}">
      <dgm:prSet phldrT="[Text]"/>
      <dgm:spPr/>
      <dgm:t>
        <a:bodyPr/>
        <a:lstStyle/>
        <a:p>
          <a:r>
            <a:rPr lang="en-US" dirty="0"/>
            <a:t>*International interest: Australia, Brazil, Canada, Japan, USA. </a:t>
          </a:r>
        </a:p>
      </dgm:t>
    </dgm:pt>
    <dgm:pt modelId="{8483CA8C-860E-4901-85FC-13BE748E068D}" type="parTrans" cxnId="{B84B5D70-5C59-4957-92F9-628340D16ED8}">
      <dgm:prSet/>
      <dgm:spPr/>
      <dgm:t>
        <a:bodyPr/>
        <a:lstStyle/>
        <a:p>
          <a:endParaRPr lang="en-US"/>
        </a:p>
      </dgm:t>
    </dgm:pt>
    <dgm:pt modelId="{2B2E51BF-AF23-4AB7-BDE5-51B6737B81C4}" type="sibTrans" cxnId="{B84B5D70-5C59-4957-92F9-628340D16ED8}">
      <dgm:prSet/>
      <dgm:spPr/>
      <dgm:t>
        <a:bodyPr/>
        <a:lstStyle/>
        <a:p>
          <a:endParaRPr lang="en-US"/>
        </a:p>
      </dgm:t>
    </dgm:pt>
    <dgm:pt modelId="{142ADDDF-86D4-48BB-B803-EEA84724EE04}">
      <dgm:prSet/>
      <dgm:spPr/>
      <dgm:t>
        <a:bodyPr/>
        <a:lstStyle/>
        <a:p>
          <a:endParaRPr lang="en-US" dirty="0"/>
        </a:p>
      </dgm:t>
    </dgm:pt>
    <dgm:pt modelId="{31474274-0050-44E8-8524-FDDA885090B9}" type="parTrans" cxnId="{C3588804-25CA-4555-B7E0-6484EDAF24DE}">
      <dgm:prSet/>
      <dgm:spPr/>
      <dgm:t>
        <a:bodyPr/>
        <a:lstStyle/>
        <a:p>
          <a:endParaRPr lang="en-US"/>
        </a:p>
      </dgm:t>
    </dgm:pt>
    <dgm:pt modelId="{D106C29D-DFC2-4332-9F5C-7B3534D49F6E}" type="sibTrans" cxnId="{C3588804-25CA-4555-B7E0-6484EDAF24DE}">
      <dgm:prSet/>
      <dgm:spPr/>
      <dgm:t>
        <a:bodyPr/>
        <a:lstStyle/>
        <a:p>
          <a:endParaRPr lang="en-US"/>
        </a:p>
      </dgm:t>
    </dgm:pt>
    <dgm:pt modelId="{B485C003-4246-4EEA-8FC2-FB847C74FA98}">
      <dgm:prSet/>
      <dgm:spPr/>
      <dgm:t>
        <a:bodyPr/>
        <a:lstStyle/>
        <a:p>
          <a:endParaRPr lang="en-US" dirty="0"/>
        </a:p>
      </dgm:t>
    </dgm:pt>
    <dgm:pt modelId="{40C47C00-7C9E-4926-8F9E-B297CAC96648}" type="parTrans" cxnId="{A1F8738E-484E-4B26-8714-231A48B6DB40}">
      <dgm:prSet/>
      <dgm:spPr/>
      <dgm:t>
        <a:bodyPr/>
        <a:lstStyle/>
        <a:p>
          <a:endParaRPr lang="en-US"/>
        </a:p>
      </dgm:t>
    </dgm:pt>
    <dgm:pt modelId="{49ABCA49-F5BB-4FA8-A093-B4C83901CA06}" type="sibTrans" cxnId="{A1F8738E-484E-4B26-8714-231A48B6DB40}">
      <dgm:prSet/>
      <dgm:spPr/>
      <dgm:t>
        <a:bodyPr/>
        <a:lstStyle/>
        <a:p>
          <a:endParaRPr lang="en-US"/>
        </a:p>
      </dgm:t>
    </dgm:pt>
    <dgm:pt modelId="{E846E1E3-4BDE-46B8-AF96-EF5B3D9EF629}">
      <dgm:prSet/>
      <dgm:spPr/>
      <dgm:t>
        <a:bodyPr/>
        <a:lstStyle/>
        <a:p>
          <a:endParaRPr lang="en-US" dirty="0"/>
        </a:p>
      </dgm:t>
    </dgm:pt>
    <dgm:pt modelId="{19A1E0BD-EA09-4150-8BA1-3E946244B8C7}" type="parTrans" cxnId="{72E58A49-EA7D-44AD-9023-AB3A4549FC1B}">
      <dgm:prSet/>
      <dgm:spPr/>
      <dgm:t>
        <a:bodyPr/>
        <a:lstStyle/>
        <a:p>
          <a:endParaRPr lang="en-US"/>
        </a:p>
      </dgm:t>
    </dgm:pt>
    <dgm:pt modelId="{FE4DA2C5-6A37-4DEA-9333-F961A2F4AB6A}" type="sibTrans" cxnId="{72E58A49-EA7D-44AD-9023-AB3A4549FC1B}">
      <dgm:prSet/>
      <dgm:spPr/>
      <dgm:t>
        <a:bodyPr/>
        <a:lstStyle/>
        <a:p>
          <a:endParaRPr lang="en-US"/>
        </a:p>
      </dgm:t>
    </dgm:pt>
    <dgm:pt modelId="{25D27D36-AC24-4C2A-AC88-C365130CFD55}">
      <dgm:prSet phldrT="[Text]"/>
      <dgm:spPr/>
      <dgm:t>
        <a:bodyPr/>
        <a:lstStyle/>
        <a:p>
          <a:r>
            <a:rPr lang="en-US" dirty="0"/>
            <a:t>*Northern Ireland Cancer Registry</a:t>
          </a:r>
        </a:p>
      </dgm:t>
    </dgm:pt>
    <dgm:pt modelId="{BB7B6510-66D9-44E7-A09D-13BDFF180B61}" type="parTrans" cxnId="{96974E1B-7F3D-4FAF-9969-0EE9F68D9C0A}">
      <dgm:prSet/>
      <dgm:spPr/>
      <dgm:t>
        <a:bodyPr/>
        <a:lstStyle/>
        <a:p>
          <a:endParaRPr lang="en-US"/>
        </a:p>
      </dgm:t>
    </dgm:pt>
    <dgm:pt modelId="{C1E8C427-0C9A-44FD-90CE-702BEB37F14E}" type="sibTrans" cxnId="{96974E1B-7F3D-4FAF-9969-0EE9F68D9C0A}">
      <dgm:prSet/>
      <dgm:spPr/>
      <dgm:t>
        <a:bodyPr/>
        <a:lstStyle/>
        <a:p>
          <a:endParaRPr lang="en-US"/>
        </a:p>
      </dgm:t>
    </dgm:pt>
    <dgm:pt modelId="{DDB20DCE-2718-4466-B67D-292D2820B156}">
      <dgm:prSet phldrT="[Text]"/>
      <dgm:spPr/>
      <dgm:t>
        <a:bodyPr/>
        <a:lstStyle/>
        <a:p>
          <a:r>
            <a:rPr lang="en-US" dirty="0"/>
            <a:t>*Welsh Cancer Intelligence and Surveillance Unit</a:t>
          </a:r>
        </a:p>
      </dgm:t>
    </dgm:pt>
    <dgm:pt modelId="{1D14F640-2964-421D-B18C-42E109F927FD}" type="parTrans" cxnId="{01D56ABE-0E98-4478-9CDF-B8B605CFFF19}">
      <dgm:prSet/>
      <dgm:spPr/>
      <dgm:t>
        <a:bodyPr/>
        <a:lstStyle/>
        <a:p>
          <a:endParaRPr lang="en-US"/>
        </a:p>
      </dgm:t>
    </dgm:pt>
    <dgm:pt modelId="{7ADBB0AB-59A2-4EBF-BAE3-6B8D6F1334AF}" type="sibTrans" cxnId="{01D56ABE-0E98-4478-9CDF-B8B605CFFF19}">
      <dgm:prSet/>
      <dgm:spPr/>
      <dgm:t>
        <a:bodyPr/>
        <a:lstStyle/>
        <a:p>
          <a:endParaRPr lang="en-US"/>
        </a:p>
      </dgm:t>
    </dgm:pt>
    <dgm:pt modelId="{16C747F8-D777-4EF2-9423-37A2E86CFEE6}">
      <dgm:prSet phldrT="[Text]"/>
      <dgm:spPr/>
      <dgm:t>
        <a:bodyPr/>
        <a:lstStyle/>
        <a:p>
          <a:r>
            <a:rPr lang="en-US" dirty="0"/>
            <a:t>*Other European PBCRs </a:t>
          </a:r>
        </a:p>
      </dgm:t>
    </dgm:pt>
    <dgm:pt modelId="{1718C9D8-555C-4D6B-A358-B57F19DDC551}" type="parTrans" cxnId="{ED20AFE4-7D7E-4C98-A885-624D3E0C35B9}">
      <dgm:prSet/>
      <dgm:spPr/>
      <dgm:t>
        <a:bodyPr/>
        <a:lstStyle/>
        <a:p>
          <a:endParaRPr lang="en-US"/>
        </a:p>
      </dgm:t>
    </dgm:pt>
    <dgm:pt modelId="{0387A0DE-AC60-46FD-B030-B0D40A89B9E8}" type="sibTrans" cxnId="{ED20AFE4-7D7E-4C98-A885-624D3E0C35B9}">
      <dgm:prSet/>
      <dgm:spPr/>
      <dgm:t>
        <a:bodyPr/>
        <a:lstStyle/>
        <a:p>
          <a:endParaRPr lang="en-US"/>
        </a:p>
      </dgm:t>
    </dgm:pt>
    <dgm:pt modelId="{39A4AC47-F113-408E-8C68-A90C99469045}" type="pres">
      <dgm:prSet presAssocID="{4828DA50-0824-403B-84DF-14ECB7EC11C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4B20F94-4996-40E9-8F2F-E5BD6F9CDB55}" type="pres">
      <dgm:prSet presAssocID="{CA051D9F-575E-4374-B8CD-3D61170A4C26}" presName="centerShape" presStyleLbl="node0" presStyleIdx="0" presStyleCnt="1" custScaleX="111563" custScaleY="105585" custLinFactNeighborX="60" custLinFactNeighborY="11309"/>
      <dgm:spPr/>
      <dgm:t>
        <a:bodyPr/>
        <a:lstStyle/>
        <a:p>
          <a:endParaRPr lang="en-US"/>
        </a:p>
      </dgm:t>
    </dgm:pt>
    <dgm:pt modelId="{CDCB27A4-8832-4FE9-B632-7D58D7EBD759}" type="pres">
      <dgm:prSet presAssocID="{A15DAF28-B002-4728-821E-B505554C6E27}" presName="parTrans" presStyleLbl="bgSibTrans2D1" presStyleIdx="0" presStyleCnt="6"/>
      <dgm:spPr/>
      <dgm:t>
        <a:bodyPr/>
        <a:lstStyle/>
        <a:p>
          <a:endParaRPr lang="en-US"/>
        </a:p>
      </dgm:t>
    </dgm:pt>
    <dgm:pt modelId="{627D7D84-A669-4F3A-8FBA-15AAD917B5CD}" type="pres">
      <dgm:prSet presAssocID="{97E52D54-C8C0-488F-8AF9-2E329CC4F02F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94C402-181B-4EBF-B7D0-83C80E826BBE}" type="pres">
      <dgm:prSet presAssocID="{5767CD64-1C83-4F83-BFA5-57F015B69C12}" presName="parTrans" presStyleLbl="bgSibTrans2D1" presStyleIdx="1" presStyleCnt="6"/>
      <dgm:spPr/>
      <dgm:t>
        <a:bodyPr/>
        <a:lstStyle/>
        <a:p>
          <a:endParaRPr lang="en-US"/>
        </a:p>
      </dgm:t>
    </dgm:pt>
    <dgm:pt modelId="{A093B3AC-FF37-4EAC-9FBE-8C7857A6ED95}" type="pres">
      <dgm:prSet presAssocID="{AB5258B2-D563-4D45-B631-33EAE0943D32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65A619-2771-4D35-9F49-F2C8FA1E8641}" type="pres">
      <dgm:prSet presAssocID="{BB7B6510-66D9-44E7-A09D-13BDFF180B61}" presName="parTrans" presStyleLbl="bgSibTrans2D1" presStyleIdx="2" presStyleCnt="6"/>
      <dgm:spPr/>
      <dgm:t>
        <a:bodyPr/>
        <a:lstStyle/>
        <a:p>
          <a:endParaRPr lang="en-US"/>
        </a:p>
      </dgm:t>
    </dgm:pt>
    <dgm:pt modelId="{045DD39C-1C0F-426C-9187-FE5A2C67B699}" type="pres">
      <dgm:prSet presAssocID="{25D27D36-AC24-4C2A-AC88-C365130CFD55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5B55DE-F79E-4979-BAE1-98F3A4C27968}" type="pres">
      <dgm:prSet presAssocID="{1D14F640-2964-421D-B18C-42E109F927FD}" presName="parTrans" presStyleLbl="bgSibTrans2D1" presStyleIdx="3" presStyleCnt="6"/>
      <dgm:spPr/>
      <dgm:t>
        <a:bodyPr/>
        <a:lstStyle/>
        <a:p>
          <a:endParaRPr lang="en-US"/>
        </a:p>
      </dgm:t>
    </dgm:pt>
    <dgm:pt modelId="{5B0F3875-95C1-4A54-9B56-DA5B56D9023F}" type="pres">
      <dgm:prSet presAssocID="{DDB20DCE-2718-4466-B67D-292D2820B156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68B19C-99D4-43BF-81FB-D6B0CBFF80EF}" type="pres">
      <dgm:prSet presAssocID="{1718C9D8-555C-4D6B-A358-B57F19DDC551}" presName="parTrans" presStyleLbl="bgSibTrans2D1" presStyleIdx="4" presStyleCnt="6"/>
      <dgm:spPr/>
      <dgm:t>
        <a:bodyPr/>
        <a:lstStyle/>
        <a:p>
          <a:endParaRPr lang="en-US"/>
        </a:p>
      </dgm:t>
    </dgm:pt>
    <dgm:pt modelId="{C77CF4CB-06D8-406E-AB71-54245B1E1D8B}" type="pres">
      <dgm:prSet presAssocID="{16C747F8-D777-4EF2-9423-37A2E86CFEE6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1DA090-2209-4ACD-A3AF-9FE69E942DC9}" type="pres">
      <dgm:prSet presAssocID="{8483CA8C-860E-4901-85FC-13BE748E068D}" presName="parTrans" presStyleLbl="bgSibTrans2D1" presStyleIdx="5" presStyleCnt="6"/>
      <dgm:spPr/>
      <dgm:t>
        <a:bodyPr/>
        <a:lstStyle/>
        <a:p>
          <a:endParaRPr lang="en-US"/>
        </a:p>
      </dgm:t>
    </dgm:pt>
    <dgm:pt modelId="{CFC86AA3-3DAA-44F8-B652-F1E7E65679B2}" type="pres">
      <dgm:prSet presAssocID="{4AD50B14-7765-482A-B887-0265154F5890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08E35D6-1F57-4483-8378-94D7F598CC71}" type="presOf" srcId="{4828DA50-0824-403B-84DF-14ECB7EC11C5}" destId="{39A4AC47-F113-408E-8C68-A90C99469045}" srcOrd="0" destOrd="0" presId="urn:microsoft.com/office/officeart/2005/8/layout/radial4"/>
    <dgm:cxn modelId="{B84B5D70-5C59-4957-92F9-628340D16ED8}" srcId="{CA051D9F-575E-4374-B8CD-3D61170A4C26}" destId="{4AD50B14-7765-482A-B887-0265154F5890}" srcOrd="5" destOrd="0" parTransId="{8483CA8C-860E-4901-85FC-13BE748E068D}" sibTransId="{2B2E51BF-AF23-4AB7-BDE5-51B6737B81C4}"/>
    <dgm:cxn modelId="{E1FD3A58-95A7-437A-AAA6-616CC563343A}" type="presOf" srcId="{AB5258B2-D563-4D45-B631-33EAE0943D32}" destId="{A093B3AC-FF37-4EAC-9FBE-8C7857A6ED95}" srcOrd="0" destOrd="0" presId="urn:microsoft.com/office/officeart/2005/8/layout/radial4"/>
    <dgm:cxn modelId="{ED20AFE4-7D7E-4C98-A885-624D3E0C35B9}" srcId="{CA051D9F-575E-4374-B8CD-3D61170A4C26}" destId="{16C747F8-D777-4EF2-9423-37A2E86CFEE6}" srcOrd="4" destOrd="0" parTransId="{1718C9D8-555C-4D6B-A358-B57F19DDC551}" sibTransId="{0387A0DE-AC60-46FD-B030-B0D40A89B9E8}"/>
    <dgm:cxn modelId="{32C5D804-C03A-4BFE-8CA6-C347825F56E9}" type="presOf" srcId="{A15DAF28-B002-4728-821E-B505554C6E27}" destId="{CDCB27A4-8832-4FE9-B632-7D58D7EBD759}" srcOrd="0" destOrd="0" presId="urn:microsoft.com/office/officeart/2005/8/layout/radial4"/>
    <dgm:cxn modelId="{A1F8738E-484E-4B26-8714-231A48B6DB40}" srcId="{4828DA50-0824-403B-84DF-14ECB7EC11C5}" destId="{B485C003-4246-4EEA-8FC2-FB847C74FA98}" srcOrd="1" destOrd="0" parTransId="{40C47C00-7C9E-4926-8F9E-B297CAC96648}" sibTransId="{49ABCA49-F5BB-4FA8-A093-B4C83901CA06}"/>
    <dgm:cxn modelId="{37CAFC8C-A113-451F-8663-73BBDDA1F82F}" type="presOf" srcId="{4AD50B14-7765-482A-B887-0265154F5890}" destId="{CFC86AA3-3DAA-44F8-B652-F1E7E65679B2}" srcOrd="0" destOrd="0" presId="urn:microsoft.com/office/officeart/2005/8/layout/radial4"/>
    <dgm:cxn modelId="{01D56ABE-0E98-4478-9CDF-B8B605CFFF19}" srcId="{CA051D9F-575E-4374-B8CD-3D61170A4C26}" destId="{DDB20DCE-2718-4466-B67D-292D2820B156}" srcOrd="3" destOrd="0" parTransId="{1D14F640-2964-421D-B18C-42E109F927FD}" sibTransId="{7ADBB0AB-59A2-4EBF-BAE3-6B8D6F1334AF}"/>
    <dgm:cxn modelId="{96974E1B-7F3D-4FAF-9969-0EE9F68D9C0A}" srcId="{CA051D9F-575E-4374-B8CD-3D61170A4C26}" destId="{25D27D36-AC24-4C2A-AC88-C365130CFD55}" srcOrd="2" destOrd="0" parTransId="{BB7B6510-66D9-44E7-A09D-13BDFF180B61}" sibTransId="{C1E8C427-0C9A-44FD-90CE-702BEB37F14E}"/>
    <dgm:cxn modelId="{F06FA405-BA6F-4C2F-8588-D6F9BE19F37E}" type="presOf" srcId="{5767CD64-1C83-4F83-BFA5-57F015B69C12}" destId="{4294C402-181B-4EBF-B7D0-83C80E826BBE}" srcOrd="0" destOrd="0" presId="urn:microsoft.com/office/officeart/2005/8/layout/radial4"/>
    <dgm:cxn modelId="{E5FC9F7D-23CD-435E-BD61-FDA887C5DEF1}" srcId="{CA051D9F-575E-4374-B8CD-3D61170A4C26}" destId="{AB5258B2-D563-4D45-B631-33EAE0943D32}" srcOrd="1" destOrd="0" parTransId="{5767CD64-1C83-4F83-BFA5-57F015B69C12}" sibTransId="{EFD58321-26FC-4175-8719-3A51BE8990F8}"/>
    <dgm:cxn modelId="{A7EF13DA-2D95-464C-9523-C6B7DC953B5F}" type="presOf" srcId="{1D14F640-2964-421D-B18C-42E109F927FD}" destId="{795B55DE-F79E-4979-BAE1-98F3A4C27968}" srcOrd="0" destOrd="0" presId="urn:microsoft.com/office/officeart/2005/8/layout/radial4"/>
    <dgm:cxn modelId="{4522B366-BCCF-4556-88BB-77AF1B93FB1F}" srcId="{4828DA50-0824-403B-84DF-14ECB7EC11C5}" destId="{CA051D9F-575E-4374-B8CD-3D61170A4C26}" srcOrd="0" destOrd="0" parTransId="{B565F17D-DBCD-448C-8447-5603A57BA181}" sibTransId="{F291F6C4-1DC9-4054-87AE-AFA5AF16B6DF}"/>
    <dgm:cxn modelId="{72E58A49-EA7D-44AD-9023-AB3A4549FC1B}" srcId="{4828DA50-0824-403B-84DF-14ECB7EC11C5}" destId="{E846E1E3-4BDE-46B8-AF96-EF5B3D9EF629}" srcOrd="2" destOrd="0" parTransId="{19A1E0BD-EA09-4150-8BA1-3E946244B8C7}" sibTransId="{FE4DA2C5-6A37-4DEA-9333-F961A2F4AB6A}"/>
    <dgm:cxn modelId="{E928B718-8CBE-4401-AE4E-674CEF8FB81C}" type="presOf" srcId="{16C747F8-D777-4EF2-9423-37A2E86CFEE6}" destId="{C77CF4CB-06D8-406E-AB71-54245B1E1D8B}" srcOrd="0" destOrd="0" presId="urn:microsoft.com/office/officeart/2005/8/layout/radial4"/>
    <dgm:cxn modelId="{9B0472B9-4B6E-4D85-A8E0-26F19116EA17}" type="presOf" srcId="{CA051D9F-575E-4374-B8CD-3D61170A4C26}" destId="{B4B20F94-4996-40E9-8F2F-E5BD6F9CDB55}" srcOrd="0" destOrd="0" presId="urn:microsoft.com/office/officeart/2005/8/layout/radial4"/>
    <dgm:cxn modelId="{12DB44F6-6A1A-4187-B616-93AE9D622DD6}" type="presOf" srcId="{1718C9D8-555C-4D6B-A358-B57F19DDC551}" destId="{6468B19C-99D4-43BF-81FB-D6B0CBFF80EF}" srcOrd="0" destOrd="0" presId="urn:microsoft.com/office/officeart/2005/8/layout/radial4"/>
    <dgm:cxn modelId="{C3588804-25CA-4555-B7E0-6484EDAF24DE}" srcId="{4828DA50-0824-403B-84DF-14ECB7EC11C5}" destId="{142ADDDF-86D4-48BB-B803-EEA84724EE04}" srcOrd="3" destOrd="0" parTransId="{31474274-0050-44E8-8524-FDDA885090B9}" sibTransId="{D106C29D-DFC2-4332-9F5C-7B3534D49F6E}"/>
    <dgm:cxn modelId="{937D1CCB-4EA5-46B4-85D9-BCC2243DC0B2}" type="presOf" srcId="{97E52D54-C8C0-488F-8AF9-2E329CC4F02F}" destId="{627D7D84-A669-4F3A-8FBA-15AAD917B5CD}" srcOrd="0" destOrd="0" presId="urn:microsoft.com/office/officeart/2005/8/layout/radial4"/>
    <dgm:cxn modelId="{F43EB5CD-790E-4E72-8E2C-384F581DE258}" srcId="{CA051D9F-575E-4374-B8CD-3D61170A4C26}" destId="{97E52D54-C8C0-488F-8AF9-2E329CC4F02F}" srcOrd="0" destOrd="0" parTransId="{A15DAF28-B002-4728-821E-B505554C6E27}" sibTransId="{075A8F95-4679-4271-89B5-DFD99290BA14}"/>
    <dgm:cxn modelId="{86044977-6C39-4FA1-9997-4899C2FA0551}" type="presOf" srcId="{25D27D36-AC24-4C2A-AC88-C365130CFD55}" destId="{045DD39C-1C0F-426C-9187-FE5A2C67B699}" srcOrd="0" destOrd="0" presId="urn:microsoft.com/office/officeart/2005/8/layout/radial4"/>
    <dgm:cxn modelId="{DF78A92C-FA23-47FF-AC1A-90B35FD55F4A}" type="presOf" srcId="{BB7B6510-66D9-44E7-A09D-13BDFF180B61}" destId="{6365A619-2771-4D35-9F49-F2C8FA1E8641}" srcOrd="0" destOrd="0" presId="urn:microsoft.com/office/officeart/2005/8/layout/radial4"/>
    <dgm:cxn modelId="{5A5062F9-87ED-452E-A9F1-F663AB4ED9D7}" type="presOf" srcId="{DDB20DCE-2718-4466-B67D-292D2820B156}" destId="{5B0F3875-95C1-4A54-9B56-DA5B56D9023F}" srcOrd="0" destOrd="0" presId="urn:microsoft.com/office/officeart/2005/8/layout/radial4"/>
    <dgm:cxn modelId="{1085F27A-2EE3-4F5A-BA4C-402213B9AEE7}" type="presOf" srcId="{8483CA8C-860E-4901-85FC-13BE748E068D}" destId="{841DA090-2209-4ACD-A3AF-9FE69E942DC9}" srcOrd="0" destOrd="0" presId="urn:microsoft.com/office/officeart/2005/8/layout/radial4"/>
    <dgm:cxn modelId="{74D595FA-6C4C-47AA-8840-6708D09F466D}" type="presParOf" srcId="{39A4AC47-F113-408E-8C68-A90C99469045}" destId="{B4B20F94-4996-40E9-8F2F-E5BD6F9CDB55}" srcOrd="0" destOrd="0" presId="urn:microsoft.com/office/officeart/2005/8/layout/radial4"/>
    <dgm:cxn modelId="{73F7F33F-EA9B-4034-89A5-71CD7F5B869E}" type="presParOf" srcId="{39A4AC47-F113-408E-8C68-A90C99469045}" destId="{CDCB27A4-8832-4FE9-B632-7D58D7EBD759}" srcOrd="1" destOrd="0" presId="urn:microsoft.com/office/officeart/2005/8/layout/radial4"/>
    <dgm:cxn modelId="{5E52564B-9B9C-46A0-86B1-E52C41933F30}" type="presParOf" srcId="{39A4AC47-F113-408E-8C68-A90C99469045}" destId="{627D7D84-A669-4F3A-8FBA-15AAD917B5CD}" srcOrd="2" destOrd="0" presId="urn:microsoft.com/office/officeart/2005/8/layout/radial4"/>
    <dgm:cxn modelId="{AC4B32B5-EC6D-47BB-A9B7-34E0868578F0}" type="presParOf" srcId="{39A4AC47-F113-408E-8C68-A90C99469045}" destId="{4294C402-181B-4EBF-B7D0-83C80E826BBE}" srcOrd="3" destOrd="0" presId="urn:microsoft.com/office/officeart/2005/8/layout/radial4"/>
    <dgm:cxn modelId="{0DB02889-20ED-41B4-B51B-B20CD24BDA0E}" type="presParOf" srcId="{39A4AC47-F113-408E-8C68-A90C99469045}" destId="{A093B3AC-FF37-4EAC-9FBE-8C7857A6ED95}" srcOrd="4" destOrd="0" presId="urn:microsoft.com/office/officeart/2005/8/layout/radial4"/>
    <dgm:cxn modelId="{701345C6-7EF2-4698-B1E9-3D6503BCC25B}" type="presParOf" srcId="{39A4AC47-F113-408E-8C68-A90C99469045}" destId="{6365A619-2771-4D35-9F49-F2C8FA1E8641}" srcOrd="5" destOrd="0" presId="urn:microsoft.com/office/officeart/2005/8/layout/radial4"/>
    <dgm:cxn modelId="{07A7EE56-82DE-48DC-8F38-0C9C90111D81}" type="presParOf" srcId="{39A4AC47-F113-408E-8C68-A90C99469045}" destId="{045DD39C-1C0F-426C-9187-FE5A2C67B699}" srcOrd="6" destOrd="0" presId="urn:microsoft.com/office/officeart/2005/8/layout/radial4"/>
    <dgm:cxn modelId="{4EF684E3-579C-4ACE-8DE1-3AD3A3E5B6AE}" type="presParOf" srcId="{39A4AC47-F113-408E-8C68-A90C99469045}" destId="{795B55DE-F79E-4979-BAE1-98F3A4C27968}" srcOrd="7" destOrd="0" presId="urn:microsoft.com/office/officeart/2005/8/layout/radial4"/>
    <dgm:cxn modelId="{56FE94CC-DDDC-440F-A29C-D42EF5078D57}" type="presParOf" srcId="{39A4AC47-F113-408E-8C68-A90C99469045}" destId="{5B0F3875-95C1-4A54-9B56-DA5B56D9023F}" srcOrd="8" destOrd="0" presId="urn:microsoft.com/office/officeart/2005/8/layout/radial4"/>
    <dgm:cxn modelId="{F7742896-8931-487A-833D-3BA0F3932EA7}" type="presParOf" srcId="{39A4AC47-F113-408E-8C68-A90C99469045}" destId="{6468B19C-99D4-43BF-81FB-D6B0CBFF80EF}" srcOrd="9" destOrd="0" presId="urn:microsoft.com/office/officeart/2005/8/layout/radial4"/>
    <dgm:cxn modelId="{74B78A64-6597-4DCA-96F2-E5BF3CE7A240}" type="presParOf" srcId="{39A4AC47-F113-408E-8C68-A90C99469045}" destId="{C77CF4CB-06D8-406E-AB71-54245B1E1D8B}" srcOrd="10" destOrd="0" presId="urn:microsoft.com/office/officeart/2005/8/layout/radial4"/>
    <dgm:cxn modelId="{26084295-CC32-4484-A2CE-4D6CFA143454}" type="presParOf" srcId="{39A4AC47-F113-408E-8C68-A90C99469045}" destId="{841DA090-2209-4ACD-A3AF-9FE69E942DC9}" srcOrd="11" destOrd="0" presId="urn:microsoft.com/office/officeart/2005/8/layout/radial4"/>
    <dgm:cxn modelId="{C1C03F91-E186-41A9-81F6-8E0B24247670}" type="presParOf" srcId="{39A4AC47-F113-408E-8C68-A90C99469045}" destId="{CFC86AA3-3DAA-44F8-B652-F1E7E65679B2}" srcOrd="1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B20F94-4996-40E9-8F2F-E5BD6F9CDB55}">
      <dsp:nvSpPr>
        <dsp:cNvPr id="0" name=""/>
        <dsp:cNvSpPr/>
      </dsp:nvSpPr>
      <dsp:spPr>
        <a:xfrm>
          <a:off x="2333133" y="2723589"/>
          <a:ext cx="1986293" cy="187985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/>
            <a:t>Istituto Nazionale dei Tumori di Milano (INT)</a:t>
          </a:r>
          <a:endParaRPr lang="en-US" sz="1900" kern="1200" dirty="0"/>
        </a:p>
      </dsp:txBody>
      <dsp:txXfrm>
        <a:off x="2624019" y="2998888"/>
        <a:ext cx="1404521" cy="1329261"/>
      </dsp:txXfrm>
    </dsp:sp>
    <dsp:sp modelId="{CDCB27A4-8832-4FE9-B632-7D58D7EBD759}">
      <dsp:nvSpPr>
        <dsp:cNvPr id="0" name=""/>
        <dsp:cNvSpPr/>
      </dsp:nvSpPr>
      <dsp:spPr>
        <a:xfrm rot="11178741">
          <a:off x="618873" y="3200557"/>
          <a:ext cx="1631539" cy="507420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7D7D84-A669-4F3A-8FBA-15AAD917B5CD}">
      <dsp:nvSpPr>
        <dsp:cNvPr id="0" name=""/>
        <dsp:cNvSpPr/>
      </dsp:nvSpPr>
      <dsp:spPr>
        <a:xfrm>
          <a:off x="671" y="2866056"/>
          <a:ext cx="1246296" cy="99703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*Public </a:t>
          </a:r>
          <a:r>
            <a:rPr lang="en-US" sz="1200" kern="1200"/>
            <a:t>Health England National Cancer Registration and Analysis Service</a:t>
          </a:r>
          <a:endParaRPr lang="en-US" sz="1200" kern="1200" dirty="0"/>
        </a:p>
      </dsp:txBody>
      <dsp:txXfrm>
        <a:off x="29873" y="2895258"/>
        <a:ext cx="1187892" cy="938633"/>
      </dsp:txXfrm>
    </dsp:sp>
    <dsp:sp modelId="{4294C402-181B-4EBF-B7D0-83C80E826BBE}">
      <dsp:nvSpPr>
        <dsp:cNvPr id="0" name=""/>
        <dsp:cNvSpPr/>
      </dsp:nvSpPr>
      <dsp:spPr>
        <a:xfrm rot="13245997">
          <a:off x="919426" y="2116120"/>
          <a:ext cx="1812670" cy="507420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93B3AC-FF37-4EAC-9FBE-8C7857A6ED95}">
      <dsp:nvSpPr>
        <dsp:cNvPr id="0" name=""/>
        <dsp:cNvSpPr/>
      </dsp:nvSpPr>
      <dsp:spPr>
        <a:xfrm>
          <a:off x="516176" y="1279493"/>
          <a:ext cx="1246296" cy="99703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*Public Health Scotland, Scottish Cancer Registry</a:t>
          </a:r>
        </a:p>
      </dsp:txBody>
      <dsp:txXfrm>
        <a:off x="545378" y="1308695"/>
        <a:ext cx="1187892" cy="938633"/>
      </dsp:txXfrm>
    </dsp:sp>
    <dsp:sp modelId="{6365A619-2771-4D35-9F49-F2C8FA1E8641}">
      <dsp:nvSpPr>
        <dsp:cNvPr id="0" name=""/>
        <dsp:cNvSpPr/>
      </dsp:nvSpPr>
      <dsp:spPr>
        <a:xfrm rot="15222828">
          <a:off x="1794646" y="1469908"/>
          <a:ext cx="1929748" cy="507420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5DD39C-1C0F-426C-9187-FE5A2C67B699}">
      <dsp:nvSpPr>
        <dsp:cNvPr id="0" name=""/>
        <dsp:cNvSpPr/>
      </dsp:nvSpPr>
      <dsp:spPr>
        <a:xfrm>
          <a:off x="1865787" y="298943"/>
          <a:ext cx="1246296" cy="99703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*Northern Ireland Cancer Registry</a:t>
          </a:r>
        </a:p>
      </dsp:txBody>
      <dsp:txXfrm>
        <a:off x="1894989" y="328145"/>
        <a:ext cx="1187892" cy="938633"/>
      </dsp:txXfrm>
    </dsp:sp>
    <dsp:sp modelId="{795B55DE-F79E-4979-BAE1-98F3A4C27968}">
      <dsp:nvSpPr>
        <dsp:cNvPr id="0" name=""/>
        <dsp:cNvSpPr/>
      </dsp:nvSpPr>
      <dsp:spPr>
        <a:xfrm rot="17170009">
          <a:off x="2924677" y="1469674"/>
          <a:ext cx="1928090" cy="507420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0F3875-95C1-4A54-9B56-DA5B56D9023F}">
      <dsp:nvSpPr>
        <dsp:cNvPr id="0" name=""/>
        <dsp:cNvSpPr/>
      </dsp:nvSpPr>
      <dsp:spPr>
        <a:xfrm>
          <a:off x="3533998" y="298943"/>
          <a:ext cx="1246296" cy="99703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*Welsh Cancer Intelligence and Surveillance Unit</a:t>
          </a:r>
        </a:p>
      </dsp:txBody>
      <dsp:txXfrm>
        <a:off x="3563200" y="328145"/>
        <a:ext cx="1187892" cy="938633"/>
      </dsp:txXfrm>
    </dsp:sp>
    <dsp:sp modelId="{6468B19C-99D4-43BF-81FB-D6B0CBFF80EF}">
      <dsp:nvSpPr>
        <dsp:cNvPr id="0" name=""/>
        <dsp:cNvSpPr/>
      </dsp:nvSpPr>
      <dsp:spPr>
        <a:xfrm rot="19148958">
          <a:off x="3918860" y="2115635"/>
          <a:ext cx="1808110" cy="507420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7CF4CB-06D8-406E-AB71-54245B1E1D8B}">
      <dsp:nvSpPr>
        <dsp:cNvPr id="0" name=""/>
        <dsp:cNvSpPr/>
      </dsp:nvSpPr>
      <dsp:spPr>
        <a:xfrm>
          <a:off x="4883609" y="1279493"/>
          <a:ext cx="1246296" cy="99703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*Other European PBCRs </a:t>
          </a:r>
        </a:p>
      </dsp:txBody>
      <dsp:txXfrm>
        <a:off x="4912811" y="1308695"/>
        <a:ext cx="1187892" cy="938633"/>
      </dsp:txXfrm>
    </dsp:sp>
    <dsp:sp modelId="{841DA090-2209-4ACD-A3AF-9FE69E942DC9}">
      <dsp:nvSpPr>
        <dsp:cNvPr id="0" name=""/>
        <dsp:cNvSpPr/>
      </dsp:nvSpPr>
      <dsp:spPr>
        <a:xfrm rot="21220357">
          <a:off x="4401756" y="3200435"/>
          <a:ext cx="1625457" cy="507420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C86AA3-3DAA-44F8-B652-F1E7E65679B2}">
      <dsp:nvSpPr>
        <dsp:cNvPr id="0" name=""/>
        <dsp:cNvSpPr/>
      </dsp:nvSpPr>
      <dsp:spPr>
        <a:xfrm>
          <a:off x="5399115" y="2866056"/>
          <a:ext cx="1246296" cy="99703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*International interest: Australia, Brazil, Canada, Japan, USA. </a:t>
          </a:r>
        </a:p>
      </dsp:txBody>
      <dsp:txXfrm>
        <a:off x="5428317" y="2895258"/>
        <a:ext cx="1187892" cy="9386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096B-781D-4A3D-A227-680117D4BE2B}" type="datetimeFigureOut">
              <a:rPr lang="en-GB" smtClean="0"/>
              <a:t>19/08/2021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9DAD5-19D9-40C3-B721-436DBE55EF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5972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096B-781D-4A3D-A227-680117D4BE2B}" type="datetimeFigureOut">
              <a:rPr lang="en-GB" smtClean="0"/>
              <a:t>19/08/2021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9DAD5-19D9-40C3-B721-436DBE55EF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556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096B-781D-4A3D-A227-680117D4BE2B}" type="datetimeFigureOut">
              <a:rPr lang="en-GB" smtClean="0"/>
              <a:t>19/08/2021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9DAD5-19D9-40C3-B721-436DBE55EF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654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096B-781D-4A3D-A227-680117D4BE2B}" type="datetimeFigureOut">
              <a:rPr lang="en-GB" smtClean="0"/>
              <a:t>19/08/2021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9DAD5-19D9-40C3-B721-436DBE55EF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318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096B-781D-4A3D-A227-680117D4BE2B}" type="datetimeFigureOut">
              <a:rPr lang="en-GB" smtClean="0"/>
              <a:t>19/08/2021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9DAD5-19D9-40C3-B721-436DBE55EF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96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096B-781D-4A3D-A227-680117D4BE2B}" type="datetimeFigureOut">
              <a:rPr lang="en-GB" smtClean="0"/>
              <a:t>19/08/2021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9DAD5-19D9-40C3-B721-436DBE55EF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2827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096B-781D-4A3D-A227-680117D4BE2B}" type="datetimeFigureOut">
              <a:rPr lang="en-GB" smtClean="0"/>
              <a:t>19/08/2021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9DAD5-19D9-40C3-B721-436DBE55EF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982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096B-781D-4A3D-A227-680117D4BE2B}" type="datetimeFigureOut">
              <a:rPr lang="en-GB" smtClean="0"/>
              <a:t>19/08/2021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9DAD5-19D9-40C3-B721-436DBE55EF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8734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096B-781D-4A3D-A227-680117D4BE2B}" type="datetimeFigureOut">
              <a:rPr lang="en-GB" smtClean="0"/>
              <a:t>19/08/2021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9DAD5-19D9-40C3-B721-436DBE55EF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075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096B-781D-4A3D-A227-680117D4BE2B}" type="datetimeFigureOut">
              <a:rPr lang="en-GB" smtClean="0"/>
              <a:t>19/08/2021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9DAD5-19D9-40C3-B721-436DBE55EF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6028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096B-781D-4A3D-A227-680117D4BE2B}" type="datetimeFigureOut">
              <a:rPr lang="en-GB" smtClean="0"/>
              <a:t>19/08/2021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9DAD5-19D9-40C3-B721-436DBE55EF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721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3096B-781D-4A3D-A227-680117D4BE2B}" type="datetimeFigureOut">
              <a:rPr lang="en-GB" smtClean="0"/>
              <a:t>19/08/2021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9DAD5-19D9-40C3-B721-436DBE55EF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476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microsoft.com/office/2007/relationships/hdphoto" Target="../media/hdphoto1.wdp"/><Relationship Id="rId7" Type="http://schemas.openxmlformats.org/officeDocument/2006/relationships/diagramLayout" Target="../diagrams/layou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1.xml"/><Relationship Id="rId5" Type="http://schemas.openxmlformats.org/officeDocument/2006/relationships/image" Target="../media/image3.png"/><Relationship Id="rId10" Type="http://schemas.microsoft.com/office/2007/relationships/diagramDrawing" Target="../diagrams/drawing1.xml"/><Relationship Id="rId4" Type="http://schemas.openxmlformats.org/officeDocument/2006/relationships/image" Target="../media/image2.png"/><Relationship Id="rId9" Type="http://schemas.openxmlformats.org/officeDocument/2006/relationships/diagramColors" Target="../diagrams/colors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2">
            <a:extLst>
              <a:ext uri="{FF2B5EF4-FFF2-40B4-BE49-F238E27FC236}">
                <a16:creationId xmlns:a16="http://schemas.microsoft.com/office/drawing/2014/main" id="{6274B83C-EEF7-014D-B581-17E6AEBCD06E}"/>
              </a:ext>
            </a:extLst>
          </p:cNvPr>
          <p:cNvPicPr/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5967" y="134453"/>
            <a:ext cx="1552517" cy="769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060477" y="134453"/>
            <a:ext cx="8362603" cy="76944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Data Flow Diagram</a:t>
            </a:r>
          </a:p>
          <a:p>
            <a:pPr algn="ctr"/>
            <a:endParaRPr lang="en-GB" sz="1400" b="1" dirty="0"/>
          </a:p>
          <a:p>
            <a:pPr algn="ctr"/>
            <a:r>
              <a:rPr lang="en-GB" sz="1400" b="1" dirty="0"/>
              <a:t>BENCHISTA: International Benchmarking of Childhood Cancer Survival by Tumour Stage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5303" y="6591109"/>
            <a:ext cx="109477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BENCHISTA </a:t>
            </a:r>
            <a:r>
              <a:rPr lang="en-GB" sz="1000" i="1" dirty="0" smtClean="0">
                <a:solidFill>
                  <a:schemeClr val="bg1">
                    <a:lumMod val="50000"/>
                  </a:schemeClr>
                </a:solidFill>
              </a:rPr>
              <a:t>Protocol – </a:t>
            </a:r>
            <a:r>
              <a:rPr lang="en-GB" sz="1000" i="1" dirty="0">
                <a:solidFill>
                  <a:schemeClr val="bg1">
                    <a:lumMod val="50000"/>
                  </a:schemeClr>
                </a:solidFill>
              </a:rPr>
              <a:t>co-designed by </a:t>
            </a:r>
            <a:r>
              <a:rPr lang="it-IT" sz="1000" i="1" dirty="0">
                <a:solidFill>
                  <a:schemeClr val="bg1">
                    <a:lumMod val="50000"/>
                  </a:schemeClr>
                </a:solidFill>
              </a:rPr>
              <a:t>University College London, UK and Istituto Nazionale dei Tumori di Milano”, Milan, Italy, with input from all participating </a:t>
            </a:r>
            <a:r>
              <a:rPr lang="it-IT" sz="1000" i="1" dirty="0" smtClean="0">
                <a:solidFill>
                  <a:schemeClr val="bg1">
                    <a:lumMod val="50000"/>
                  </a:schemeClr>
                </a:solidFill>
              </a:rPr>
              <a:t>PBCRs.</a:t>
            </a:r>
            <a:r>
              <a:rPr lang="en-GB" sz="1000" i="1" dirty="0" smtClean="0">
                <a:solidFill>
                  <a:schemeClr val="bg1">
                    <a:lumMod val="50000"/>
                  </a:schemeClr>
                </a:solidFill>
              </a:rPr>
              <a:t>  </a:t>
            </a:r>
            <a:endParaRPr lang="en-GB" sz="1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AutoShape 2" descr="Fondazione IRCCS Istituto Nazionale dei Tumori – Tack SHS"/>
          <p:cNvSpPr>
            <a:spLocks noChangeAspect="1" noChangeArrowheads="1"/>
          </p:cNvSpPr>
          <p:nvPr/>
        </p:nvSpPr>
        <p:spPr bwMode="auto">
          <a:xfrm>
            <a:off x="155575" y="-249295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84584" y="195660"/>
            <a:ext cx="857542" cy="64145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75218" y="376233"/>
            <a:ext cx="767801" cy="280308"/>
          </a:xfrm>
          <a:prstGeom prst="rect">
            <a:avLst/>
          </a:prstGeom>
        </p:spPr>
      </p:pic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125392852"/>
              </p:ext>
            </p:extLst>
          </p:nvPr>
        </p:nvGraphicFramePr>
        <p:xfrm>
          <a:off x="2918738" y="1125098"/>
          <a:ext cx="6646083" cy="46034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95303" y="1986571"/>
            <a:ext cx="1776093" cy="3932099"/>
          </a:xfrm>
          <a:prstGeom prst="roundRect">
            <a:avLst/>
          </a:prstGeom>
          <a:solidFill>
            <a:schemeClr val="accent5">
              <a:tint val="60000"/>
              <a:hueOff val="0"/>
              <a:satOff val="0"/>
              <a:lumOff val="0"/>
            </a:schemeClr>
          </a:solidFill>
          <a:effectLst>
            <a:softEdge rad="12700"/>
          </a:effectLst>
        </p:spPr>
        <p:txBody>
          <a:bodyPr wrap="square" rtlCol="0">
            <a:spAutoFit/>
          </a:bodyPr>
          <a:lstStyle/>
          <a:p>
            <a:pPr lvl="0" algn="ctr"/>
            <a:r>
              <a:rPr lang="en-GB" sz="1000" dirty="0"/>
              <a:t>*PBCRs collate their depersonalised patient-level dataset according to the data requirements of the BENCHISTA protocol.  </a:t>
            </a:r>
            <a:endParaRPr lang="en-GB" sz="1000" dirty="0" smtClean="0"/>
          </a:p>
          <a:p>
            <a:pPr lvl="0" algn="ctr"/>
            <a:r>
              <a:rPr lang="en-GB" sz="1000" dirty="0" smtClean="0"/>
              <a:t>They </a:t>
            </a:r>
            <a:r>
              <a:rPr lang="en-GB" sz="1000" dirty="0"/>
              <a:t>assign Toronto  tumour stage using data sources accessible to them under their national authorisation for cancer registration. </a:t>
            </a:r>
            <a:endParaRPr lang="en-GB" sz="1000" dirty="0" smtClean="0"/>
          </a:p>
          <a:p>
            <a:pPr lvl="0" algn="ctr"/>
            <a:endParaRPr lang="en-GB" sz="1000" dirty="0"/>
          </a:p>
          <a:p>
            <a:pPr lvl="0" algn="ctr"/>
            <a:r>
              <a:rPr lang="en-GB" sz="1000" dirty="0" smtClean="0"/>
              <a:t>Each </a:t>
            </a:r>
            <a:r>
              <a:rPr lang="en-GB" sz="1000" dirty="0"/>
              <a:t>PBCR  submits its dataset directly to INT by a secure transfer and GDPR-compliant process agreed individually between each registry and INT according to their national and/or regional registry requirements. </a:t>
            </a:r>
          </a:p>
          <a:p>
            <a:pPr lvl="0" algn="ctr"/>
            <a:r>
              <a:rPr lang="en-GB" sz="1000" dirty="0" smtClean="0"/>
              <a:t>INT </a:t>
            </a:r>
            <a:r>
              <a:rPr lang="en-GB" sz="1000" dirty="0"/>
              <a:t>raises any quality check queries directly with the submitting registry.</a:t>
            </a:r>
            <a:endParaRPr lang="en-US" sz="1000" dirty="0"/>
          </a:p>
        </p:txBody>
      </p:sp>
      <p:grpSp>
        <p:nvGrpSpPr>
          <p:cNvPr id="10" name="Group 9"/>
          <p:cNvGrpSpPr/>
          <p:nvPr/>
        </p:nvGrpSpPr>
        <p:grpSpPr>
          <a:xfrm>
            <a:off x="335967" y="1536909"/>
            <a:ext cx="1735429" cy="347742"/>
            <a:chOff x="2183630" y="360222"/>
            <a:chExt cx="1030402" cy="824321"/>
          </a:xfrm>
        </p:grpSpPr>
        <p:sp>
          <p:nvSpPr>
            <p:cNvPr id="11" name="Rounded Rectangle 10"/>
            <p:cNvSpPr/>
            <p:nvPr/>
          </p:nvSpPr>
          <p:spPr>
            <a:xfrm>
              <a:off x="2183630" y="360222"/>
              <a:ext cx="1030402" cy="82432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Rounded Rectangle 4"/>
            <p:cNvSpPr txBox="1"/>
            <p:nvPr/>
          </p:nvSpPr>
          <p:spPr>
            <a:xfrm>
              <a:off x="2207774" y="384366"/>
              <a:ext cx="982114" cy="7760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000" dirty="0"/>
                <a:t>Population-based cancer registries (PBCRs)</a:t>
              </a:r>
              <a:endParaRPr lang="en-US" sz="1000" kern="1200" dirty="0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4356955" y="5722849"/>
            <a:ext cx="3769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/>
              <a:t>INT, as Data controller, applies its institutional GDPR-compliant  data security and information governance principles to the storage and analysis of the datasets received for the project. </a:t>
            </a:r>
            <a:endParaRPr lang="en-US" sz="900" dirty="0"/>
          </a:p>
          <a:p>
            <a:pPr algn="ctr"/>
            <a:r>
              <a:rPr lang="en-GB" sz="900" dirty="0"/>
              <a:t> </a:t>
            </a:r>
          </a:p>
        </p:txBody>
      </p:sp>
      <p:sp>
        <p:nvSpPr>
          <p:cNvPr id="16" name="Oval 15"/>
          <p:cNvSpPr/>
          <p:nvPr/>
        </p:nvSpPr>
        <p:spPr>
          <a:xfrm>
            <a:off x="10412164" y="3044956"/>
            <a:ext cx="1593273" cy="1328468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/>
              <a:t>UCL involved in protocol and data design only, with no access to data provided by CRs</a:t>
            </a:r>
          </a:p>
        </p:txBody>
      </p:sp>
      <p:sp>
        <p:nvSpPr>
          <p:cNvPr id="17" name="Oval 16"/>
          <p:cNvSpPr/>
          <p:nvPr/>
        </p:nvSpPr>
        <p:spPr>
          <a:xfrm>
            <a:off x="10399222" y="4574278"/>
            <a:ext cx="1631298" cy="1344392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/>
              <a:t>Storage of compiled dataset at INT  for up to 10 years after which it will be destroyed securely. </a:t>
            </a:r>
          </a:p>
        </p:txBody>
      </p:sp>
      <p:sp>
        <p:nvSpPr>
          <p:cNvPr id="18" name="Oval 17"/>
          <p:cNvSpPr/>
          <p:nvPr/>
        </p:nvSpPr>
        <p:spPr>
          <a:xfrm>
            <a:off x="10412164" y="1548021"/>
            <a:ext cx="1593273" cy="1296082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GB" sz="800" dirty="0"/>
              <a:t>PBCRs in charge of collecting, storing and process data for purposes of cancer registration/ monitoring. All under secure environment. 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634502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274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Great Ormond Street Hospital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Angela Lopez</dc:creator>
  <cp:lastModifiedBy>Angela Lopez</cp:lastModifiedBy>
  <cp:revision>27</cp:revision>
  <dcterms:created xsi:type="dcterms:W3CDTF">2021-08-18T12:12:48Z</dcterms:created>
  <dcterms:modified xsi:type="dcterms:W3CDTF">2021-08-19T09:25:44Z</dcterms:modified>
</cp:coreProperties>
</file>