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56" r:id="rId5"/>
  </p:sldIdLst>
  <p:sldSz cx="42808525" cy="30279975"/>
  <p:notesSz cx="6858000" cy="9144000"/>
  <p:defaultTextStyle>
    <a:defPPr>
      <a:defRPr lang="en-US"/>
    </a:defPPr>
    <a:lvl1pPr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2087563" indent="-1630363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4175125" indent="-326072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6264275" indent="-4892675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8351838" indent="-6523038" algn="l" defTabSz="4175125" rtl="0" fontAlgn="base">
      <a:spcBef>
        <a:spcPct val="0"/>
      </a:spcBef>
      <a:spcAft>
        <a:spcPct val="0"/>
      </a:spcAft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sz="8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3" orient="horz" pos="9696" userDrawn="1">
          <p15:clr>
            <a:srgbClr val="A4A3A4"/>
          </p15:clr>
        </p15:guide>
        <p15:guide id="4" pos="5069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F7F80"/>
    <a:srgbClr val="6040BF"/>
    <a:srgbClr val="A4DBE8"/>
    <a:srgbClr val="FF0038"/>
    <a:srgbClr val="A3DCE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0696" autoAdjust="0"/>
    <p:restoredTop sz="96835"/>
  </p:normalViewPr>
  <p:slideViewPr>
    <p:cSldViewPr snapToGrid="0" showGuides="1">
      <p:cViewPr varScale="1">
        <p:scale>
          <a:sx n="26" d="100"/>
          <a:sy n="26" d="100"/>
        </p:scale>
        <p:origin x="2004" y="204"/>
      </p:cViewPr>
      <p:guideLst>
        <p:guide orient="horz" pos="9696"/>
        <p:guide pos="5069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6DE9F325-BA6C-74FC-F623-DFDF14859B8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4E55BC0-3C3C-61EC-8C36-4DAF9A376002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523E65D9-782A-A440-A4D4-05DDC9DEB015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16D6D068-D332-C323-B938-F9E0B73E13B5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006475" y="685800"/>
            <a:ext cx="48450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9647A50D-E5BA-5073-44FE-5016D65F9FC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  <a:endParaRPr lang="en-GB" noProof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A01AA17-5037-C2C7-D60D-493683426A61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DE76896-C30B-11D0-1051-6D52FC24EA8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6971D41-9DE8-E846-BEE0-BB490388342A}" type="slidenum">
              <a:rPr lang="en-GB" altLang="en-US"/>
              <a:pPr/>
              <a:t>‹#›</a:t>
            </a:fld>
            <a:endParaRPr lang="en-GB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AB55060-DD0D-7EC4-5B2D-AE8DBBEF7FE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FFEC08AA-85E1-B2BB-C5D1-AD3DF6B49DB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GB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0F8475AA-4D2A-8EF1-2B80-A9F0F99E90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3A15BD8-B18B-5C44-8051-4D6C861FCDC3}" type="slidenum">
              <a:rPr lang="en-GB" altLang="en-US" sz="1200"/>
              <a:pPr eaLnBrk="1" hangingPunct="1"/>
              <a:t>1</a:t>
            </a:fld>
            <a:endParaRPr lang="en-GB" altLang="en-US" sz="120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955201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222A36F-7E8F-7606-4BC1-7BEDD00868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9F7EF78-1682-AE40-AE71-2D9B0D2CF089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D0FA48-5B52-2EC3-AD4E-638CF09037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141F27-4857-D0B8-8862-3CBC1AE11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8981D4-4E8D-4442-8CE3-953245F774BF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988891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45303730" y="5355072"/>
            <a:ext cx="45090158" cy="114075602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018386" y="5355072"/>
            <a:ext cx="134571871" cy="114075602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41ABF-4F97-6AD6-AB90-C42FD87405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5DB042-CFD9-7D44-8A77-6B3B48252894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E02285-54DE-A1EC-9170-30E6A4ED2A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C297C7-DF51-8581-2F3C-51093EC012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E2704-59C9-A040-8940-B97BDD4098D3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920830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DC936A6-0FB7-5FFA-0E5D-993535F68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2BCA8A7-DC46-F446-BE2D-DAA1AE2D4DBF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D9FCE3-9D93-BF02-8B27-20834C8866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3CEB32-61CE-A1A5-B627-2536AA2C6D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C7C694-98B9-7348-9C19-E4ADEC9E309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564058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81579" y="19457690"/>
            <a:ext cx="36387246" cy="6013939"/>
          </a:xfrm>
        </p:spPr>
        <p:txBody>
          <a:bodyPr anchor="t"/>
          <a:lstStyle>
            <a:lvl1pPr algn="l">
              <a:defRPr sz="183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81579" y="12833948"/>
            <a:ext cx="36387246" cy="6623742"/>
          </a:xfrm>
        </p:spPr>
        <p:txBody>
          <a:bodyPr anchor="b"/>
          <a:lstStyle>
            <a:lvl1pPr marL="0" indent="0">
              <a:buNone/>
              <a:defRPr sz="9100">
                <a:solidFill>
                  <a:schemeClr val="tx1">
                    <a:tint val="75000"/>
                  </a:schemeClr>
                </a:solidFill>
              </a:defRPr>
            </a:lvl1pPr>
            <a:lvl2pPr marL="2088215" indent="0">
              <a:buNone/>
              <a:defRPr sz="8200">
                <a:solidFill>
                  <a:schemeClr val="tx1">
                    <a:tint val="75000"/>
                  </a:schemeClr>
                </a:solidFill>
              </a:defRPr>
            </a:lvl2pPr>
            <a:lvl3pPr marL="4176431" indent="0">
              <a:buNone/>
              <a:defRPr sz="7300">
                <a:solidFill>
                  <a:schemeClr val="tx1">
                    <a:tint val="75000"/>
                  </a:schemeClr>
                </a:solidFill>
              </a:defRPr>
            </a:lvl3pPr>
            <a:lvl4pPr marL="626464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4pPr>
            <a:lvl5pPr marL="8352861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5pPr>
            <a:lvl6pPr marL="10441076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6pPr>
            <a:lvl7pPr marL="1252929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7pPr>
            <a:lvl8pPr marL="14617507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8pPr>
            <a:lvl9pPr marL="16705722" indent="0">
              <a:buNone/>
              <a:defRPr sz="6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428F41-CE0E-6319-C290-9EBEEF3321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577642-A49D-7142-8047-A27A949F50C6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C0EC48F-5A9C-C62F-446A-97C9473250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0E849-F776-197F-E5FF-5678A2BD1A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46E9AC-F740-5E40-BD26-3DA659CE3E5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8228700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018386" y="31198189"/>
            <a:ext cx="89831017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0562876" y="31198189"/>
            <a:ext cx="89831012" cy="88232483"/>
          </a:xfrm>
        </p:spPr>
        <p:txBody>
          <a:bodyPr/>
          <a:lstStyle>
            <a:lvl1pPr>
              <a:defRPr sz="12800"/>
            </a:lvl1pPr>
            <a:lvl2pPr>
              <a:defRPr sz="11000"/>
            </a:lvl2pPr>
            <a:lvl3pPr>
              <a:defRPr sz="9100"/>
            </a:lvl3pPr>
            <a:lvl4pPr>
              <a:defRPr sz="8200"/>
            </a:lvl4pPr>
            <a:lvl5pPr>
              <a:defRPr sz="8200"/>
            </a:lvl5pPr>
            <a:lvl6pPr>
              <a:defRPr sz="8200"/>
            </a:lvl6pPr>
            <a:lvl7pPr>
              <a:defRPr sz="8200"/>
            </a:lvl7pPr>
            <a:lvl8pPr>
              <a:defRPr sz="8200"/>
            </a:lvl8pPr>
            <a:lvl9pPr>
              <a:defRPr sz="8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11537FA-28CE-0BD7-1D57-877E1DC75F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40F849-1054-8643-A684-B45C3CB2330A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55BBB4C-015B-3D62-FAE9-C08F4D6A7E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F981302-0D3E-CEAF-ACAB-77D9D8E39B3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F448DA-8250-514E-9453-23697BB8D8B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7734762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6" y="1212603"/>
            <a:ext cx="38527673" cy="5046663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40426" y="6777950"/>
            <a:ext cx="1891453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40426" y="9602677"/>
            <a:ext cx="1891453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1746138" y="6777950"/>
            <a:ext cx="18921963" cy="2824727"/>
          </a:xfrm>
        </p:spPr>
        <p:txBody>
          <a:bodyPr anchor="b"/>
          <a:lstStyle>
            <a:lvl1pPr marL="0" indent="0">
              <a:buNone/>
              <a:defRPr sz="11000" b="1"/>
            </a:lvl1pPr>
            <a:lvl2pPr marL="2088215" indent="0">
              <a:buNone/>
              <a:defRPr sz="9100" b="1"/>
            </a:lvl2pPr>
            <a:lvl3pPr marL="4176431" indent="0">
              <a:buNone/>
              <a:defRPr sz="8200" b="1"/>
            </a:lvl3pPr>
            <a:lvl4pPr marL="6264646" indent="0">
              <a:buNone/>
              <a:defRPr sz="7300" b="1"/>
            </a:lvl4pPr>
            <a:lvl5pPr marL="8352861" indent="0">
              <a:buNone/>
              <a:defRPr sz="7300" b="1"/>
            </a:lvl5pPr>
            <a:lvl6pPr marL="10441076" indent="0">
              <a:buNone/>
              <a:defRPr sz="7300" b="1"/>
            </a:lvl6pPr>
            <a:lvl7pPr marL="12529292" indent="0">
              <a:buNone/>
              <a:defRPr sz="7300" b="1"/>
            </a:lvl7pPr>
            <a:lvl8pPr marL="14617507" indent="0">
              <a:buNone/>
              <a:defRPr sz="7300" b="1"/>
            </a:lvl8pPr>
            <a:lvl9pPr marL="16705722" indent="0">
              <a:buNone/>
              <a:defRPr sz="73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1746138" y="9602677"/>
            <a:ext cx="18921963" cy="17446034"/>
          </a:xfrm>
        </p:spPr>
        <p:txBody>
          <a:bodyPr/>
          <a:lstStyle>
            <a:lvl1pPr>
              <a:defRPr sz="11000"/>
            </a:lvl1pPr>
            <a:lvl2pPr>
              <a:defRPr sz="9100"/>
            </a:lvl2pPr>
            <a:lvl3pPr>
              <a:defRPr sz="8200"/>
            </a:lvl3pPr>
            <a:lvl4pPr>
              <a:defRPr sz="7300"/>
            </a:lvl4pPr>
            <a:lvl5pPr>
              <a:defRPr sz="7300"/>
            </a:lvl5pPr>
            <a:lvl6pPr>
              <a:defRPr sz="7300"/>
            </a:lvl6pPr>
            <a:lvl7pPr>
              <a:defRPr sz="7300"/>
            </a:lvl7pPr>
            <a:lvl8pPr>
              <a:defRPr sz="7300"/>
            </a:lvl8pPr>
            <a:lvl9pPr>
              <a:defRPr sz="7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0DA47B2-92BB-7CB9-EA37-76A3BAF36E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8D00A-DD21-9D4D-A1C5-C9B6FC409F5A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6D13ECB0-F7B0-CEC3-340D-0B9214F975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F0C3C7A7-8F1E-DD64-2F53-C4B0FABD5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691033-D9BB-DD46-911A-B221C39426F2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3142324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9690291-D6FC-0D28-CEE2-9871EFD042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92F622-0F24-9949-B6F7-9806E46912D9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AFCC4D4-796C-E017-4E1D-3238F6E3E2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CCD0E776-C645-956B-AE69-CCE203B0F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0F59F4D-E739-0746-87B3-27FDEB3E2654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337314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CBBBFD12-72C7-08D4-4DF3-77C05367AE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1AFF94-497E-CB49-9775-A30C10F8D804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6CD1460E-0124-16E3-7997-0C7D26493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E844A914-DBDA-3DD0-0DD6-31B7F40132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266BC0-362C-1A42-91CF-62B538B2CD1A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26870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40428" y="1205591"/>
            <a:ext cx="14083710" cy="5130774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736944" y="1205594"/>
            <a:ext cx="23931155" cy="25843120"/>
          </a:xfrm>
        </p:spPr>
        <p:txBody>
          <a:bodyPr/>
          <a:lstStyle>
            <a:lvl1pPr>
              <a:defRPr sz="14600"/>
            </a:lvl1pPr>
            <a:lvl2pPr>
              <a:defRPr sz="12800"/>
            </a:lvl2pPr>
            <a:lvl3pPr>
              <a:defRPr sz="11000"/>
            </a:lvl3pPr>
            <a:lvl4pPr>
              <a:defRPr sz="9100"/>
            </a:lvl4pPr>
            <a:lvl5pPr>
              <a:defRPr sz="9100"/>
            </a:lvl5pPr>
            <a:lvl6pPr>
              <a:defRPr sz="9100"/>
            </a:lvl6pPr>
            <a:lvl7pPr>
              <a:defRPr sz="9100"/>
            </a:lvl7pPr>
            <a:lvl8pPr>
              <a:defRPr sz="9100"/>
            </a:lvl8pPr>
            <a:lvl9pPr>
              <a:defRPr sz="9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40428" y="6336367"/>
            <a:ext cx="14083710" cy="20712346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155B479-925B-7678-B32F-982CA30AA6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B6C8B4-6CB9-7644-8BEA-616A682D43A9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9261B42-3948-5F15-9B38-02B11B8FCE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D6A77A5-9FE6-09DE-87D0-EF76500503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5E9B77B-2AFF-D344-8F7F-816E8729A6B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792243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771" y="21195982"/>
            <a:ext cx="25685115" cy="2502306"/>
          </a:xfrm>
        </p:spPr>
        <p:txBody>
          <a:bodyPr anchor="b"/>
          <a:lstStyle>
            <a:lvl1pPr algn="l">
              <a:defRPr sz="91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90771" y="2705572"/>
            <a:ext cx="25685115" cy="18167985"/>
          </a:xfrm>
        </p:spPr>
        <p:txBody>
          <a:bodyPr rtlCol="0">
            <a:normAutofit/>
          </a:bodyPr>
          <a:lstStyle>
            <a:lvl1pPr marL="0" indent="0">
              <a:buNone/>
              <a:defRPr sz="14600"/>
            </a:lvl1pPr>
            <a:lvl2pPr marL="2088215" indent="0">
              <a:buNone/>
              <a:defRPr sz="12800"/>
            </a:lvl2pPr>
            <a:lvl3pPr marL="4176431" indent="0">
              <a:buNone/>
              <a:defRPr sz="11000"/>
            </a:lvl3pPr>
            <a:lvl4pPr marL="6264646" indent="0">
              <a:buNone/>
              <a:defRPr sz="9100"/>
            </a:lvl4pPr>
            <a:lvl5pPr marL="8352861" indent="0">
              <a:buNone/>
              <a:defRPr sz="9100"/>
            </a:lvl5pPr>
            <a:lvl6pPr marL="10441076" indent="0">
              <a:buNone/>
              <a:defRPr sz="9100"/>
            </a:lvl6pPr>
            <a:lvl7pPr marL="12529292" indent="0">
              <a:buNone/>
              <a:defRPr sz="9100"/>
            </a:lvl7pPr>
            <a:lvl8pPr marL="14617507" indent="0">
              <a:buNone/>
              <a:defRPr sz="9100"/>
            </a:lvl8pPr>
            <a:lvl9pPr marL="16705722" indent="0">
              <a:buNone/>
              <a:defRPr sz="9100"/>
            </a:lvl9pPr>
          </a:lstStyle>
          <a:p>
            <a:pPr lvl="0"/>
            <a:endParaRPr lang="en-GB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0771" y="23698288"/>
            <a:ext cx="25685115" cy="3553689"/>
          </a:xfrm>
        </p:spPr>
        <p:txBody>
          <a:bodyPr/>
          <a:lstStyle>
            <a:lvl1pPr marL="0" indent="0">
              <a:buNone/>
              <a:defRPr sz="6400"/>
            </a:lvl1pPr>
            <a:lvl2pPr marL="2088215" indent="0">
              <a:buNone/>
              <a:defRPr sz="5500"/>
            </a:lvl2pPr>
            <a:lvl3pPr marL="4176431" indent="0">
              <a:buNone/>
              <a:defRPr sz="4600"/>
            </a:lvl3pPr>
            <a:lvl4pPr marL="6264646" indent="0">
              <a:buNone/>
              <a:defRPr sz="4100"/>
            </a:lvl4pPr>
            <a:lvl5pPr marL="8352861" indent="0">
              <a:buNone/>
              <a:defRPr sz="4100"/>
            </a:lvl5pPr>
            <a:lvl6pPr marL="10441076" indent="0">
              <a:buNone/>
              <a:defRPr sz="4100"/>
            </a:lvl6pPr>
            <a:lvl7pPr marL="12529292" indent="0">
              <a:buNone/>
              <a:defRPr sz="4100"/>
            </a:lvl7pPr>
            <a:lvl8pPr marL="14617507" indent="0">
              <a:buNone/>
              <a:defRPr sz="4100"/>
            </a:lvl8pPr>
            <a:lvl9pPr marL="16705722" indent="0">
              <a:buNone/>
              <a:defRPr sz="4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EC6ED24-77B5-21B6-8148-F93EECD2FA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072B60-F207-A647-A9D6-473B81AECF1D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6974C6-8D41-62F9-35BD-7E11B0EFFA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D8AB80B-E26D-DCA2-96D4-69D2487361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41F7A-7B1F-654D-93FF-4D8D5F06561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60538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E251C02-8D82-4770-0BF7-02D40426D68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2139950" y="1098550"/>
            <a:ext cx="38528625" cy="5046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  <a:endParaRPr lang="en-GB" altLang="en-US"/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43B5E400-8268-DDC8-A908-3A9D6599BF7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2139950" y="7065963"/>
            <a:ext cx="38528625" cy="1998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17643" tIns="208822" rIns="417643" bIns="208822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  <a:endParaRPr lang="en-GB" alt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C4C501B-712B-6099-E9A8-CF988E308B0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2139950" y="28065413"/>
            <a:ext cx="9988550" cy="1611312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l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28D74A34-85D2-AA46-8CF2-7024C31481EE}" type="datetimeFigureOut">
              <a:rPr lang="en-GB"/>
              <a:pPr>
                <a:defRPr/>
              </a:pPr>
              <a:t>17/11/2023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3F0F83-7733-4F86-58F5-6A0EBABF10D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4625638" y="28065413"/>
            <a:ext cx="13557250" cy="1611312"/>
          </a:xfrm>
          <a:prstGeom prst="rect">
            <a:avLst/>
          </a:prstGeom>
        </p:spPr>
        <p:txBody>
          <a:bodyPr vert="horz" lIns="417643" tIns="208822" rIns="417643" bIns="208822" rtlCol="0" anchor="ctr"/>
          <a:lstStyle>
            <a:lvl1pPr algn="ctr" defTabSz="4176431" fontAlgn="auto">
              <a:spcBef>
                <a:spcPts val="0"/>
              </a:spcBef>
              <a:spcAft>
                <a:spcPts val="0"/>
              </a:spcAft>
              <a:defRPr sz="55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F4960C4-0D29-EB24-44A2-0F1E3F6D69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30680025" y="28065413"/>
            <a:ext cx="9988550" cy="1611312"/>
          </a:xfrm>
          <a:prstGeom prst="rect">
            <a:avLst/>
          </a:prstGeom>
        </p:spPr>
        <p:txBody>
          <a:bodyPr vert="horz" wrap="square" lIns="417643" tIns="208822" rIns="417643" bIns="208822" numCol="1" anchor="ctr" anchorCtr="0" compatLnSpc="1">
            <a:prstTxWarp prst="textNoShape">
              <a:avLst/>
            </a:prstTxWarp>
          </a:bodyPr>
          <a:lstStyle>
            <a:lvl1pPr algn="r">
              <a:defRPr sz="55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E7224157-CF0C-274E-8CC6-3F0400FDA99E}" type="slidenum">
              <a:rPr lang="en-GB" altLang="en-US"/>
              <a:pPr/>
              <a:t>‹#›</a:t>
            </a:fld>
            <a:endParaRPr lang="en-GB" altLang="en-US"/>
          </a:p>
        </p:txBody>
      </p:sp>
      <p:pic>
        <p:nvPicPr>
          <p:cNvPr id="1031" name="Picture 12" descr="Blue Celeste.wmf">
            <a:extLst>
              <a:ext uri="{FF2B5EF4-FFF2-40B4-BE49-F238E27FC236}">
                <a16:creationId xmlns:a16="http://schemas.microsoft.com/office/drawing/2014/main" id="{7C2E2DD0-6338-A626-7ACD-C973876373C2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42808525" cy="5038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03" r:id="rId1"/>
    <p:sldLayoutId id="2147483793" r:id="rId2"/>
    <p:sldLayoutId id="2147483794" r:id="rId3"/>
    <p:sldLayoutId id="2147483795" r:id="rId4"/>
    <p:sldLayoutId id="2147483796" r:id="rId5"/>
    <p:sldLayoutId id="2147483797" r:id="rId6"/>
    <p:sldLayoutId id="2147483798" r:id="rId7"/>
    <p:sldLayoutId id="2147483799" r:id="rId8"/>
    <p:sldLayoutId id="2147483800" r:id="rId9"/>
    <p:sldLayoutId id="2147483801" r:id="rId10"/>
    <p:sldLayoutId id="2147483802" r:id="rId11"/>
  </p:sldLayoutIdLst>
  <p:txStyles>
    <p:titleStyle>
      <a:lvl1pPr algn="ctr" defTabSz="4175125" rtl="0" eaLnBrk="0" fontAlgn="base" hangingPunct="0">
        <a:spcBef>
          <a:spcPct val="0"/>
        </a:spcBef>
        <a:spcAft>
          <a:spcPct val="0"/>
        </a:spcAft>
        <a:defRPr sz="201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2pPr>
      <a:lvl3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3pPr>
      <a:lvl4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4pPr>
      <a:lvl5pPr algn="ctr" defTabSz="4175125" rtl="0" eaLnBrk="0" fontAlgn="base" hangingPunct="0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5pPr>
      <a:lvl6pPr marL="4572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6pPr>
      <a:lvl7pPr marL="9144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7pPr>
      <a:lvl8pPr marL="13716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8pPr>
      <a:lvl9pPr marL="1828800" algn="ctr" defTabSz="4175125" rtl="0" fontAlgn="base">
        <a:spcBef>
          <a:spcPct val="0"/>
        </a:spcBef>
        <a:spcAft>
          <a:spcPct val="0"/>
        </a:spcAft>
        <a:defRPr sz="20100">
          <a:solidFill>
            <a:schemeClr val="tx1"/>
          </a:solidFill>
          <a:latin typeface="Calibri" pitchFamily="34" charset="0"/>
        </a:defRPr>
      </a:lvl9pPr>
    </p:titleStyle>
    <p:bodyStyle>
      <a:lvl1pPr marL="1565275" indent="-156527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600" kern="1200">
          <a:solidFill>
            <a:schemeClr val="tx1"/>
          </a:solidFill>
          <a:latin typeface="+mn-lt"/>
          <a:ea typeface="+mn-ea"/>
          <a:cs typeface="+mn-cs"/>
        </a:defRPr>
      </a:lvl1pPr>
      <a:lvl2pPr marL="3392488" indent="-1304925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800" kern="1200">
          <a:solidFill>
            <a:schemeClr val="tx1"/>
          </a:solidFill>
          <a:latin typeface="+mn-lt"/>
          <a:ea typeface="+mn-ea"/>
          <a:cs typeface="+mn-cs"/>
        </a:defRPr>
      </a:lvl2pPr>
      <a:lvl3pPr marL="5219700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000" kern="1200">
          <a:solidFill>
            <a:schemeClr val="tx1"/>
          </a:solidFill>
          <a:latin typeface="+mn-lt"/>
          <a:ea typeface="+mn-ea"/>
          <a:cs typeface="+mn-cs"/>
        </a:defRPr>
      </a:lvl3pPr>
      <a:lvl4pPr marL="730726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100" kern="1200">
          <a:solidFill>
            <a:schemeClr val="tx1"/>
          </a:solidFill>
          <a:latin typeface="+mn-lt"/>
          <a:ea typeface="+mn-ea"/>
          <a:cs typeface="+mn-cs"/>
        </a:defRPr>
      </a:lvl4pPr>
      <a:lvl5pPr marL="9396413" indent="-1042988" algn="l" defTabSz="417512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100" kern="1200">
          <a:solidFill>
            <a:schemeClr val="tx1"/>
          </a:solidFill>
          <a:latin typeface="+mn-lt"/>
          <a:ea typeface="+mn-ea"/>
          <a:cs typeface="+mn-cs"/>
        </a:defRPr>
      </a:lvl5pPr>
      <a:lvl6pPr marL="11485184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6pPr>
      <a:lvl7pPr marL="13573399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7pPr>
      <a:lvl8pPr marL="15661615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8pPr>
      <a:lvl9pPr marL="17749830" indent="-1044108" algn="l" defTabSz="4176431" rtl="0" eaLnBrk="1" latinLnBrk="0" hangingPunct="1">
        <a:spcBef>
          <a:spcPct val="20000"/>
        </a:spcBef>
        <a:buFont typeface="Arial" pitchFamily="34" charset="0"/>
        <a:buChar char="•"/>
        <a:defRPr sz="9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1pPr>
      <a:lvl2pPr marL="2088215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2pPr>
      <a:lvl3pPr marL="417643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3pPr>
      <a:lvl4pPr marL="626464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4pPr>
      <a:lvl5pPr marL="8352861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5pPr>
      <a:lvl6pPr marL="10441076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6pPr>
      <a:lvl7pPr marL="1252929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7pPr>
      <a:lvl8pPr marL="14617507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8pPr>
      <a:lvl9pPr marL="16705722" algn="l" defTabSz="4176431" rtl="0" eaLnBrk="1" latinLnBrk="0" hangingPunct="1">
        <a:defRPr sz="82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11.png"/><Relationship Id="rId3" Type="http://schemas.openxmlformats.org/officeDocument/2006/relationships/image" Target="../media/image2.png"/><Relationship Id="rId7" Type="http://schemas.openxmlformats.org/officeDocument/2006/relationships/image" Target="../media/image5.png"/><Relationship Id="rId12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image" Target="../media/image9.png"/><Relationship Id="rId5" Type="http://schemas.openxmlformats.org/officeDocument/2006/relationships/image" Target="../media/image3.png"/><Relationship Id="rId10" Type="http://schemas.openxmlformats.org/officeDocument/2006/relationships/image" Target="../media/image8.png"/><Relationship Id="rId4" Type="http://schemas.microsoft.com/office/2007/relationships/hdphoto" Target="../media/hdphoto1.wdp"/><Relationship Id="rId9" Type="http://schemas.openxmlformats.org/officeDocument/2006/relationships/image" Target="../media/image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E5B915A7-3D0F-2115-D1FD-EAD345D19121}"/>
              </a:ext>
            </a:extLst>
          </p:cNvPr>
          <p:cNvSpPr/>
          <p:nvPr/>
        </p:nvSpPr>
        <p:spPr>
          <a:xfrm>
            <a:off x="0" y="5042151"/>
            <a:ext cx="7639426" cy="23452277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A3DD0A0-BE87-0116-1017-7AC07699C6A3}"/>
              </a:ext>
            </a:extLst>
          </p:cNvPr>
          <p:cNvSpPr/>
          <p:nvPr/>
        </p:nvSpPr>
        <p:spPr>
          <a:xfrm>
            <a:off x="35234102" y="5042151"/>
            <a:ext cx="7639426" cy="23615623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AF14CE38-A7CC-8B59-0BD2-ED1C93FA5B55}"/>
              </a:ext>
            </a:extLst>
          </p:cNvPr>
          <p:cNvSpPr/>
          <p:nvPr/>
        </p:nvSpPr>
        <p:spPr>
          <a:xfrm>
            <a:off x="-8964" y="28500268"/>
            <a:ext cx="42808525" cy="1829909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78" name="TextBox 9">
            <a:extLst>
              <a:ext uri="{FF2B5EF4-FFF2-40B4-BE49-F238E27FC236}">
                <a16:creationId xmlns:a16="http://schemas.microsoft.com/office/drawing/2014/main" id="{0B927380-2A0D-EF82-6154-25E4309FDAE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19360" y="134568"/>
            <a:ext cx="43373055" cy="2862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18000" b="1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Scouring the Universe for the Unusual</a:t>
            </a:r>
            <a:endParaRPr lang="en-US" altLang="en-US" sz="18000">
              <a:solidFill>
                <a:schemeClr val="accent6">
                  <a:lumMod val="50000"/>
                </a:schemeClr>
              </a:solidFill>
              <a:latin typeface="Times" pitchFamily="2" charset="0"/>
              <a:ea typeface="ＭＳ Ｐゴシック" panose="020B0600070205080204" pitchFamily="34" charset="-128"/>
            </a:endParaRPr>
          </a:p>
        </p:txBody>
      </p:sp>
      <p:pic>
        <p:nvPicPr>
          <p:cNvPr id="2" name="Picture 1" descr="A black and white image of a building&#10;&#10;Description automatically generated">
            <a:extLst>
              <a:ext uri="{FF2B5EF4-FFF2-40B4-BE49-F238E27FC236}">
                <a16:creationId xmlns:a16="http://schemas.microsoft.com/office/drawing/2014/main" id="{B65F4044-A634-5FF0-2564-815963721CF6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colorTemperature colorTemp="1500"/>
                    </a14:imgEffect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26520" y="25387204"/>
            <a:ext cx="5258736" cy="4662000"/>
          </a:xfrm>
          <a:prstGeom prst="rect">
            <a:avLst/>
          </a:prstGeom>
        </p:spPr>
      </p:pic>
      <p:sp>
        <p:nvSpPr>
          <p:cNvPr id="3" name="TextBox 9">
            <a:extLst>
              <a:ext uri="{FF2B5EF4-FFF2-40B4-BE49-F238E27FC236}">
                <a16:creationId xmlns:a16="http://schemas.microsoft.com/office/drawing/2014/main" id="{35071703-AE95-2FEE-84B2-8689F4823AA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8388" y="2812564"/>
            <a:ext cx="35735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 i="1">
                <a:solidFill>
                  <a:schemeClr val="accent6">
                    <a:lumMod val="50000"/>
                  </a:schemeClr>
                </a:solidFill>
                <a:ea typeface="ＭＳ Ｐゴシック" panose="020B0600070205080204" pitchFamily="34" charset="-128"/>
              </a:rPr>
              <a:t>Anomaly Detection in DESI Spectra using Autoencoders and other Machine Learning Techniques</a:t>
            </a:r>
            <a:endParaRPr lang="en-US" altLang="en-US" sz="6000" i="1">
              <a:solidFill>
                <a:schemeClr val="accent6">
                  <a:lumMod val="50000"/>
                </a:schemeClr>
              </a:solidFill>
              <a:latin typeface="Times" pitchFamily="2" charset="0"/>
              <a:ea typeface="ＭＳ Ｐゴシック" panose="020B0600070205080204" pitchFamily="34" charset="-128"/>
            </a:endParaRPr>
          </a:p>
        </p:txBody>
      </p:sp>
      <p:sp>
        <p:nvSpPr>
          <p:cNvPr id="4" name="TextBox 9">
            <a:extLst>
              <a:ext uri="{FF2B5EF4-FFF2-40B4-BE49-F238E27FC236}">
                <a16:creationId xmlns:a16="http://schemas.microsoft.com/office/drawing/2014/main" id="{33CBAE8C-BB0A-5FBA-539E-78D5FA4EE8A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8145" y="3831188"/>
            <a:ext cx="35735127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175125" eaLnBrk="0" fontAlgn="base" hangingPunct="0">
              <a:spcBef>
                <a:spcPct val="0"/>
              </a:spcBef>
              <a:spcAft>
                <a:spcPct val="0"/>
              </a:spcAft>
              <a:defRPr sz="8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altLang="en-US" sz="6000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Paul Nathan </a:t>
            </a:r>
            <a:r>
              <a:rPr lang="en-US" altLang="en-US" sz="6000" b="1" i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(supervisor – Ofer Lahav) </a:t>
            </a:r>
            <a:r>
              <a:rPr lang="en-US" altLang="en-US" sz="6000" b="1">
                <a:solidFill>
                  <a:schemeClr val="accent6">
                    <a:lumMod val="75000"/>
                  </a:schemeClr>
                </a:solidFill>
                <a:ea typeface="ＭＳ Ｐゴシック" panose="020B0600070205080204" pitchFamily="34" charset="-128"/>
              </a:rPr>
              <a:t>CDT Data Intensive Science</a:t>
            </a:r>
            <a:endParaRPr lang="en-US" altLang="en-US" sz="6000">
              <a:solidFill>
                <a:schemeClr val="accent6">
                  <a:lumMod val="75000"/>
                </a:schemeClr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5" name="Google Shape;59;p13">
            <a:extLst>
              <a:ext uri="{FF2B5EF4-FFF2-40B4-BE49-F238E27FC236}">
                <a16:creationId xmlns:a16="http://schemas.microsoft.com/office/drawing/2014/main" id="{AC348D58-0E7B-71D8-463A-F274468B2AED}"/>
              </a:ext>
            </a:extLst>
          </p:cNvPr>
          <p:cNvPicPr preferRelativeResize="0">
            <a:picLocks noChangeAspect="1"/>
          </p:cNvPicPr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62750" y="27237512"/>
            <a:ext cx="6620256" cy="290362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FBFA8A1-3B44-EAB9-3B50-A14350CC9BB7}"/>
              </a:ext>
            </a:extLst>
          </p:cNvPr>
          <p:cNvSpPr txBox="1"/>
          <p:nvPr/>
        </p:nvSpPr>
        <p:spPr>
          <a:xfrm>
            <a:off x="36042762" y="2667584"/>
            <a:ext cx="624761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chemeClr val="bg1"/>
                </a:solidFill>
              </a:rPr>
              <a:t>Phyisics and Astronomy</a:t>
            </a:r>
          </a:p>
        </p:txBody>
      </p:sp>
      <p:sp>
        <p:nvSpPr>
          <p:cNvPr id="19" name="Title 3" descr="Heading">
            <a:extLst>
              <a:ext uri="{FF2B5EF4-FFF2-40B4-BE49-F238E27FC236}">
                <a16:creationId xmlns:a16="http://schemas.microsoft.com/office/drawing/2014/main" id="{BB36E8C6-3C39-4513-3D9E-902C18F3DAA4}"/>
              </a:ext>
            </a:extLst>
          </p:cNvPr>
          <p:cNvSpPr txBox="1">
            <a:spLocks/>
          </p:cNvSpPr>
          <p:nvPr/>
        </p:nvSpPr>
        <p:spPr>
          <a:xfrm>
            <a:off x="291828" y="4986224"/>
            <a:ext cx="7182849" cy="601501"/>
          </a:xfrm>
          <a:prstGeom prst="rect">
            <a:avLst/>
          </a:prstGeom>
        </p:spPr>
        <p:txBody>
          <a:bodyPr/>
          <a:lstStyle>
            <a:lvl1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i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 little background on: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2F8D1D66-356C-9F4C-D2E0-D4A3F7397C6F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75000"/>
          </a:blip>
          <a:stretch>
            <a:fillRect/>
          </a:stretch>
        </p:blipFill>
        <p:spPr>
          <a:xfrm>
            <a:off x="527515" y="7051770"/>
            <a:ext cx="6722371" cy="4336404"/>
          </a:xfrm>
          <a:prstGeom prst="rect">
            <a:avLst/>
          </a:prstGeom>
        </p:spPr>
      </p:pic>
      <p:sp>
        <p:nvSpPr>
          <p:cNvPr id="21" name="Title 3" descr="Heading">
            <a:extLst>
              <a:ext uri="{FF2B5EF4-FFF2-40B4-BE49-F238E27FC236}">
                <a16:creationId xmlns:a16="http://schemas.microsoft.com/office/drawing/2014/main" id="{5DB8ED88-5751-7110-76A1-C584F49EB666}"/>
              </a:ext>
            </a:extLst>
          </p:cNvPr>
          <p:cNvSpPr txBox="1">
            <a:spLocks/>
          </p:cNvSpPr>
          <p:nvPr/>
        </p:nvSpPr>
        <p:spPr>
          <a:xfrm>
            <a:off x="1237338" y="5957077"/>
            <a:ext cx="5268428" cy="908095"/>
          </a:xfrm>
          <a:prstGeom prst="rect">
            <a:avLst/>
          </a:prstGeom>
        </p:spPr>
        <p:txBody>
          <a:bodyPr/>
          <a:lstStyle>
            <a:lvl1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Autoencoders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CDCA278-A65F-EBF7-8744-24BD316D1F83}"/>
              </a:ext>
            </a:extLst>
          </p:cNvPr>
          <p:cNvSpPr txBox="1"/>
          <p:nvPr/>
        </p:nvSpPr>
        <p:spPr>
          <a:xfrm>
            <a:off x="708380" y="11540574"/>
            <a:ext cx="6795168" cy="6386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600"/>
              </a:spcAft>
            </a:pPr>
            <a:r>
              <a:rPr lang="en-US" sz="2400" b="1" dirty="0"/>
              <a:t>A neural network that learns efficient codings of unlabelled data by compressing them into a lower dimensionality - the </a:t>
            </a:r>
            <a:r>
              <a:rPr lang="en-US" sz="2400" b="1" i="1" dirty="0"/>
              <a:t>latent space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/>
              <a:t>Consists of </a:t>
            </a:r>
            <a:r>
              <a:rPr lang="en-US" sz="2400" b="1" dirty="0"/>
              <a:t>encoder and decoder layers with latent space in between</a:t>
            </a:r>
            <a:r>
              <a:rPr lang="en-US" sz="2400" dirty="0"/>
              <a:t>. Uses non-linear activation functions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dirty="0"/>
              <a:t>Non-linearity allows more efficient reconstruction of  galaxy spectra structure than with PCA [1], [2]</a:t>
            </a:r>
          </a:p>
          <a:p>
            <a:pPr marL="342900" indent="-342900">
              <a:spcAft>
                <a:spcPts val="600"/>
              </a:spcAft>
              <a:buFontTx/>
              <a:buChar char="-"/>
            </a:pPr>
            <a:r>
              <a:rPr lang="en-US" sz="2400" b="1" dirty="0"/>
              <a:t>Anomalies can be identified as outliers in this reconstruction.</a:t>
            </a:r>
          </a:p>
          <a:p>
            <a:pPr marL="342900" indent="-342900" algn="l">
              <a:spcAft>
                <a:spcPts val="600"/>
              </a:spcAft>
              <a:buFontTx/>
              <a:buChar char="-"/>
            </a:pPr>
            <a:r>
              <a:rPr lang="en-US" sz="2400" dirty="0"/>
              <a:t>the latent space can be used to separate classes of object and aid interpretability</a:t>
            </a:r>
          </a:p>
          <a:p>
            <a:pPr algn="l">
              <a:spcAft>
                <a:spcPts val="600"/>
              </a:spcAft>
            </a:pPr>
            <a:r>
              <a:rPr lang="en-US" sz="2400" b="1" dirty="0"/>
              <a:t>- Autoencoder anomaly detection has a wide range of applications beyond astrophysics, e.g. medical imaging and finance.</a:t>
            </a:r>
          </a:p>
        </p:txBody>
      </p:sp>
      <p:sp>
        <p:nvSpPr>
          <p:cNvPr id="23" name="Rounded Rectangle 22">
            <a:extLst>
              <a:ext uri="{FF2B5EF4-FFF2-40B4-BE49-F238E27FC236}">
                <a16:creationId xmlns:a16="http://schemas.microsoft.com/office/drawing/2014/main" id="{3023B73A-F0FE-8D5E-F4C0-23D512E8E2CA}"/>
              </a:ext>
            </a:extLst>
          </p:cNvPr>
          <p:cNvSpPr/>
          <p:nvPr/>
        </p:nvSpPr>
        <p:spPr>
          <a:xfrm>
            <a:off x="312230" y="5957077"/>
            <a:ext cx="7131967" cy="12187089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Title 3" descr="Heading">
            <a:extLst>
              <a:ext uri="{FF2B5EF4-FFF2-40B4-BE49-F238E27FC236}">
                <a16:creationId xmlns:a16="http://schemas.microsoft.com/office/drawing/2014/main" id="{26259BEA-FDA9-F937-11CA-CE536B1F11F2}"/>
              </a:ext>
            </a:extLst>
          </p:cNvPr>
          <p:cNvSpPr txBox="1">
            <a:spLocks/>
          </p:cNvSpPr>
          <p:nvPr/>
        </p:nvSpPr>
        <p:spPr>
          <a:xfrm>
            <a:off x="36253272" y="19138456"/>
            <a:ext cx="5268428" cy="759200"/>
          </a:xfrm>
          <a:prstGeom prst="rect">
            <a:avLst/>
          </a:prstGeom>
        </p:spPr>
        <p:txBody>
          <a:bodyPr/>
          <a:lstStyle>
            <a:lvl1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Anomalies</a:t>
            </a:r>
          </a:p>
        </p:txBody>
      </p:sp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DBC54209-E5BB-DF02-AA7A-9E9D55A561C6}"/>
              </a:ext>
            </a:extLst>
          </p:cNvPr>
          <p:cNvSpPr/>
          <p:nvPr/>
        </p:nvSpPr>
        <p:spPr>
          <a:xfrm>
            <a:off x="304610" y="18293840"/>
            <a:ext cx="7131967" cy="8657786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itle 3" descr="Heading">
            <a:extLst>
              <a:ext uri="{FF2B5EF4-FFF2-40B4-BE49-F238E27FC236}">
                <a16:creationId xmlns:a16="http://schemas.microsoft.com/office/drawing/2014/main" id="{A530B8B7-9732-409C-59E7-D3549F6F0675}"/>
              </a:ext>
            </a:extLst>
          </p:cNvPr>
          <p:cNvSpPr txBox="1">
            <a:spLocks/>
          </p:cNvSpPr>
          <p:nvPr/>
        </p:nvSpPr>
        <p:spPr>
          <a:xfrm>
            <a:off x="35859882" y="5530843"/>
            <a:ext cx="6247617" cy="634074"/>
          </a:xfrm>
          <a:prstGeom prst="rect">
            <a:avLst/>
          </a:prstGeom>
        </p:spPr>
        <p:txBody>
          <a:bodyPr/>
          <a:lstStyle>
            <a:lvl1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Astronomical Spectra</a:t>
            </a:r>
          </a:p>
        </p:txBody>
      </p:sp>
      <p:sp>
        <p:nvSpPr>
          <p:cNvPr id="27" name="Rounded Rectangle 26">
            <a:extLst>
              <a:ext uri="{FF2B5EF4-FFF2-40B4-BE49-F238E27FC236}">
                <a16:creationId xmlns:a16="http://schemas.microsoft.com/office/drawing/2014/main" id="{B99F3D6A-B815-C2BB-0A7D-4C99437C84C2}"/>
              </a:ext>
            </a:extLst>
          </p:cNvPr>
          <p:cNvSpPr/>
          <p:nvPr/>
        </p:nvSpPr>
        <p:spPr>
          <a:xfrm>
            <a:off x="35432810" y="19092411"/>
            <a:ext cx="7131967" cy="6013818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Title 3" descr="Heading">
            <a:extLst>
              <a:ext uri="{FF2B5EF4-FFF2-40B4-BE49-F238E27FC236}">
                <a16:creationId xmlns:a16="http://schemas.microsoft.com/office/drawing/2014/main" id="{DF6A762B-8D31-3072-8C72-C02BDE58FED7}"/>
              </a:ext>
            </a:extLst>
          </p:cNvPr>
          <p:cNvSpPr txBox="1">
            <a:spLocks/>
          </p:cNvSpPr>
          <p:nvPr/>
        </p:nvSpPr>
        <p:spPr>
          <a:xfrm>
            <a:off x="1229519" y="18333211"/>
            <a:ext cx="5268428" cy="759200"/>
          </a:xfrm>
          <a:prstGeom prst="rect">
            <a:avLst/>
          </a:prstGeom>
        </p:spPr>
        <p:txBody>
          <a:bodyPr/>
          <a:lstStyle>
            <a:lvl1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2pPr>
            <a:lvl3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3pPr>
            <a:lvl4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4pPr>
            <a:lvl5pPr algn="ctr" defTabSz="4175125" rtl="0" eaLnBrk="0" fontAlgn="base" hangingPunct="0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5pPr>
            <a:lvl6pPr marL="4572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6pPr>
            <a:lvl7pPr marL="9144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7pPr>
            <a:lvl8pPr marL="13716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8pPr>
            <a:lvl9pPr marL="1828800" algn="ctr" defTabSz="4175125" rtl="0" fontAlgn="base">
              <a:spcBef>
                <a:spcPct val="0"/>
              </a:spcBef>
              <a:spcAft>
                <a:spcPct val="0"/>
              </a:spcAft>
              <a:defRPr sz="20100">
                <a:solidFill>
                  <a:schemeClr val="tx1"/>
                </a:solidFill>
                <a:latin typeface="Calibri" pitchFamily="34" charset="0"/>
              </a:defRPr>
            </a:lvl9pPr>
          </a:lstStyle>
          <a:p>
            <a:r>
              <a:rPr lang="en-GB" sz="5400" b="1" dirty="0">
                <a:solidFill>
                  <a:schemeClr val="tx1">
                    <a:lumMod val="50000"/>
                    <a:lumOff val="50000"/>
                  </a:schemeClr>
                </a:solidFill>
              </a:rPr>
              <a:t>DESI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F2D12CB0-789C-6B79-B1C0-DA9E7FC268FE}"/>
              </a:ext>
            </a:extLst>
          </p:cNvPr>
          <p:cNvSpPr/>
          <p:nvPr/>
        </p:nvSpPr>
        <p:spPr>
          <a:xfrm>
            <a:off x="35432810" y="5461777"/>
            <a:ext cx="7131967" cy="13349659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C1A9C6D8-F503-13FD-8760-046186CAA356}"/>
              </a:ext>
            </a:extLst>
          </p:cNvPr>
          <p:cNvSpPr txBox="1"/>
          <p:nvPr/>
        </p:nvSpPr>
        <p:spPr>
          <a:xfrm>
            <a:off x="35554418" y="20040250"/>
            <a:ext cx="6905507" cy="4893647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Anomalies are objects that differ significantly from the majority of data being studied. </a:t>
            </a:r>
            <a:r>
              <a:rPr lang="en-US" sz="2400" dirty="0"/>
              <a:t>There are two types:</a:t>
            </a:r>
          </a:p>
          <a:p>
            <a:pPr algn="l"/>
            <a:r>
              <a:rPr lang="en-US" sz="2400" dirty="0"/>
              <a:t>- Outliers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set contains both typical and atypical data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Can be indentified by looking for Isolated points in latent space representation [1]</a:t>
            </a:r>
          </a:p>
          <a:p>
            <a:pPr algn="l"/>
            <a:r>
              <a:rPr lang="en-US" sz="2400" b="1" dirty="0"/>
              <a:t>- Novelties – e.g. a new type of galaxy or star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dirty="0"/>
              <a:t>Training set contains typical data and used to test whether new observation is an outlier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400" b="1" dirty="0"/>
              <a:t>Reconstruction error used for novelty detection </a:t>
            </a:r>
            <a:r>
              <a:rPr lang="en-US" sz="2400" dirty="0"/>
              <a:t>[3] </a:t>
            </a:r>
          </a:p>
        </p:txBody>
      </p:sp>
      <p:pic>
        <p:nvPicPr>
          <p:cNvPr id="31" name="Picture 30">
            <a:extLst>
              <a:ext uri="{FF2B5EF4-FFF2-40B4-BE49-F238E27FC236}">
                <a16:creationId xmlns:a16="http://schemas.microsoft.com/office/drawing/2014/main" id="{09BF7253-15AC-155A-CA47-4ECB1D04C8BA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75000"/>
          </a:blip>
          <a:stretch>
            <a:fillRect/>
          </a:stretch>
        </p:blipFill>
        <p:spPr>
          <a:xfrm>
            <a:off x="868259" y="20591409"/>
            <a:ext cx="6094706" cy="4057179"/>
          </a:xfrm>
          <a:prstGeom prst="rect">
            <a:avLst/>
          </a:prstGeom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B97DCDBC-1457-8870-9EC1-6C2AF19032BD}"/>
              </a:ext>
            </a:extLst>
          </p:cNvPr>
          <p:cNvSpPr txBox="1"/>
          <p:nvPr/>
        </p:nvSpPr>
        <p:spPr>
          <a:xfrm>
            <a:off x="868259" y="19213870"/>
            <a:ext cx="6262618" cy="12772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400" b="1" dirty="0"/>
              <a:t>Dark Energy Spectroscopic Instrument</a:t>
            </a:r>
          </a:p>
          <a:p>
            <a:pPr>
              <a:spcAft>
                <a:spcPts val="600"/>
              </a:spcAft>
            </a:pPr>
            <a:r>
              <a:rPr lang="en-US" sz="2400" dirty="0"/>
              <a:t>- Conducted from Mayall 4-meter telescope at Kitt Peak National Observatory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3E0563B-37D1-6D49-27C7-883BAC798707}"/>
              </a:ext>
            </a:extLst>
          </p:cNvPr>
          <p:cNvSpPr txBox="1"/>
          <p:nvPr/>
        </p:nvSpPr>
        <p:spPr>
          <a:xfrm>
            <a:off x="4721475" y="24648427"/>
            <a:ext cx="213686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Credit: www.desi.lbl.gov</a:t>
            </a:r>
            <a:r>
              <a:rPr lang="en-US" sz="1400" dirty="0"/>
              <a:t> 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E0CDAB45-E8E8-25A2-254F-81796B171150}"/>
              </a:ext>
            </a:extLst>
          </p:cNvPr>
          <p:cNvSpPr txBox="1"/>
          <p:nvPr/>
        </p:nvSpPr>
        <p:spPr>
          <a:xfrm>
            <a:off x="5693718" y="6744901"/>
            <a:ext cx="1805302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050" i="1" dirty="0"/>
              <a:t>Credit: Portillo et al, 2020</a:t>
            </a:r>
            <a:r>
              <a:rPr lang="en-US" sz="1050" dirty="0"/>
              <a:t> 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48C13053-53E4-C67E-23DC-A3D867DB1680}"/>
              </a:ext>
            </a:extLst>
          </p:cNvPr>
          <p:cNvSpPr txBox="1"/>
          <p:nvPr/>
        </p:nvSpPr>
        <p:spPr>
          <a:xfrm>
            <a:off x="605247" y="24897828"/>
            <a:ext cx="6869430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Aft>
                <a:spcPts val="0"/>
              </a:spcAft>
            </a:pPr>
            <a:r>
              <a:rPr lang="en-US" sz="2400" dirty="0"/>
              <a:t>- </a:t>
            </a:r>
            <a:r>
              <a:rPr lang="en-US" sz="2400" b="1" dirty="0"/>
              <a:t>Targeting ~40 million pre-selected galaxies across one-third of the night sky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n-US" sz="2400" dirty="0"/>
              <a:t>The DESI optical corrector was built at UCL</a:t>
            </a:r>
          </a:p>
          <a:p>
            <a:pPr marL="342900" indent="-342900">
              <a:spcAft>
                <a:spcPts val="0"/>
              </a:spcAft>
              <a:buFontTx/>
              <a:buChar char="-"/>
            </a:pPr>
            <a:r>
              <a:rPr lang="en-US" sz="2400" dirty="0"/>
              <a:t>Science and Technologies Funding Council (STFC) contributed to DESI project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1A1E774D-1608-0873-39F6-309BF411E04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43245" y="8427785"/>
            <a:ext cx="6916680" cy="3419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8DA4ACF9-5790-4E2F-D8C4-54D0694EC95A}"/>
              </a:ext>
            </a:extLst>
          </p:cNvPr>
          <p:cNvSpPr txBox="1"/>
          <p:nvPr/>
        </p:nvSpPr>
        <p:spPr>
          <a:xfrm>
            <a:off x="35574738" y="6434715"/>
            <a:ext cx="7131966" cy="1938992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First studied in detail by Joseph Fraunhofer in 1814. </a:t>
            </a:r>
            <a:r>
              <a:rPr lang="en-US" sz="2400" dirty="0"/>
              <a:t>He noticed lines in the rainbow or </a:t>
            </a:r>
            <a:r>
              <a:rPr lang="en-US" sz="2400" b="1" i="1" dirty="0"/>
              <a:t>spectrum</a:t>
            </a:r>
            <a:r>
              <a:rPr lang="en-US" sz="2400" dirty="0"/>
              <a:t> created by passing sunlight through a prism.</a:t>
            </a:r>
          </a:p>
          <a:p>
            <a:pPr algn="l"/>
            <a:r>
              <a:rPr lang="en-US" sz="2400" dirty="0"/>
              <a:t>He correctly surmised it was specific elements which were absorbing light at specific wavelengths.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00EF0B6-DE01-BB0E-D6FA-7C7BF5AB4CB7}"/>
              </a:ext>
            </a:extLst>
          </p:cNvPr>
          <p:cNvSpPr txBox="1"/>
          <p:nvPr/>
        </p:nvSpPr>
        <p:spPr>
          <a:xfrm>
            <a:off x="35574738" y="11937748"/>
            <a:ext cx="7069080" cy="2677656"/>
          </a:xfrm>
          <a:prstGeom prst="rect">
            <a:avLst/>
          </a:prstGeom>
          <a:noFill/>
          <a:ln w="19050">
            <a:noFill/>
          </a:ln>
        </p:spPr>
        <p:txBody>
          <a:bodyPr wrap="square" rtlCol="0">
            <a:spAutoFit/>
          </a:bodyPr>
          <a:lstStyle/>
          <a:p>
            <a:r>
              <a:rPr lang="en-US" sz="2400" dirty="0"/>
              <a:t>Today, </a:t>
            </a:r>
            <a:r>
              <a:rPr lang="en-US" sz="2400" b="1" dirty="0"/>
              <a:t>astronomical spectra are used for a wide range of applications from identifying objects; working out their </a:t>
            </a:r>
            <a:r>
              <a:rPr lang="en-US" sz="2400" b="1" i="1" dirty="0"/>
              <a:t>redshift</a:t>
            </a:r>
            <a:r>
              <a:rPr lang="en-US" sz="2400" b="1" dirty="0"/>
              <a:t> </a:t>
            </a:r>
            <a:r>
              <a:rPr lang="en-US" sz="2400" dirty="0"/>
              <a:t>which says how far away and old they are; and understanding their chemical compositions and physical processes.</a:t>
            </a:r>
          </a:p>
          <a:p>
            <a:r>
              <a:rPr lang="en-US" sz="2400" dirty="0"/>
              <a:t> - Spectra are obtained through </a:t>
            </a:r>
            <a:r>
              <a:rPr lang="en-US" sz="2400" b="1" dirty="0"/>
              <a:t>large-scale spectroscopic surveys like DESI</a:t>
            </a:r>
          </a:p>
        </p:txBody>
      </p:sp>
      <p:sp>
        <p:nvSpPr>
          <p:cNvPr id="52" name="Rounded Rectangle 51">
            <a:extLst>
              <a:ext uri="{FF2B5EF4-FFF2-40B4-BE49-F238E27FC236}">
                <a16:creationId xmlns:a16="http://schemas.microsoft.com/office/drawing/2014/main" id="{07B4EBEB-9370-90E5-B233-8589CDA41198}"/>
              </a:ext>
            </a:extLst>
          </p:cNvPr>
          <p:cNvSpPr/>
          <p:nvPr/>
        </p:nvSpPr>
        <p:spPr>
          <a:xfrm>
            <a:off x="26927745" y="28655533"/>
            <a:ext cx="12054069" cy="1483358"/>
          </a:xfrm>
          <a:prstGeom prst="roundRect">
            <a:avLst/>
          </a:prstGeom>
          <a:solidFill>
            <a:srgbClr val="A3DCE8"/>
          </a:solidFill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ounded Rectangle 48">
            <a:extLst>
              <a:ext uri="{FF2B5EF4-FFF2-40B4-BE49-F238E27FC236}">
                <a16:creationId xmlns:a16="http://schemas.microsoft.com/office/drawing/2014/main" id="{B9CB27A1-9623-3171-F6BF-1AD2BA05C2A6}"/>
              </a:ext>
            </a:extLst>
          </p:cNvPr>
          <p:cNvSpPr/>
          <p:nvPr/>
        </p:nvSpPr>
        <p:spPr>
          <a:xfrm>
            <a:off x="35432810" y="25436763"/>
            <a:ext cx="3576828" cy="2814265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ounded Rectangle 49">
            <a:extLst>
              <a:ext uri="{FF2B5EF4-FFF2-40B4-BE49-F238E27FC236}">
                <a16:creationId xmlns:a16="http://schemas.microsoft.com/office/drawing/2014/main" id="{57BBCB66-BABE-0FF1-8E09-724F9E579A22}"/>
              </a:ext>
            </a:extLst>
          </p:cNvPr>
          <p:cNvSpPr/>
          <p:nvPr/>
        </p:nvSpPr>
        <p:spPr>
          <a:xfrm>
            <a:off x="7986498" y="28657774"/>
            <a:ext cx="18676486" cy="1483358"/>
          </a:xfrm>
          <a:prstGeom prst="roundRect">
            <a:avLst/>
          </a:prstGeom>
          <a:noFill/>
          <a:ln w="57150">
            <a:solidFill>
              <a:schemeClr val="accent6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Google Shape;60;p13">
            <a:extLst>
              <a:ext uri="{FF2B5EF4-FFF2-40B4-BE49-F238E27FC236}">
                <a16:creationId xmlns:a16="http://schemas.microsoft.com/office/drawing/2014/main" id="{6FA8B4FF-73B8-834C-821A-4315194602D8}"/>
              </a:ext>
            </a:extLst>
          </p:cNvPr>
          <p:cNvSpPr/>
          <p:nvPr/>
        </p:nvSpPr>
        <p:spPr>
          <a:xfrm>
            <a:off x="26974160" y="28619301"/>
            <a:ext cx="11865111" cy="1431432"/>
          </a:xfrm>
          <a:prstGeom prst="rect">
            <a:avLst/>
          </a:prstGeom>
          <a:noFill/>
          <a:ln w="9525" cap="flat" cmpd="sng">
            <a:noFill/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400" b="1">
                <a:latin typeface="Calibri"/>
                <a:ea typeface="Calibri"/>
                <a:cs typeface="Calibri"/>
                <a:sym typeface="Calibri"/>
              </a:rPr>
              <a:t>More information</a:t>
            </a:r>
            <a:r>
              <a:rPr lang="en" sz="540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GB" sz="5400" i="1">
                <a:latin typeface="Calibri"/>
                <a:ea typeface="Calibri"/>
                <a:cs typeface="Calibri"/>
                <a:sym typeface="Calibri"/>
              </a:rPr>
              <a:t>ucaprpn@</a:t>
            </a:r>
            <a:r>
              <a:rPr lang="en" sz="5400" i="1">
                <a:latin typeface="Calibri"/>
                <a:ea typeface="Calibri"/>
                <a:cs typeface="Calibri"/>
                <a:sym typeface="Calibri"/>
              </a:rPr>
              <a:t>ucl.ac.uk</a:t>
            </a:r>
            <a:endParaRPr sz="5400" i="1"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D48C707F-A510-88E6-D356-9045A4677282}"/>
              </a:ext>
            </a:extLst>
          </p:cNvPr>
          <p:cNvSpPr txBox="1"/>
          <p:nvPr/>
        </p:nvSpPr>
        <p:spPr>
          <a:xfrm>
            <a:off x="35615378" y="25911560"/>
            <a:ext cx="3407076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 huge thank you to my supervisor,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Ofer Lahav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,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UCL CDT DIS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Management team, the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DESI Collaboration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and to </a:t>
            </a:r>
            <a:r>
              <a:rPr lang="en-US" sz="24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STFC</a:t>
            </a:r>
            <a:r>
              <a:rPr lang="en-US" sz="2400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 for their support</a:t>
            </a: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AE70F5A6-8176-4993-5020-EB7CE19E469C}"/>
              </a:ext>
            </a:extLst>
          </p:cNvPr>
          <p:cNvSpPr txBox="1"/>
          <p:nvPr/>
        </p:nvSpPr>
        <p:spPr>
          <a:xfrm>
            <a:off x="35634362" y="25484360"/>
            <a:ext cx="3192395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0"/>
              </a:spcBef>
              <a:buSzPts val="1800"/>
            </a:pPr>
            <a:r>
              <a:rPr lang="en-US" sz="2800" b="1" dirty="0">
                <a:solidFill>
                  <a:schemeClr val="accent6">
                    <a:lumMod val="50000"/>
                  </a:schemeClr>
                </a:solidFill>
                <a:latin typeface="+mn-lt"/>
              </a:rPr>
              <a:t>Acknowledgements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546B9FC-CE1F-E9AB-C932-553A6B669177}"/>
              </a:ext>
            </a:extLst>
          </p:cNvPr>
          <p:cNvSpPr txBox="1"/>
          <p:nvPr/>
        </p:nvSpPr>
        <p:spPr>
          <a:xfrm>
            <a:off x="8442440" y="7596675"/>
            <a:ext cx="451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BF7F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 Spectra</a:t>
            </a:r>
          </a:p>
          <a:p>
            <a:pPr algn="ctr"/>
            <a:r>
              <a:rPr lang="en-US" sz="4000" b="1" i="1" dirty="0">
                <a:solidFill>
                  <a:srgbClr val="BF7F8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(deredshifted)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38C75B2D-E4AD-619E-A0F4-831976657485}"/>
              </a:ext>
            </a:extLst>
          </p:cNvPr>
          <p:cNvCxnSpPr>
            <a:cxnSpLocks/>
          </p:cNvCxnSpPr>
          <p:nvPr/>
        </p:nvCxnSpPr>
        <p:spPr>
          <a:xfrm>
            <a:off x="13312726" y="12214934"/>
            <a:ext cx="1238410" cy="21034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7" name="TextBox 36">
            <a:extLst>
              <a:ext uri="{FF2B5EF4-FFF2-40B4-BE49-F238E27FC236}">
                <a16:creationId xmlns:a16="http://schemas.microsoft.com/office/drawing/2014/main" id="{6E2A4398-D78F-5974-0A95-87CFE180CA23}"/>
              </a:ext>
            </a:extLst>
          </p:cNvPr>
          <p:cNvSpPr txBox="1"/>
          <p:nvPr/>
        </p:nvSpPr>
        <p:spPr>
          <a:xfrm>
            <a:off x="13261146" y="8836632"/>
            <a:ext cx="89220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Autoencoder</a:t>
            </a: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49B5A3B-8584-13DC-2C79-17AE56BA695D}"/>
              </a:ext>
            </a:extLst>
          </p:cNvPr>
          <p:cNvSpPr>
            <a:spLocks noChangeAspect="1"/>
          </p:cNvSpPr>
          <p:nvPr/>
        </p:nvSpPr>
        <p:spPr>
          <a:xfrm>
            <a:off x="14822343" y="9067839"/>
            <a:ext cx="815128" cy="6287242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Rectangle 39">
            <a:extLst>
              <a:ext uri="{FF2B5EF4-FFF2-40B4-BE49-F238E27FC236}">
                <a16:creationId xmlns:a16="http://schemas.microsoft.com/office/drawing/2014/main" id="{915154F7-5A49-5E94-8C8A-4F348DECBAF6}"/>
              </a:ext>
            </a:extLst>
          </p:cNvPr>
          <p:cNvSpPr>
            <a:spLocks noChangeAspect="1"/>
          </p:cNvSpPr>
          <p:nvPr/>
        </p:nvSpPr>
        <p:spPr>
          <a:xfrm>
            <a:off x="16068697" y="10670827"/>
            <a:ext cx="815128" cy="3177779"/>
          </a:xfrm>
          <a:prstGeom prst="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0FB0C754-5D4B-ED9F-E006-BB68A040B3AD}"/>
              </a:ext>
            </a:extLst>
          </p:cNvPr>
          <p:cNvSpPr>
            <a:spLocks noChangeAspect="1"/>
          </p:cNvSpPr>
          <p:nvPr/>
        </p:nvSpPr>
        <p:spPr>
          <a:xfrm>
            <a:off x="17294759" y="11529249"/>
            <a:ext cx="815128" cy="1432156"/>
          </a:xfrm>
          <a:prstGeom prst="rect">
            <a:avLst/>
          </a:prstGeom>
          <a:solidFill>
            <a:srgbClr val="ED7D3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90F0552B-B608-6F78-B030-D51F048CFAAB}"/>
              </a:ext>
            </a:extLst>
          </p:cNvPr>
          <p:cNvSpPr>
            <a:spLocks noChangeAspect="1"/>
          </p:cNvSpPr>
          <p:nvPr/>
        </p:nvSpPr>
        <p:spPr>
          <a:xfrm>
            <a:off x="19782021" y="9094364"/>
            <a:ext cx="815128" cy="6287242"/>
          </a:xfrm>
          <a:prstGeom prst="rect">
            <a:avLst/>
          </a:prstGeom>
          <a:solidFill>
            <a:srgbClr val="5B9BD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Rectangle 44">
            <a:extLst>
              <a:ext uri="{FF2B5EF4-FFF2-40B4-BE49-F238E27FC236}">
                <a16:creationId xmlns:a16="http://schemas.microsoft.com/office/drawing/2014/main" id="{C89C2DB8-656C-A3E7-1EFA-BA017079736A}"/>
              </a:ext>
            </a:extLst>
          </p:cNvPr>
          <p:cNvSpPr>
            <a:spLocks noChangeAspect="1"/>
          </p:cNvSpPr>
          <p:nvPr/>
        </p:nvSpPr>
        <p:spPr>
          <a:xfrm>
            <a:off x="18537041" y="10686386"/>
            <a:ext cx="815128" cy="3177779"/>
          </a:xfrm>
          <a:prstGeom prst="rect">
            <a:avLst/>
          </a:prstGeom>
          <a:solidFill>
            <a:srgbClr val="71AD47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20BE8287-D898-92F5-12AE-375E5B116593}"/>
              </a:ext>
            </a:extLst>
          </p:cNvPr>
          <p:cNvSpPr txBox="1"/>
          <p:nvPr/>
        </p:nvSpPr>
        <p:spPr>
          <a:xfrm>
            <a:off x="8179848" y="28799288"/>
            <a:ext cx="1812993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b="1" dirty="0"/>
              <a:t>References</a:t>
            </a:r>
            <a:r>
              <a:rPr lang="en-US" sz="2400" dirty="0"/>
              <a:t>: [1] </a:t>
            </a:r>
            <a:r>
              <a:rPr lang="en-US" sz="2400" i="1" dirty="0"/>
              <a:t>Dimensionality Reduction of SDSS Spectra with Variational Autoencoders – </a:t>
            </a:r>
            <a:r>
              <a:rPr lang="en-US" sz="2400" dirty="0"/>
              <a:t>Portillo et al (2020); [2] </a:t>
            </a:r>
            <a:r>
              <a:rPr lang="en-US" sz="2400" i="1" dirty="0"/>
              <a:t>Spectral Classification of Quasars in the Sloan Digital Sky Su</a:t>
            </a:r>
            <a:r>
              <a:rPr lang="en-US" sz="2400" dirty="0"/>
              <a:t>rvey – Yip et al [2004]; [3] </a:t>
            </a:r>
            <a:r>
              <a:rPr lang="en-US" sz="2400" i="1" dirty="0"/>
              <a:t>Neural network-based anomaly detection for high-resolution X-ray spectroscopy –</a:t>
            </a:r>
            <a:r>
              <a:rPr lang="en-US" sz="2400" dirty="0"/>
              <a:t> Ichinohe and Yamada (2019)</a:t>
            </a:r>
          </a:p>
        </p:txBody>
      </p:sp>
      <p:sp>
        <p:nvSpPr>
          <p:cNvPr id="47" name="Right Bracket 46">
            <a:extLst>
              <a:ext uri="{FF2B5EF4-FFF2-40B4-BE49-F238E27FC236}">
                <a16:creationId xmlns:a16="http://schemas.microsoft.com/office/drawing/2014/main" id="{0B9A1AAF-312E-D642-2A71-C049C27BB525}"/>
              </a:ext>
            </a:extLst>
          </p:cNvPr>
          <p:cNvSpPr/>
          <p:nvPr/>
        </p:nvSpPr>
        <p:spPr>
          <a:xfrm>
            <a:off x="12723229" y="8689437"/>
            <a:ext cx="445898" cy="8154842"/>
          </a:xfrm>
          <a:prstGeom prst="rightBracket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58" name="Straight Arrow Connector 57">
            <a:extLst>
              <a:ext uri="{FF2B5EF4-FFF2-40B4-BE49-F238E27FC236}">
                <a16:creationId xmlns:a16="http://schemas.microsoft.com/office/drawing/2014/main" id="{EADB9F7B-E912-C4B1-23B2-7F57ADD092E1}"/>
              </a:ext>
            </a:extLst>
          </p:cNvPr>
          <p:cNvCxnSpPr>
            <a:cxnSpLocks/>
          </p:cNvCxnSpPr>
          <p:nvPr/>
        </p:nvCxnSpPr>
        <p:spPr>
          <a:xfrm>
            <a:off x="20853955" y="12231866"/>
            <a:ext cx="1238410" cy="21034"/>
          </a:xfrm>
          <a:prstGeom prst="straightConnector1">
            <a:avLst/>
          </a:prstGeom>
          <a:ln w="127000">
            <a:solidFill>
              <a:schemeClr val="accent6">
                <a:lumMod val="75000"/>
              </a:schemeClr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1" name="Right Bracket 60">
            <a:extLst>
              <a:ext uri="{FF2B5EF4-FFF2-40B4-BE49-F238E27FC236}">
                <a16:creationId xmlns:a16="http://schemas.microsoft.com/office/drawing/2014/main" id="{CD4E308F-A0D3-D056-436A-6A6113B2B971}"/>
              </a:ext>
            </a:extLst>
          </p:cNvPr>
          <p:cNvSpPr/>
          <p:nvPr/>
        </p:nvSpPr>
        <p:spPr>
          <a:xfrm flipH="1">
            <a:off x="22276293" y="8762323"/>
            <a:ext cx="362058" cy="8039887"/>
          </a:xfrm>
          <a:prstGeom prst="rightBracket">
            <a:avLst/>
          </a:prstGeom>
          <a:ln w="127000">
            <a:solidFill>
              <a:schemeClr val="accent6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2" name="Picture 61">
            <a:extLst>
              <a:ext uri="{FF2B5EF4-FFF2-40B4-BE49-F238E27FC236}">
                <a16:creationId xmlns:a16="http://schemas.microsoft.com/office/drawing/2014/main" id="{9D775266-54A8-4C4C-5BDF-5C5F6F0B52DC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22867130" y="8918224"/>
            <a:ext cx="4612006" cy="7929827"/>
          </a:xfrm>
          <a:prstGeom prst="rect">
            <a:avLst/>
          </a:prstGeom>
        </p:spPr>
      </p:pic>
      <p:sp>
        <p:nvSpPr>
          <p:cNvPr id="1029" name="TextBox 1028">
            <a:extLst>
              <a:ext uri="{FF2B5EF4-FFF2-40B4-BE49-F238E27FC236}">
                <a16:creationId xmlns:a16="http://schemas.microsoft.com/office/drawing/2014/main" id="{36F6311B-21E5-4631-658A-CD835E3A126C}"/>
              </a:ext>
            </a:extLst>
          </p:cNvPr>
          <p:cNvSpPr txBox="1"/>
          <p:nvPr/>
        </p:nvSpPr>
        <p:spPr>
          <a:xfrm>
            <a:off x="22946955" y="7682446"/>
            <a:ext cx="45115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rgbClr val="6040BF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Reconstructed Spectra</a:t>
            </a:r>
          </a:p>
        </p:txBody>
      </p:sp>
      <p:sp>
        <p:nvSpPr>
          <p:cNvPr id="1037" name="TextBox 1036">
            <a:extLst>
              <a:ext uri="{FF2B5EF4-FFF2-40B4-BE49-F238E27FC236}">
                <a16:creationId xmlns:a16="http://schemas.microsoft.com/office/drawing/2014/main" id="{B32B6A74-CFD5-B5FE-604C-C80AD8A3FDEB}"/>
              </a:ext>
            </a:extLst>
          </p:cNvPr>
          <p:cNvSpPr txBox="1"/>
          <p:nvPr/>
        </p:nvSpPr>
        <p:spPr>
          <a:xfrm>
            <a:off x="7871269" y="5186444"/>
            <a:ext cx="271690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We’re hunting for </a:t>
            </a:r>
            <a:r>
              <a:rPr lang="en-US" sz="72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anomalies</a:t>
            </a:r>
            <a:r>
              <a:rPr lang="en-US" sz="7200" b="1" dirty="0">
                <a:latin typeface="Calibri" panose="020F0502020204030204" pitchFamily="34" charset="0"/>
                <a:cs typeface="Calibri" panose="020F0502020204030204" pitchFamily="34" charset="0"/>
              </a:rPr>
              <a:t> to help us better understand the Universe</a:t>
            </a:r>
          </a:p>
        </p:txBody>
      </p:sp>
      <p:pic>
        <p:nvPicPr>
          <p:cNvPr id="1038" name="Picture 1037">
            <a:extLst>
              <a:ext uri="{FF2B5EF4-FFF2-40B4-BE49-F238E27FC236}">
                <a16:creationId xmlns:a16="http://schemas.microsoft.com/office/drawing/2014/main" id="{BC3EE3F8-BE6C-78BB-BE4F-8678463A12C1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952685" y="11934137"/>
            <a:ext cx="5332689" cy="3953545"/>
          </a:xfrm>
          <a:prstGeom prst="rect">
            <a:avLst/>
          </a:prstGeom>
        </p:spPr>
      </p:pic>
      <p:sp>
        <p:nvSpPr>
          <p:cNvPr id="1039" name="TextBox 1038">
            <a:extLst>
              <a:ext uri="{FF2B5EF4-FFF2-40B4-BE49-F238E27FC236}">
                <a16:creationId xmlns:a16="http://schemas.microsoft.com/office/drawing/2014/main" id="{9FA287FA-D9D3-6841-E942-6081BC7A9982}"/>
              </a:ext>
            </a:extLst>
          </p:cNvPr>
          <p:cNvSpPr txBox="1"/>
          <p:nvPr/>
        </p:nvSpPr>
        <p:spPr>
          <a:xfrm>
            <a:off x="29017927" y="11219261"/>
            <a:ext cx="586862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Squared Error</a:t>
            </a:r>
          </a:p>
        </p:txBody>
      </p:sp>
      <p:sp>
        <p:nvSpPr>
          <p:cNvPr id="1047" name="Oval 1046">
            <a:extLst>
              <a:ext uri="{FF2B5EF4-FFF2-40B4-BE49-F238E27FC236}">
                <a16:creationId xmlns:a16="http://schemas.microsoft.com/office/drawing/2014/main" id="{E9817E93-F244-F211-4EE0-E61D17938799}"/>
              </a:ext>
            </a:extLst>
          </p:cNvPr>
          <p:cNvSpPr/>
          <p:nvPr/>
        </p:nvSpPr>
        <p:spPr>
          <a:xfrm flipH="1">
            <a:off x="29774286" y="12120824"/>
            <a:ext cx="261711" cy="3362558"/>
          </a:xfrm>
          <a:prstGeom prst="ellipse">
            <a:avLst/>
          </a:prstGeom>
          <a:noFill/>
          <a:ln w="76200">
            <a:solidFill>
              <a:srgbClr val="00B05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8" name="Oval 1047">
            <a:extLst>
              <a:ext uri="{FF2B5EF4-FFF2-40B4-BE49-F238E27FC236}">
                <a16:creationId xmlns:a16="http://schemas.microsoft.com/office/drawing/2014/main" id="{ABB0C836-ADDD-0116-9BD6-50277952EF7F}"/>
              </a:ext>
            </a:extLst>
          </p:cNvPr>
          <p:cNvSpPr/>
          <p:nvPr/>
        </p:nvSpPr>
        <p:spPr>
          <a:xfrm rot="16200000">
            <a:off x="33012327" y="14244399"/>
            <a:ext cx="706302" cy="2149873"/>
          </a:xfrm>
          <a:prstGeom prst="ellipse">
            <a:avLst/>
          </a:prstGeom>
          <a:noFill/>
          <a:ln w="76200">
            <a:solidFill>
              <a:srgbClr val="FF000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53" name="Straight Connector 1052">
            <a:extLst>
              <a:ext uri="{FF2B5EF4-FFF2-40B4-BE49-F238E27FC236}">
                <a16:creationId xmlns:a16="http://schemas.microsoft.com/office/drawing/2014/main" id="{57BDB1DB-AF9B-2E85-1233-BCA9CDBDE2A3}"/>
              </a:ext>
            </a:extLst>
          </p:cNvPr>
          <p:cNvCxnSpPr>
            <a:cxnSpLocks/>
            <a:stCxn id="6" idx="3"/>
            <a:endCxn id="1047" idx="6"/>
          </p:cNvCxnSpPr>
          <p:nvPr/>
        </p:nvCxnSpPr>
        <p:spPr>
          <a:xfrm>
            <a:off x="27561402" y="10964887"/>
            <a:ext cx="2212884" cy="2837216"/>
          </a:xfrm>
          <a:prstGeom prst="line">
            <a:avLst/>
          </a:prstGeom>
          <a:ln w="76200">
            <a:solidFill>
              <a:srgbClr val="00B05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5" name="Straight Connector 1054">
            <a:extLst>
              <a:ext uri="{FF2B5EF4-FFF2-40B4-BE49-F238E27FC236}">
                <a16:creationId xmlns:a16="http://schemas.microsoft.com/office/drawing/2014/main" id="{92F27199-C7F4-317B-0BE5-6C9F57EF78CB}"/>
              </a:ext>
            </a:extLst>
          </p:cNvPr>
          <p:cNvCxnSpPr>
            <a:cxnSpLocks/>
          </p:cNvCxnSpPr>
          <p:nvPr/>
        </p:nvCxnSpPr>
        <p:spPr>
          <a:xfrm flipV="1">
            <a:off x="27636008" y="16137463"/>
            <a:ext cx="5955942" cy="22692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61" name="Rectangle 1060">
            <a:extLst>
              <a:ext uri="{FF2B5EF4-FFF2-40B4-BE49-F238E27FC236}">
                <a16:creationId xmlns:a16="http://schemas.microsoft.com/office/drawing/2014/main" id="{F821B859-E501-02A2-1696-A2913CEE5B3F}"/>
              </a:ext>
            </a:extLst>
          </p:cNvPr>
          <p:cNvSpPr/>
          <p:nvPr/>
        </p:nvSpPr>
        <p:spPr>
          <a:xfrm>
            <a:off x="22852706" y="13056094"/>
            <a:ext cx="4734521" cy="3788185"/>
          </a:xfrm>
          <a:prstGeom prst="rect">
            <a:avLst/>
          </a:prstGeom>
          <a:noFill/>
          <a:ln w="7620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74" name="TextBox 1073">
            <a:extLst>
              <a:ext uri="{FF2B5EF4-FFF2-40B4-BE49-F238E27FC236}">
                <a16:creationId xmlns:a16="http://schemas.microsoft.com/office/drawing/2014/main" id="{DA379E3D-E3B4-6BBC-A427-66E18F19E760}"/>
              </a:ext>
            </a:extLst>
          </p:cNvPr>
          <p:cNvSpPr txBox="1"/>
          <p:nvPr/>
        </p:nvSpPr>
        <p:spPr>
          <a:xfrm>
            <a:off x="25404739" y="22233996"/>
            <a:ext cx="9557537" cy="60170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400" dirty="0">
                <a:latin typeface="Calibri" panose="020F0502020204030204" pitchFamily="34" charset="0"/>
                <a:cs typeface="Calibri" panose="020F0502020204030204" pitchFamily="34" charset="0"/>
              </a:rPr>
              <a:t>So far we’ve been using tens of thousands of spectra. </a:t>
            </a:r>
            <a:r>
              <a:rPr 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The next step is to scale up to </a:t>
            </a:r>
            <a:r>
              <a:rPr lang="en-US" sz="64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tens of millions</a:t>
            </a:r>
            <a:r>
              <a:rPr lang="en-US" sz="6400" b="1" dirty="0">
                <a:latin typeface="Calibri" panose="020F0502020204030204" pitchFamily="34" charset="0"/>
                <a:cs typeface="Calibri" panose="020F0502020204030204" pitchFamily="34" charset="0"/>
              </a:rPr>
              <a:t>, thereby hugely increasing the </a:t>
            </a:r>
            <a:r>
              <a:rPr lang="en-US" sz="6400" b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discovery potential.</a:t>
            </a:r>
            <a:endParaRPr lang="en-US" sz="6400" b="1" dirty="0">
              <a:solidFill>
                <a:schemeClr val="accent6">
                  <a:lumMod val="50000"/>
                </a:schemeClr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85750" indent="-285750" algn="l">
              <a:buFontTx/>
              <a:buChar char="-"/>
            </a:pPr>
            <a:endParaRPr lang="en-US" sz="100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075" name="TextBox 3074">
            <a:extLst>
              <a:ext uri="{FF2B5EF4-FFF2-40B4-BE49-F238E27FC236}">
                <a16:creationId xmlns:a16="http://schemas.microsoft.com/office/drawing/2014/main" id="{C1EA60BA-BCF0-9FFC-959D-2139588996B5}"/>
              </a:ext>
            </a:extLst>
          </p:cNvPr>
          <p:cNvSpPr txBox="1"/>
          <p:nvPr/>
        </p:nvSpPr>
        <p:spPr>
          <a:xfrm>
            <a:off x="14688006" y="15968858"/>
            <a:ext cx="253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Encoder</a:t>
            </a:r>
          </a:p>
        </p:txBody>
      </p:sp>
      <p:sp>
        <p:nvSpPr>
          <p:cNvPr id="3076" name="TextBox 3075">
            <a:extLst>
              <a:ext uri="{FF2B5EF4-FFF2-40B4-BE49-F238E27FC236}">
                <a16:creationId xmlns:a16="http://schemas.microsoft.com/office/drawing/2014/main" id="{99C787AC-75C3-E5DA-95AB-EF6F361F7325}"/>
              </a:ext>
            </a:extLst>
          </p:cNvPr>
          <p:cNvSpPr txBox="1"/>
          <p:nvPr/>
        </p:nvSpPr>
        <p:spPr>
          <a:xfrm>
            <a:off x="18366400" y="15902510"/>
            <a:ext cx="253514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Decoder</a:t>
            </a:r>
          </a:p>
        </p:txBody>
      </p:sp>
      <p:sp>
        <p:nvSpPr>
          <p:cNvPr id="3077" name="TextBox 3076">
            <a:extLst>
              <a:ext uri="{FF2B5EF4-FFF2-40B4-BE49-F238E27FC236}">
                <a16:creationId xmlns:a16="http://schemas.microsoft.com/office/drawing/2014/main" id="{3440255A-10A0-A90C-601D-6C333EA6AA40}"/>
              </a:ext>
            </a:extLst>
          </p:cNvPr>
          <p:cNvSpPr txBox="1"/>
          <p:nvPr/>
        </p:nvSpPr>
        <p:spPr>
          <a:xfrm>
            <a:off x="16462275" y="13697474"/>
            <a:ext cx="2535144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i="1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 Layer</a:t>
            </a:r>
          </a:p>
        </p:txBody>
      </p:sp>
      <p:sp>
        <p:nvSpPr>
          <p:cNvPr id="3089" name="Right Bracket 3088">
            <a:extLst>
              <a:ext uri="{FF2B5EF4-FFF2-40B4-BE49-F238E27FC236}">
                <a16:creationId xmlns:a16="http://schemas.microsoft.com/office/drawing/2014/main" id="{DE010A70-39E9-2152-4892-A63B38E4AEAC}"/>
              </a:ext>
            </a:extLst>
          </p:cNvPr>
          <p:cNvSpPr/>
          <p:nvPr/>
        </p:nvSpPr>
        <p:spPr>
          <a:xfrm rot="5400000">
            <a:off x="15626210" y="14683699"/>
            <a:ext cx="494965" cy="2020258"/>
          </a:xfrm>
          <a:prstGeom prst="rightBracket">
            <a:avLst>
              <a:gd name="adj" fmla="val 0"/>
            </a:avLst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90" name="Right Bracket 3089">
            <a:extLst>
              <a:ext uri="{FF2B5EF4-FFF2-40B4-BE49-F238E27FC236}">
                <a16:creationId xmlns:a16="http://schemas.microsoft.com/office/drawing/2014/main" id="{C4594509-626B-8F5A-AA0C-F58F84D6C845}"/>
              </a:ext>
            </a:extLst>
          </p:cNvPr>
          <p:cNvSpPr/>
          <p:nvPr/>
        </p:nvSpPr>
        <p:spPr>
          <a:xfrm rot="5400000">
            <a:off x="19370897" y="14738128"/>
            <a:ext cx="494965" cy="2020258"/>
          </a:xfrm>
          <a:prstGeom prst="rightBracket">
            <a:avLst>
              <a:gd name="adj" fmla="val 0"/>
            </a:avLst>
          </a:prstGeom>
          <a:ln w="76200">
            <a:solidFill>
              <a:schemeClr val="accent6">
                <a:lumMod val="75000"/>
              </a:schemeClr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D245AE1-ABE7-1B33-ACA4-A38A4D42CE0E}"/>
              </a:ext>
            </a:extLst>
          </p:cNvPr>
          <p:cNvSpPr/>
          <p:nvPr/>
        </p:nvSpPr>
        <p:spPr>
          <a:xfrm>
            <a:off x="22826881" y="9004203"/>
            <a:ext cx="4734521" cy="3921367"/>
          </a:xfrm>
          <a:prstGeom prst="rect">
            <a:avLst/>
          </a:prstGeom>
          <a:noFill/>
          <a:ln w="76200">
            <a:solidFill>
              <a:srgbClr val="00B050"/>
            </a:solidFill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00B050"/>
              </a:solidFill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DC8FF63-C1C6-702E-FCD0-BDE636A418A1}"/>
              </a:ext>
            </a:extLst>
          </p:cNvPr>
          <p:cNvSpPr txBox="1"/>
          <p:nvPr/>
        </p:nvSpPr>
        <p:spPr>
          <a:xfrm>
            <a:off x="40538326" y="8403604"/>
            <a:ext cx="196560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Credit: ResearchGate</a:t>
            </a:r>
            <a:r>
              <a:rPr lang="en-US" sz="1400" dirty="0"/>
              <a:t> </a:t>
            </a:r>
          </a:p>
        </p:txBody>
      </p:sp>
      <p:pic>
        <p:nvPicPr>
          <p:cNvPr id="35" name="Picture 34">
            <a:extLst>
              <a:ext uri="{FF2B5EF4-FFF2-40B4-BE49-F238E27FC236}">
                <a16:creationId xmlns:a16="http://schemas.microsoft.com/office/drawing/2014/main" id="{957C6578-536B-A4F3-3461-78E1A353E6F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75000"/>
          </a:blip>
          <a:stretch>
            <a:fillRect/>
          </a:stretch>
        </p:blipFill>
        <p:spPr>
          <a:xfrm>
            <a:off x="36028471" y="14652194"/>
            <a:ext cx="5940354" cy="3803706"/>
          </a:xfrm>
          <a:prstGeom prst="rect">
            <a:avLst/>
          </a:prstGeom>
        </p:spPr>
      </p:pic>
      <p:sp>
        <p:nvSpPr>
          <p:cNvPr id="38" name="TextBox 37">
            <a:extLst>
              <a:ext uri="{FF2B5EF4-FFF2-40B4-BE49-F238E27FC236}">
                <a16:creationId xmlns:a16="http://schemas.microsoft.com/office/drawing/2014/main" id="{83C7FCEC-07B8-C864-E9C9-615A2859B20D}"/>
              </a:ext>
            </a:extLst>
          </p:cNvPr>
          <p:cNvSpPr txBox="1"/>
          <p:nvPr/>
        </p:nvSpPr>
        <p:spPr>
          <a:xfrm>
            <a:off x="39674853" y="18381551"/>
            <a:ext cx="2359877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1400" i="1" dirty="0"/>
              <a:t>Credit: 2dF Quasar Survey</a:t>
            </a:r>
            <a:r>
              <a:rPr lang="en-US" sz="1400" dirty="0"/>
              <a:t> </a:t>
            </a:r>
          </a:p>
        </p:txBody>
      </p:sp>
      <p:pic>
        <p:nvPicPr>
          <p:cNvPr id="1031" name="Picture 1030">
            <a:extLst>
              <a:ext uri="{FF2B5EF4-FFF2-40B4-BE49-F238E27FC236}">
                <a16:creationId xmlns:a16="http://schemas.microsoft.com/office/drawing/2014/main" id="{8BD2FBFC-3484-AF3A-9879-01E819E0B44D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6181868" y="22253522"/>
            <a:ext cx="7966916" cy="6105231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8260B28-DD05-CE8D-3303-398869C08C05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335994" y="8955283"/>
            <a:ext cx="4565798" cy="7848825"/>
          </a:xfrm>
          <a:prstGeom prst="rect">
            <a:avLst/>
          </a:prstGeom>
        </p:spPr>
      </p:pic>
      <p:cxnSp>
        <p:nvCxnSpPr>
          <p:cNvPr id="1025" name="Straight Connector 1024">
            <a:extLst>
              <a:ext uri="{FF2B5EF4-FFF2-40B4-BE49-F238E27FC236}">
                <a16:creationId xmlns:a16="http://schemas.microsoft.com/office/drawing/2014/main" id="{DB205DDE-ECC9-3420-E5C6-2C1560072CAE}"/>
              </a:ext>
            </a:extLst>
          </p:cNvPr>
          <p:cNvCxnSpPr>
            <a:cxnSpLocks/>
          </p:cNvCxnSpPr>
          <p:nvPr/>
        </p:nvCxnSpPr>
        <p:spPr>
          <a:xfrm flipH="1" flipV="1">
            <a:off x="33589312" y="15659814"/>
            <a:ext cx="2638" cy="432109"/>
          </a:xfrm>
          <a:prstGeom prst="line">
            <a:avLst/>
          </a:prstGeom>
          <a:ln w="76200">
            <a:solidFill>
              <a:srgbClr val="FF0000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46" name="Rectangle 1045">
            <a:extLst>
              <a:ext uri="{FF2B5EF4-FFF2-40B4-BE49-F238E27FC236}">
                <a16:creationId xmlns:a16="http://schemas.microsoft.com/office/drawing/2014/main" id="{AFF9E047-852E-C4DA-0E78-45C01A8C2627}"/>
              </a:ext>
            </a:extLst>
          </p:cNvPr>
          <p:cNvSpPr/>
          <p:nvPr/>
        </p:nvSpPr>
        <p:spPr>
          <a:xfrm>
            <a:off x="8530793" y="22184523"/>
            <a:ext cx="16062218" cy="6174229"/>
          </a:xfrm>
          <a:prstGeom prst="rect">
            <a:avLst/>
          </a:prstGeom>
          <a:solidFill>
            <a:srgbClr val="A4DBE8">
              <a:alpha val="20000"/>
            </a:srgbClr>
          </a:solidFill>
          <a:ln w="76200">
            <a:noFill/>
            <a:prstDash val="sys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65" name="TextBox 1064">
            <a:extLst>
              <a:ext uri="{FF2B5EF4-FFF2-40B4-BE49-F238E27FC236}">
                <a16:creationId xmlns:a16="http://schemas.microsoft.com/office/drawing/2014/main" id="{926B532D-F561-D3D6-C03E-63EEEE3909F2}"/>
              </a:ext>
            </a:extLst>
          </p:cNvPr>
          <p:cNvSpPr txBox="1"/>
          <p:nvPr/>
        </p:nvSpPr>
        <p:spPr>
          <a:xfrm>
            <a:off x="8675464" y="22523811"/>
            <a:ext cx="7066372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 algn="l">
              <a:buFont typeface="Arial" panose="020B0604020202020204" pitchFamily="34" charset="0"/>
              <a:buChar char="•"/>
            </a:pP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The lower-dimensional – </a:t>
            </a:r>
            <a:r>
              <a:rPr lang="en-US" sz="4000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latent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 – representation that autoenconders create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encode correlations between spectral features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, reflecting underlying physical properties, and </a:t>
            </a:r>
            <a:r>
              <a:rPr lang="en-US" sz="4000" b="1" dirty="0">
                <a:latin typeface="Calibri" panose="020F0502020204030204" pitchFamily="34" charset="0"/>
                <a:cs typeface="Calibri" panose="020F0502020204030204" pitchFamily="34" charset="0"/>
              </a:rPr>
              <a:t>can separate different types of object</a:t>
            </a:r>
            <a:r>
              <a:rPr lang="en-US" sz="4000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8E0B252-3691-F994-AE19-F60437B54B9C}"/>
              </a:ext>
            </a:extLst>
          </p:cNvPr>
          <p:cNvSpPr txBox="1"/>
          <p:nvPr/>
        </p:nvSpPr>
        <p:spPr>
          <a:xfrm>
            <a:off x="5747272" y="6330809"/>
            <a:ext cx="2984325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4813" lvl="1" indent="-857250">
              <a:buFont typeface="Arial" panose="020B0604020202020204" pitchFamily="34" charset="0"/>
              <a:buChar char="•"/>
            </a:pP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We’re searching millions of previously unseen </a:t>
            </a:r>
            <a:r>
              <a:rPr lang="en-US" sz="60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galaxy spectra </a:t>
            </a:r>
            <a:r>
              <a:rPr lang="en-US" sz="6000" b="1" i="1" dirty="0">
                <a:latin typeface="Calibri" panose="020F0502020204030204" pitchFamily="34" charset="0"/>
                <a:cs typeface="Calibri" panose="020F0502020204030204" pitchFamily="34" charset="0"/>
              </a:rPr>
              <a:t>using an </a:t>
            </a:r>
            <a:r>
              <a:rPr lang="en-US" sz="60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autoencoder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D7DF2122-E4D5-811D-75DA-49D0874B8F35}"/>
              </a:ext>
            </a:extLst>
          </p:cNvPr>
          <p:cNvSpPr txBox="1"/>
          <p:nvPr/>
        </p:nvSpPr>
        <p:spPr>
          <a:xfrm>
            <a:off x="26091676" y="7767540"/>
            <a:ext cx="902688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73363" lvl="1" indent="-685800">
              <a:buFont typeface="Arial" panose="020B0604020202020204" pitchFamily="34" charset="0"/>
              <a:buChar char="•"/>
            </a:pPr>
            <a:r>
              <a:rPr lang="en-US" sz="4800" i="1" dirty="0">
                <a:latin typeface="Calibri" panose="020F0502020204030204" pitchFamily="34" charset="0"/>
                <a:cs typeface="Calibri" panose="020F0502020204030204" pitchFamily="34" charset="0"/>
              </a:rPr>
              <a:t>If a spectrum is an outlier compared to the norm, a trained  autoencoder will find it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0FCAE32-6FBE-3526-547F-D5BD82618FFF}"/>
              </a:ext>
            </a:extLst>
          </p:cNvPr>
          <p:cNvSpPr txBox="1"/>
          <p:nvPr/>
        </p:nvSpPr>
        <p:spPr>
          <a:xfrm>
            <a:off x="5735803" y="19588419"/>
            <a:ext cx="29621327" cy="227754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4813" lvl="1" indent="-857250">
              <a:buFont typeface="Arial" panose="020B0604020202020204" pitchFamily="34" charset="0"/>
              <a:buChar char="•"/>
            </a:pPr>
            <a:endParaRPr lang="en-US" sz="1000" b="1" i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marL="2944813" lvl="1" indent="-857250">
              <a:buFont typeface="Arial" panose="020B0604020202020204" pitchFamily="34" charset="0"/>
              <a:buChar char="•"/>
            </a:pPr>
            <a:r>
              <a:rPr lang="en-US" sz="6600" b="1" i="1" dirty="0">
                <a:latin typeface="Calibri" panose="020F0502020204030204" pitchFamily="34" charset="0"/>
                <a:cs typeface="Calibri" panose="020F0502020204030204" pitchFamily="34" charset="0"/>
              </a:rPr>
              <a:t>And within the huge haystack of fresh </a:t>
            </a:r>
            <a:r>
              <a:rPr lang="en-US" sz="66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DESI</a:t>
            </a:r>
            <a:r>
              <a:rPr lang="en-US" sz="6600" b="1" i="1" dirty="0">
                <a:latin typeface="Calibri" panose="020F0502020204030204" pitchFamily="34" charset="0"/>
                <a:cs typeface="Calibri" panose="020F0502020204030204" pitchFamily="34" charset="0"/>
              </a:rPr>
              <a:t> spectra we’re hoping to </a:t>
            </a:r>
            <a:r>
              <a:rPr lang="en-US" sz="6600" b="1" i="1" u="sng" dirty="0">
                <a:solidFill>
                  <a:schemeClr val="accent6">
                    <a:lumMod val="50000"/>
                  </a:schemeClr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discover something completely new</a:t>
            </a:r>
            <a:r>
              <a:rPr lang="en-US" sz="6600" b="1" i="1" dirty="0">
                <a:latin typeface="Calibri" panose="020F0502020204030204" pitchFamily="34" charset="0"/>
                <a:cs typeface="Calibri" panose="020F0502020204030204" pitchFamily="34" charset="0"/>
              </a:rPr>
              <a:t> that will push forward the frontiers of physics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6283CCF-6C2C-E175-9A3C-0E9E46C56795}"/>
              </a:ext>
            </a:extLst>
          </p:cNvPr>
          <p:cNvSpPr txBox="1"/>
          <p:nvPr/>
        </p:nvSpPr>
        <p:spPr>
          <a:xfrm>
            <a:off x="27283196" y="16241607"/>
            <a:ext cx="66615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indent="0"/>
            <a:r>
              <a:rPr lang="en-US" sz="5400" b="1" i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Anomalies</a:t>
            </a:r>
          </a:p>
        </p:txBody>
      </p:sp>
      <p:sp>
        <p:nvSpPr>
          <p:cNvPr id="54" name="Rectangle 53">
            <a:extLst>
              <a:ext uri="{FF2B5EF4-FFF2-40B4-BE49-F238E27FC236}">
                <a16:creationId xmlns:a16="http://schemas.microsoft.com/office/drawing/2014/main" id="{202836AB-D4DB-0A6C-932F-B47877553109}"/>
              </a:ext>
            </a:extLst>
          </p:cNvPr>
          <p:cNvSpPr/>
          <p:nvPr/>
        </p:nvSpPr>
        <p:spPr>
          <a:xfrm>
            <a:off x="7639426" y="5042151"/>
            <a:ext cx="27594676" cy="23452277"/>
          </a:xfrm>
          <a:prstGeom prst="rect">
            <a:avLst/>
          </a:prstGeom>
          <a:noFill/>
          <a:ln w="127000"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B7E0282-463B-51E0-D4B1-67D10D79CE98}"/>
              </a:ext>
            </a:extLst>
          </p:cNvPr>
          <p:cNvSpPr txBox="1"/>
          <p:nvPr/>
        </p:nvSpPr>
        <p:spPr>
          <a:xfrm>
            <a:off x="6071598" y="17068698"/>
            <a:ext cx="29138597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944813" lvl="1" indent="-857250">
              <a:buFont typeface="Arial" panose="020B0604020202020204" pitchFamily="34" charset="0"/>
              <a:buChar char="•"/>
            </a:pPr>
            <a:r>
              <a:rPr 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We’ll be using Anomaly Detection to help find:</a:t>
            </a:r>
          </a:p>
          <a:p>
            <a:pPr marL="5032375" lvl="2" indent="-857250">
              <a:buFont typeface="Arial" panose="020B0604020202020204" pitchFamily="34" charset="0"/>
              <a:buChar char="•"/>
            </a:pPr>
            <a:r>
              <a:rPr 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Spectra with technical problems so that scientists can correct for them</a:t>
            </a:r>
          </a:p>
          <a:p>
            <a:pPr marL="5032375" lvl="2" indent="-857250">
              <a:buFont typeface="Arial" panose="020B0604020202020204" pitchFamily="34" charset="0"/>
              <a:buChar char="•"/>
            </a:pPr>
            <a:r>
              <a:rPr lang="en-US" sz="5400" i="1" dirty="0">
                <a:latin typeface="Calibri" panose="020F0502020204030204" pitchFamily="34" charset="0"/>
                <a:cs typeface="Calibri" panose="020F0502020204030204" pitchFamily="34" charset="0"/>
              </a:rPr>
              <a:t>Rare astronomical objects which can then be studied in detail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2" grpId="0"/>
      <p:bldP spid="33" grpId="0"/>
      <p:bldP spid="34" grpId="0"/>
      <p:bldP spid="42" grpId="0"/>
      <p:bldP spid="43" grpId="0"/>
      <p:bldP spid="46" grpId="0"/>
      <p:bldP spid="12" grpId="0"/>
      <p:bldP spid="38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F71F90EE3977E4EB8DCF4F74F1732B2" ma:contentTypeVersion="17" ma:contentTypeDescription="Create a new document." ma:contentTypeScope="" ma:versionID="345aced3e80050407241a3a8d0798e10">
  <xsd:schema xmlns:xsd="http://www.w3.org/2001/XMLSchema" xmlns:xs="http://www.w3.org/2001/XMLSchema" xmlns:p="http://schemas.microsoft.com/office/2006/metadata/properties" xmlns:ns2="1520a4ed-602b-464c-83fc-9fbb4b65f8de" xmlns:ns3="b2c4f89d-b2af-4a3d-afb5-1f1a55bdefaf" targetNamespace="http://schemas.microsoft.com/office/2006/metadata/properties" ma:root="true" ma:fieldsID="d7aabf4369f3e609e87aeffb4a522bd8" ns2:_="" ns3:_="">
    <xsd:import namespace="1520a4ed-602b-464c-83fc-9fbb4b65f8de"/>
    <xsd:import namespace="b2c4f89d-b2af-4a3d-afb5-1f1a55bdefa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520a4ed-602b-464c-83fc-9fbb4b65f8d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2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3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4" nillable="true" ma:displayName="Tags" ma:internalName="MediaServiceAutoTags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9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1" nillable="true" ma:taxonomy="true" ma:internalName="lcf76f155ced4ddcb4097134ff3c332f" ma:taxonomyFieldName="MediaServiceImageTags" ma:displayName="Image Tags" ma:readOnly="false" ma:fieldId="{5cf76f15-5ced-4ddc-b409-7134ff3c332f}" ma:taxonomyMulti="true" ma:sspId="579a89b1-2c2c-4f7f-9bd7-7914fb13a02b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3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4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2c4f89d-b2af-4a3d-afb5-1f1a55bdefa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2" nillable="true" ma:displayName="Taxonomy Catch All Column" ma:hidden="true" ma:list="{c9180c1b-90fc-4c5e-97e0-82403eeea80a}" ma:internalName="TaxCatchAll" ma:showField="CatchAllData" ma:web="b2c4f89d-b2af-4a3d-afb5-1f1a55bdefa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2c4f89d-b2af-4a3d-afb5-1f1a55bdefaf" xsi:nil="true"/>
    <lcf76f155ced4ddcb4097134ff3c332f xmlns="1520a4ed-602b-464c-83fc-9fbb4b65f8de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BD2D47A-A4B9-43A9-93F3-001BA919137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1520a4ed-602b-464c-83fc-9fbb4b65f8de"/>
    <ds:schemaRef ds:uri="b2c4f89d-b2af-4a3d-afb5-1f1a55bdefa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80EACF48-65A0-4ED4-8714-BCA71765CD82}">
  <ds:schemaRefs>
    <ds:schemaRef ds:uri="http://purl.org/dc/elements/1.1/"/>
    <ds:schemaRef ds:uri="1520a4ed-602b-464c-83fc-9fbb4b65f8de"/>
    <ds:schemaRef ds:uri="http://purl.org/dc/terms/"/>
    <ds:schemaRef ds:uri="http://www.w3.org/XML/1998/namespace"/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b2c4f89d-b2af-4a3d-afb5-1f1a55bdefaf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D6B9988E-2F92-4789-ABDC-FB497C4F3E73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4938</TotalTime>
  <Words>638</Words>
  <Application>Microsoft Office PowerPoint</Application>
  <PresentationFormat>Custom</PresentationFormat>
  <Paragraphs>59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ＭＳ Ｐゴシック</vt:lpstr>
      <vt:lpstr>Arial</vt:lpstr>
      <vt:lpstr>Calibri</vt:lpstr>
      <vt:lpstr>Times</vt:lpstr>
      <vt:lpstr>Office Theme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Administrator</dc:creator>
  <cp:lastModifiedBy>Owner</cp:lastModifiedBy>
  <cp:revision>147</cp:revision>
  <cp:lastPrinted>2023-11-03T13:52:17Z</cp:lastPrinted>
  <dcterms:created xsi:type="dcterms:W3CDTF">2014-11-18T12:29:23Z</dcterms:created>
  <dcterms:modified xsi:type="dcterms:W3CDTF">2023-11-17T09:05:03Z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0x010100BF71F90EE3977E4EB8DCF4F74F1732B2</vt:lpwstr>
  </property>
</Properties>
</file>