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4"/>
  </p:sldMasterIdLst>
  <p:notesMasterIdLst>
    <p:notesMasterId r:id="rId23"/>
  </p:notesMasterIdLst>
  <p:handoutMasterIdLst>
    <p:handoutMasterId r:id="rId24"/>
  </p:handoutMasterIdLst>
  <p:sldIdLst>
    <p:sldId id="293" r:id="rId5"/>
    <p:sldId id="257" r:id="rId6"/>
    <p:sldId id="268" r:id="rId7"/>
    <p:sldId id="269" r:id="rId8"/>
    <p:sldId id="270" r:id="rId9"/>
    <p:sldId id="271" r:id="rId10"/>
    <p:sldId id="258" r:id="rId11"/>
    <p:sldId id="264" r:id="rId12"/>
    <p:sldId id="295" r:id="rId13"/>
    <p:sldId id="298" r:id="rId14"/>
    <p:sldId id="272" r:id="rId15"/>
    <p:sldId id="273" r:id="rId16"/>
    <p:sldId id="274" r:id="rId17"/>
    <p:sldId id="275" r:id="rId18"/>
    <p:sldId id="266" r:id="rId19"/>
    <p:sldId id="294" r:id="rId20"/>
    <p:sldId id="267" r:id="rId21"/>
    <p:sldId id="279" r:id="rId22"/>
  </p:sldIdLst>
  <p:sldSz cx="9144000"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0"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67"/>
    <p:restoredTop sz="69444"/>
  </p:normalViewPr>
  <p:slideViewPr>
    <p:cSldViewPr>
      <p:cViewPr varScale="1">
        <p:scale>
          <a:sx n="59" d="100"/>
          <a:sy n="59" d="100"/>
        </p:scale>
        <p:origin x="1088" y="48"/>
      </p:cViewPr>
      <p:guideLst>
        <p:guide orient="horz" pos="2870"/>
        <p:guide pos="2160"/>
      </p:guideLst>
    </p:cSldViewPr>
  </p:slideViewPr>
  <p:notesTextViewPr>
    <p:cViewPr>
      <p:scale>
        <a:sx n="100" d="100"/>
        <a:sy n="100" d="100"/>
      </p:scale>
      <p:origin x="0" y="0"/>
    </p:cViewPr>
  </p:notesTextViewPr>
  <p:notesViewPr>
    <p:cSldViewPr showGuides="1">
      <p:cViewPr varScale="1">
        <p:scale>
          <a:sx n="210" d="100"/>
          <a:sy n="210" d="100"/>
        </p:scale>
        <p:origin x="666" y="1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810276-3AB0-423C-B76A-08922555E3F1}"/>
              </a:ext>
            </a:extLst>
          </p:cNvPr>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0F7BBBF-AF1E-44B8-B866-0088D234BB8A}"/>
              </a:ext>
            </a:extLst>
          </p:cNvPr>
          <p:cNvSpPr>
            <a:spLocks noGrp="1"/>
          </p:cNvSpPr>
          <p:nvPr>
            <p:ph type="dt" sz="quarter" idx="1"/>
          </p:nvPr>
        </p:nvSpPr>
        <p:spPr>
          <a:xfrm>
            <a:off x="5180013" y="0"/>
            <a:ext cx="3962400" cy="258763"/>
          </a:xfrm>
          <a:prstGeom prst="rect">
            <a:avLst/>
          </a:prstGeom>
        </p:spPr>
        <p:txBody>
          <a:bodyPr vert="horz" lIns="91440" tIns="45720" rIns="91440" bIns="45720" rtlCol="0"/>
          <a:lstStyle>
            <a:lvl1pPr algn="r">
              <a:defRPr sz="1200"/>
            </a:lvl1pPr>
          </a:lstStyle>
          <a:p>
            <a:fld id="{F2A1B010-BDC3-4354-A976-1F021BBE0E33}" type="datetimeFigureOut">
              <a:rPr lang="en-GB" smtClean="0"/>
              <a:t>24/04/2023</a:t>
            </a:fld>
            <a:endParaRPr lang="en-GB" dirty="0"/>
          </a:p>
        </p:txBody>
      </p:sp>
      <p:sp>
        <p:nvSpPr>
          <p:cNvPr id="4" name="Footer Placeholder 3">
            <a:extLst>
              <a:ext uri="{FF2B5EF4-FFF2-40B4-BE49-F238E27FC236}">
                <a16:creationId xmlns:a16="http://schemas.microsoft.com/office/drawing/2014/main" id="{98D4C259-97A0-4977-8FB1-CADA2B5715EF}"/>
              </a:ext>
            </a:extLst>
          </p:cNvPr>
          <p:cNvSpPr>
            <a:spLocks noGrp="1"/>
          </p:cNvSpPr>
          <p:nvPr>
            <p:ph type="ftr" sz="quarter" idx="2"/>
          </p:nvPr>
        </p:nvSpPr>
        <p:spPr>
          <a:xfrm>
            <a:off x="0" y="4891088"/>
            <a:ext cx="3962400" cy="25876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A39E6D2-9C95-42C5-90C8-A2C6A1AE1593}"/>
              </a:ext>
            </a:extLst>
          </p:cNvPr>
          <p:cNvSpPr>
            <a:spLocks noGrp="1"/>
          </p:cNvSpPr>
          <p:nvPr>
            <p:ph type="sldNum" sz="quarter" idx="3"/>
          </p:nvPr>
        </p:nvSpPr>
        <p:spPr>
          <a:xfrm>
            <a:off x="5180013" y="4891088"/>
            <a:ext cx="3962400" cy="258762"/>
          </a:xfrm>
          <a:prstGeom prst="rect">
            <a:avLst/>
          </a:prstGeom>
        </p:spPr>
        <p:txBody>
          <a:bodyPr vert="horz" lIns="91440" tIns="45720" rIns="91440" bIns="45720" rtlCol="0" anchor="b"/>
          <a:lstStyle>
            <a:lvl1pPr algn="r">
              <a:defRPr sz="1200"/>
            </a:lvl1pPr>
          </a:lstStyle>
          <a:p>
            <a:fld id="{8E838446-A16D-47DE-95E4-957C68B6D89B}" type="slidenum">
              <a:rPr lang="en-GB" smtClean="0"/>
              <a:t>‹#›</a:t>
            </a:fld>
            <a:endParaRPr lang="en-GB" dirty="0"/>
          </a:p>
        </p:txBody>
      </p:sp>
    </p:spTree>
    <p:extLst>
      <p:ext uri="{BB962C8B-B14F-4D97-AF65-F5344CB8AC3E}">
        <p14:creationId xmlns:p14="http://schemas.microsoft.com/office/powerpoint/2010/main" val="294945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74F0B21D-F775-F94C-9BA9-5880FB70DE80}" type="datetimeFigureOut">
              <a:rPr lang="en-US" smtClean="0"/>
              <a:t>4/24/2023</a:t>
            </a:fld>
            <a:endParaRPr lang="en-US" dirty="0"/>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2C195751-8F03-2E45-95CE-8E001566D499}" type="slidenum">
              <a:rPr lang="en-US" smtClean="0"/>
              <a:t>‹#›</a:t>
            </a:fld>
            <a:endParaRPr lang="en-US" dirty="0"/>
          </a:p>
        </p:txBody>
      </p:sp>
    </p:spTree>
    <p:extLst>
      <p:ext uri="{BB962C8B-B14F-4D97-AF65-F5344CB8AC3E}">
        <p14:creationId xmlns:p14="http://schemas.microsoft.com/office/powerpoint/2010/main" val="2741442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o.atlasti.com/a742efed-eb2a-44f9-9e37-788e89604b04/documents/09f98938-ce27-49f6-85d5-e42662fb80b9/quotations/2d9a5ef8-e851-48e3-a935-a0d5f33cd57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144588"/>
            <a:ext cx="5473700" cy="3082925"/>
          </a:xfrm>
        </p:spPr>
      </p:sp>
      <p:sp>
        <p:nvSpPr>
          <p:cNvPr id="3" name="Notes Placeholder 2"/>
          <p:cNvSpPr>
            <a:spLocks noGrp="1"/>
          </p:cNvSpPr>
          <p:nvPr>
            <p:ph type="body" idx="1"/>
          </p:nvPr>
        </p:nvSpPr>
        <p:spPr/>
        <p:txBody>
          <a:bodyPr/>
          <a:lstStyle/>
          <a:p>
            <a:r>
              <a:rPr lang="en-GB" dirty="0"/>
              <a:t>Add logo (UM) and name here</a:t>
            </a:r>
          </a:p>
        </p:txBody>
      </p:sp>
      <p:sp>
        <p:nvSpPr>
          <p:cNvPr id="4" name="Slide Number Placeholder 3"/>
          <p:cNvSpPr>
            <a:spLocks noGrp="1"/>
          </p:cNvSpPr>
          <p:nvPr>
            <p:ph type="sldNum" sz="quarter" idx="5"/>
          </p:nvPr>
        </p:nvSpPr>
        <p:spPr/>
        <p:txBody>
          <a:bodyPr/>
          <a:lstStyle/>
          <a:p>
            <a:fld id="{19B25985-D4BB-49FE-9AD3-D344145F2425}" type="slidenum">
              <a:rPr lang="en-GB" smtClean="0"/>
              <a:t>1</a:t>
            </a:fld>
            <a:endParaRPr lang="en-GB" dirty="0"/>
          </a:p>
        </p:txBody>
      </p:sp>
    </p:spTree>
    <p:extLst>
      <p:ext uri="{BB962C8B-B14F-4D97-AF65-F5344CB8AC3E}">
        <p14:creationId xmlns:p14="http://schemas.microsoft.com/office/powerpoint/2010/main" val="55933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95751-8F03-2E45-95CE-8E001566D499}" type="slidenum">
              <a:rPr lang="en-US" smtClean="0"/>
              <a:t>4</a:t>
            </a:fld>
            <a:endParaRPr lang="en-US" dirty="0"/>
          </a:p>
        </p:txBody>
      </p:sp>
    </p:spTree>
    <p:extLst>
      <p:ext uri="{BB962C8B-B14F-4D97-AF65-F5344CB8AC3E}">
        <p14:creationId xmlns:p14="http://schemas.microsoft.com/office/powerpoint/2010/main" val="258626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95751-8F03-2E45-95CE-8E001566D499}" type="slidenum">
              <a:rPr lang="en-US" smtClean="0"/>
              <a:t>5</a:t>
            </a:fld>
            <a:endParaRPr lang="en-US" dirty="0"/>
          </a:p>
        </p:txBody>
      </p:sp>
    </p:spTree>
    <p:extLst>
      <p:ext uri="{BB962C8B-B14F-4D97-AF65-F5344CB8AC3E}">
        <p14:creationId xmlns:p14="http://schemas.microsoft.com/office/powerpoint/2010/main" val="409453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195751-8F03-2E45-95CE-8E001566D499}" type="slidenum">
              <a:rPr lang="en-US" smtClean="0"/>
              <a:t>6</a:t>
            </a:fld>
            <a:endParaRPr lang="en-US" dirty="0"/>
          </a:p>
        </p:txBody>
      </p:sp>
    </p:spTree>
    <p:extLst>
      <p:ext uri="{BB962C8B-B14F-4D97-AF65-F5344CB8AC3E}">
        <p14:creationId xmlns:p14="http://schemas.microsoft.com/office/powerpoint/2010/main" val="190998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C195751-8F03-2E45-95CE-8E001566D499}" type="slidenum">
              <a:rPr lang="en-US" smtClean="0"/>
              <a:t>9</a:t>
            </a:fld>
            <a:endParaRPr lang="en-US" dirty="0"/>
          </a:p>
        </p:txBody>
      </p:sp>
    </p:spTree>
    <p:extLst>
      <p:ext uri="{BB962C8B-B14F-4D97-AF65-F5344CB8AC3E}">
        <p14:creationId xmlns:p14="http://schemas.microsoft.com/office/powerpoint/2010/main" val="268176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effectLst/>
                <a:latin typeface="Helvetica" pitchFamily="2" charset="0"/>
              </a:rPr>
            </a:br>
            <a:endParaRPr lang="en-GB" dirty="0">
              <a:effectLst/>
              <a:latin typeface="Helvetica" pitchFamily="2" charset="0"/>
            </a:endParaRPr>
          </a:p>
          <a:p>
            <a:r>
              <a:rPr lang="en-GB" dirty="0">
                <a:effectLst/>
                <a:latin typeface="Helvetica" pitchFamily="2" charset="0"/>
              </a:rPr>
              <a:t>sometimes think that they just want you to give up. The make life so difficult for you that you you you get to the point and and I have got to the point where I thought you know what? I just give up. I'm. I'm I'm not. I'm not doing this anymore and I'm sure. I'm sure that's what it's all about.</a:t>
            </a:r>
          </a:p>
          <a:p>
            <a:r>
              <a:rPr lang="en-GB" dirty="0">
                <a:effectLst/>
                <a:latin typeface="Helvetica" pitchFamily="2" charset="0"/>
              </a:rPr>
              <a:t>0:22:15.640 --&gt; 0:22:19.540</a:t>
            </a:r>
            <a:br>
              <a:rPr lang="en-GB" dirty="0">
                <a:effectLst/>
                <a:latin typeface="Helvetica" pitchFamily="2" charset="0"/>
              </a:rPr>
            </a:br>
            <a:r>
              <a:rPr lang="en-GB" dirty="0">
                <a:effectLst/>
                <a:latin typeface="Helvetica" pitchFamily="2" charset="0"/>
              </a:rPr>
              <a:t>Bill</a:t>
            </a:r>
            <a:br>
              <a:rPr lang="en-GB" dirty="0">
                <a:effectLst/>
                <a:latin typeface="Helvetica" pitchFamily="2" charset="0"/>
              </a:rPr>
            </a:br>
            <a:r>
              <a:rPr lang="en-GB" dirty="0">
                <a:effectLst/>
                <a:latin typeface="Helvetica" pitchFamily="2" charset="0"/>
              </a:rPr>
              <a:t>Not that I ever give up </a:t>
            </a:r>
            <a:r>
              <a:rPr lang="en-GB" dirty="0">
                <a:solidFill>
                  <a:srgbClr val="D6701F"/>
                </a:solidFill>
                <a:effectLst/>
                <a:latin typeface="Helvetica" pitchFamily="2" charset="0"/>
                <a:hlinkClick r:id="rId3"/>
              </a:rPr>
              <a:t>1:37 ¶ 262 – 265 in C14 - transcript.docx</a:t>
            </a:r>
            <a:endParaRPr lang="en-GB" dirty="0">
              <a:effectLst/>
              <a:latin typeface="Helvetica" pitchFamily="2" charset="0"/>
            </a:endParaRPr>
          </a:p>
          <a:p>
            <a:endParaRPr lang="nl-NL" dirty="0"/>
          </a:p>
        </p:txBody>
      </p:sp>
      <p:sp>
        <p:nvSpPr>
          <p:cNvPr id="4" name="Slide Number Placeholder 3"/>
          <p:cNvSpPr>
            <a:spLocks noGrp="1"/>
          </p:cNvSpPr>
          <p:nvPr>
            <p:ph type="sldNum" sz="quarter" idx="5"/>
          </p:nvPr>
        </p:nvSpPr>
        <p:spPr/>
        <p:txBody>
          <a:bodyPr/>
          <a:lstStyle/>
          <a:p>
            <a:fld id="{2C195751-8F03-2E45-95CE-8E001566D499}" type="slidenum">
              <a:rPr lang="en-US" smtClean="0"/>
              <a:t>10</a:t>
            </a:fld>
            <a:endParaRPr lang="en-US" dirty="0"/>
          </a:p>
        </p:txBody>
      </p:sp>
    </p:spTree>
    <p:extLst>
      <p:ext uri="{BB962C8B-B14F-4D97-AF65-F5344CB8AC3E}">
        <p14:creationId xmlns:p14="http://schemas.microsoft.com/office/powerpoint/2010/main" val="324851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144588"/>
            <a:ext cx="5473700" cy="3082925"/>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19B25985-D4BB-49FE-9AD3-D344145F2425}" type="slidenum">
              <a:rPr lang="en-GB" smtClean="0"/>
              <a:t>16</a:t>
            </a:fld>
            <a:endParaRPr lang="en-GB"/>
          </a:p>
        </p:txBody>
      </p:sp>
    </p:spTree>
    <p:extLst>
      <p:ext uri="{BB962C8B-B14F-4D97-AF65-F5344CB8AC3E}">
        <p14:creationId xmlns:p14="http://schemas.microsoft.com/office/powerpoint/2010/main" val="132854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144588"/>
            <a:ext cx="5473700" cy="3082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B25985-D4BB-49FE-9AD3-D344145F2425}" type="slidenum">
              <a:rPr lang="en-GB" smtClean="0"/>
              <a:t>18</a:t>
            </a:fld>
            <a:endParaRPr lang="en-GB" dirty="0"/>
          </a:p>
        </p:txBody>
      </p:sp>
    </p:spTree>
    <p:extLst>
      <p:ext uri="{BB962C8B-B14F-4D97-AF65-F5344CB8AC3E}">
        <p14:creationId xmlns:p14="http://schemas.microsoft.com/office/powerpoint/2010/main" val="730708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3" name="Picture 32" descr="A picture containing text, person&#10;&#10;Description automatically generated">
            <a:extLst>
              <a:ext uri="{FF2B5EF4-FFF2-40B4-BE49-F238E27FC236}">
                <a16:creationId xmlns:a16="http://schemas.microsoft.com/office/drawing/2014/main" id="{F3DE20E5-CB0D-44A9-843B-ED54AA0AAF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800" b="12552"/>
          <a:stretch/>
        </p:blipFill>
        <p:spPr>
          <a:xfrm>
            <a:off x="0" y="-4128"/>
            <a:ext cx="9144000" cy="5158106"/>
          </a:xfrm>
          <a:prstGeom prst="rect">
            <a:avLst/>
          </a:prstGeom>
        </p:spPr>
      </p:pic>
      <p:pic>
        <p:nvPicPr>
          <p:cNvPr id="17" name="Picture 16" descr="Graphical user interface&#10;&#10;Description automatically generated with medium confidence">
            <a:extLst>
              <a:ext uri="{FF2B5EF4-FFF2-40B4-BE49-F238E27FC236}">
                <a16:creationId xmlns:a16="http://schemas.microsoft.com/office/drawing/2014/main" id="{B0A7FD69-42BC-426A-9035-F2C1EC519FE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33"/>
          <a:stretch/>
        </p:blipFill>
        <p:spPr>
          <a:xfrm>
            <a:off x="0" y="227108"/>
            <a:ext cx="2619761" cy="890018"/>
          </a:xfrm>
          <a:prstGeom prst="rect">
            <a:avLst/>
          </a:prstGeom>
        </p:spPr>
      </p:pic>
      <p:sp>
        <p:nvSpPr>
          <p:cNvPr id="2" name="Title 1">
            <a:extLst>
              <a:ext uri="{FF2B5EF4-FFF2-40B4-BE49-F238E27FC236}">
                <a16:creationId xmlns:a16="http://schemas.microsoft.com/office/drawing/2014/main" id="{288B59C7-53F5-460D-90CA-A0D5A83B09A7}"/>
              </a:ext>
            </a:extLst>
          </p:cNvPr>
          <p:cNvSpPr>
            <a:spLocks noGrp="1"/>
          </p:cNvSpPr>
          <p:nvPr>
            <p:ph type="ctrTitle"/>
          </p:nvPr>
        </p:nvSpPr>
        <p:spPr>
          <a:xfrm>
            <a:off x="320675" y="1431925"/>
            <a:ext cx="3489718" cy="1002839"/>
          </a:xfrm>
        </p:spPr>
        <p:txBody>
          <a:bodyPr vert="horz" wrap="square" lIns="0" tIns="78740" rIns="0" bIns="0" rtlCol="0">
            <a:spAutoFit/>
          </a:bodyPr>
          <a:lstStyle>
            <a:lvl1pPr>
              <a:defRPr lang="en-GB" sz="3400" dirty="0">
                <a:solidFill>
                  <a:srgbClr val="FFFFFF"/>
                </a:solidFill>
                <a:ea typeface="+mn-ea"/>
              </a:defRPr>
            </a:lvl1pPr>
          </a:lstStyle>
          <a:p>
            <a:pPr marL="12700" marR="5080" lvl="0">
              <a:lnSpc>
                <a:spcPts val="3600"/>
              </a:lnSpc>
            </a:pPr>
            <a:r>
              <a:rPr lang="en-US"/>
              <a:t>Click to edit Master title style</a:t>
            </a:r>
            <a:endParaRPr lang="en-GB" dirty="0"/>
          </a:p>
        </p:txBody>
      </p:sp>
      <p:sp>
        <p:nvSpPr>
          <p:cNvPr id="19" name="Text Placeholder 18">
            <a:extLst>
              <a:ext uri="{FF2B5EF4-FFF2-40B4-BE49-F238E27FC236}">
                <a16:creationId xmlns:a16="http://schemas.microsoft.com/office/drawing/2014/main" id="{C7DE67B3-F692-49C9-A325-2CA3265C7158}"/>
              </a:ext>
            </a:extLst>
          </p:cNvPr>
          <p:cNvSpPr>
            <a:spLocks noGrp="1"/>
          </p:cNvSpPr>
          <p:nvPr>
            <p:ph type="body" sz="quarter" idx="10"/>
          </p:nvPr>
        </p:nvSpPr>
        <p:spPr>
          <a:xfrm>
            <a:off x="323850" y="3996320"/>
            <a:ext cx="3486150" cy="422360"/>
          </a:xfrm>
        </p:spPr>
        <p:txBody>
          <a:bodyPr anchor="b" anchorCtr="0">
            <a:spAutoFit/>
          </a:bodyPr>
          <a:lstStyle>
            <a:lvl1pPr marL="0" indent="0">
              <a:buFontTx/>
              <a:buNone/>
              <a:defRPr lang="en-US" sz="1400" kern="1200" dirty="0" smtClean="0">
                <a:solidFill>
                  <a:srgbClr val="FCB53B"/>
                </a:solidFill>
                <a:latin typeface="Arial"/>
                <a:ea typeface="+mn-ea"/>
                <a:cs typeface="Arial"/>
              </a:defRPr>
            </a:lvl1pPr>
            <a:lvl2pPr marL="0" indent="0">
              <a:buFontTx/>
              <a:buNone/>
              <a:defRPr lang="en-US" sz="1400" kern="1200" dirty="0" smtClean="0">
                <a:solidFill>
                  <a:srgbClr val="FCB53B"/>
                </a:solidFill>
                <a:latin typeface="Arial"/>
                <a:ea typeface="+mn-ea"/>
                <a:cs typeface="Arial"/>
              </a:defRPr>
            </a:lvl2pPr>
            <a:lvl3pPr marL="0" indent="0">
              <a:buFontTx/>
              <a:buNone/>
              <a:defRPr lang="en-US" sz="1400" kern="1200" dirty="0" smtClean="0">
                <a:solidFill>
                  <a:srgbClr val="FCB53B"/>
                </a:solidFill>
                <a:latin typeface="Arial"/>
                <a:ea typeface="+mn-ea"/>
                <a:cs typeface="Arial"/>
              </a:defRPr>
            </a:lvl3pPr>
            <a:lvl4pPr marL="0" indent="0">
              <a:buFontTx/>
              <a:buNone/>
              <a:defRPr lang="en-US" sz="1400" kern="1200" dirty="0" smtClean="0">
                <a:solidFill>
                  <a:srgbClr val="FCB53B"/>
                </a:solidFill>
                <a:latin typeface="Arial"/>
                <a:ea typeface="+mn-ea"/>
                <a:cs typeface="Arial"/>
              </a:defRPr>
            </a:lvl4pPr>
            <a:lvl5pPr marL="0" indent="0">
              <a:buFontTx/>
              <a:buNone/>
              <a:defRPr lang="en-GB" sz="1400" kern="1200" dirty="0">
                <a:solidFill>
                  <a:srgbClr val="FCB53B"/>
                </a:solidFill>
                <a:latin typeface="Arial"/>
                <a:ea typeface="+mn-ea"/>
                <a:cs typeface="Aria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201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A3EF7802-254B-463B-900B-B52DB91C72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69" t="6351" r="1569"/>
          <a:stretch/>
        </p:blipFill>
        <p:spPr>
          <a:xfrm>
            <a:off x="0" y="-1"/>
            <a:ext cx="9144000" cy="5149851"/>
          </a:xfrm>
          <a:prstGeom prst="rect">
            <a:avLst/>
          </a:prstGeom>
        </p:spPr>
      </p:pic>
      <p:sp>
        <p:nvSpPr>
          <p:cNvPr id="2" name="Title 1">
            <a:extLst>
              <a:ext uri="{FF2B5EF4-FFF2-40B4-BE49-F238E27FC236}">
                <a16:creationId xmlns:a16="http://schemas.microsoft.com/office/drawing/2014/main" id="{288B59C7-53F5-460D-90CA-A0D5A83B09A7}"/>
              </a:ext>
            </a:extLst>
          </p:cNvPr>
          <p:cNvSpPr>
            <a:spLocks noGrp="1"/>
          </p:cNvSpPr>
          <p:nvPr>
            <p:ph type="ctrTitle"/>
          </p:nvPr>
        </p:nvSpPr>
        <p:spPr>
          <a:xfrm>
            <a:off x="762000" y="1222375"/>
            <a:ext cx="3489718" cy="1002839"/>
          </a:xfrm>
        </p:spPr>
        <p:txBody>
          <a:bodyPr vert="horz" wrap="square" lIns="0" tIns="78740" rIns="0" bIns="0" rtlCol="0">
            <a:spAutoFit/>
          </a:bodyPr>
          <a:lstStyle>
            <a:lvl1pPr>
              <a:defRPr lang="en-GB" sz="3400" dirty="0">
                <a:solidFill>
                  <a:srgbClr val="FFFFFF"/>
                </a:solidFill>
                <a:ea typeface="+mn-ea"/>
              </a:defRPr>
            </a:lvl1pPr>
          </a:lstStyle>
          <a:p>
            <a:pPr marL="12700" marR="5080" lvl="0">
              <a:lnSpc>
                <a:spcPts val="3600"/>
              </a:lnSpc>
            </a:pPr>
            <a:r>
              <a:rPr lang="en-US"/>
              <a:t>Click to edit Master title style</a:t>
            </a:r>
            <a:endParaRPr lang="en-GB" dirty="0"/>
          </a:p>
        </p:txBody>
      </p:sp>
      <p:sp>
        <p:nvSpPr>
          <p:cNvPr id="19" name="Text Placeholder 18">
            <a:extLst>
              <a:ext uri="{FF2B5EF4-FFF2-40B4-BE49-F238E27FC236}">
                <a16:creationId xmlns:a16="http://schemas.microsoft.com/office/drawing/2014/main" id="{C7DE67B3-F692-49C9-A325-2CA3265C7158}"/>
              </a:ext>
            </a:extLst>
          </p:cNvPr>
          <p:cNvSpPr>
            <a:spLocks noGrp="1"/>
          </p:cNvSpPr>
          <p:nvPr>
            <p:ph type="body" sz="quarter" idx="10"/>
          </p:nvPr>
        </p:nvSpPr>
        <p:spPr>
          <a:xfrm>
            <a:off x="765568" y="2996842"/>
            <a:ext cx="3486150" cy="422360"/>
          </a:xfrm>
        </p:spPr>
        <p:txBody>
          <a:bodyPr anchor="t" anchorCtr="0">
            <a:spAutoFit/>
          </a:bodyPr>
          <a:lstStyle>
            <a:lvl1pPr marL="0" indent="0">
              <a:buFontTx/>
              <a:buNone/>
              <a:defRPr lang="en-US" sz="1400" kern="1200" dirty="0" smtClean="0">
                <a:solidFill>
                  <a:srgbClr val="FCB53B"/>
                </a:solidFill>
                <a:latin typeface="Arial"/>
                <a:ea typeface="+mn-ea"/>
                <a:cs typeface="Arial"/>
              </a:defRPr>
            </a:lvl1pPr>
            <a:lvl2pPr marL="0" indent="0">
              <a:buFontTx/>
              <a:buNone/>
              <a:defRPr lang="en-US" sz="1400" kern="1200" dirty="0" smtClean="0">
                <a:solidFill>
                  <a:srgbClr val="FCB53B"/>
                </a:solidFill>
                <a:latin typeface="Arial"/>
                <a:ea typeface="+mn-ea"/>
                <a:cs typeface="Arial"/>
              </a:defRPr>
            </a:lvl2pPr>
            <a:lvl3pPr marL="0" indent="0">
              <a:buFontTx/>
              <a:buNone/>
              <a:defRPr lang="en-US" sz="1400" kern="1200" dirty="0" smtClean="0">
                <a:solidFill>
                  <a:srgbClr val="FCB53B"/>
                </a:solidFill>
                <a:latin typeface="Arial"/>
                <a:ea typeface="+mn-ea"/>
                <a:cs typeface="Arial"/>
              </a:defRPr>
            </a:lvl3pPr>
            <a:lvl4pPr marL="0" indent="0">
              <a:buFontTx/>
              <a:buNone/>
              <a:defRPr lang="en-US" sz="1400" kern="1200" dirty="0" smtClean="0">
                <a:solidFill>
                  <a:srgbClr val="FCB53B"/>
                </a:solidFill>
                <a:latin typeface="Arial"/>
                <a:ea typeface="+mn-ea"/>
                <a:cs typeface="Arial"/>
              </a:defRPr>
            </a:lvl4pPr>
            <a:lvl5pPr marL="0" indent="0">
              <a:buFontTx/>
              <a:buNone/>
              <a:defRPr lang="en-GB" sz="1400" kern="1200" dirty="0">
                <a:solidFill>
                  <a:srgbClr val="FCB53B"/>
                </a:solidFill>
                <a:latin typeface="Arial"/>
                <a:ea typeface="+mn-ea"/>
                <a:cs typeface="Aria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B8CF1E36-B7DD-4FEC-A8BF-EF1547DA3BDA}"/>
              </a:ext>
            </a:extLst>
          </p:cNvPr>
          <p:cNvSpPr>
            <a:spLocks noGrp="1"/>
          </p:cNvSpPr>
          <p:nvPr>
            <p:ph type="body" sz="quarter" idx="11" hasCustomPrompt="1"/>
          </p:nvPr>
        </p:nvSpPr>
        <p:spPr>
          <a:xfrm>
            <a:off x="6724650" y="301625"/>
            <a:ext cx="2095500" cy="304800"/>
          </a:xfrm>
        </p:spPr>
        <p:txBody>
          <a:bodyPr>
            <a:noAutofit/>
          </a:bodyPr>
          <a:lstStyle>
            <a:lvl1pPr marL="12700" marR="5080" indent="0" algn="l" defTabSz="914400" rtl="0" eaLnBrk="1" latinLnBrk="0" hangingPunct="1">
              <a:lnSpc>
                <a:spcPts val="1400"/>
              </a:lnSpc>
              <a:spcBef>
                <a:spcPts val="180"/>
              </a:spcBef>
              <a:buFontTx/>
              <a:buNone/>
              <a:defRPr lang="en-GB" sz="1200" kern="1200" dirty="0">
                <a:solidFill>
                  <a:srgbClr val="FCB53B"/>
                </a:solidFill>
                <a:latin typeface="Arial"/>
                <a:ea typeface="+mn-ea"/>
                <a:cs typeface="Arial"/>
              </a:defRPr>
            </a:lvl1pPr>
            <a:lvl2pPr marL="0" indent="0">
              <a:buFontTx/>
              <a:buNone/>
              <a:defRPr sz="1200">
                <a:solidFill>
                  <a:schemeClr val="accent4"/>
                </a:solidFill>
              </a:defRPr>
            </a:lvl2pPr>
            <a:lvl3pPr marL="0" indent="0">
              <a:buFontTx/>
              <a:buNone/>
              <a:defRPr sz="1200">
                <a:solidFill>
                  <a:schemeClr val="accent4"/>
                </a:solidFill>
              </a:defRPr>
            </a:lvl3pPr>
            <a:lvl4pPr marL="0" indent="0">
              <a:buFontTx/>
              <a:buNone/>
              <a:defRPr sz="1200">
                <a:solidFill>
                  <a:schemeClr val="accent4"/>
                </a:solidFill>
              </a:defRPr>
            </a:lvl4pPr>
            <a:lvl5pPr marL="0" indent="0">
              <a:buFontTx/>
              <a:buNone/>
              <a:defRPr sz="1200">
                <a:solidFill>
                  <a:schemeClr val="accent4"/>
                </a:solidFill>
              </a:defRPr>
            </a:lvl5pPr>
          </a:lstStyle>
          <a:p>
            <a:pPr lvl="0"/>
            <a:r>
              <a:rPr lang="en-US" dirty="0"/>
              <a:t>Click to add additional information</a:t>
            </a:r>
            <a:endParaRPr lang="en-GB" dirty="0"/>
          </a:p>
        </p:txBody>
      </p:sp>
    </p:spTree>
    <p:extLst>
      <p:ext uri="{BB962C8B-B14F-4D97-AF65-F5344CB8AC3E}">
        <p14:creationId xmlns:p14="http://schemas.microsoft.com/office/powerpoint/2010/main" val="648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055194-D0D9-49AF-9549-5BDB5A393E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889"/>
            <a:ext cx="9144000" cy="5148071"/>
          </a:xfrm>
          <a:prstGeom prst="rect">
            <a:avLst/>
          </a:prstGeom>
        </p:spPr>
      </p:pic>
      <p:sp>
        <p:nvSpPr>
          <p:cNvPr id="2" name="Title 1">
            <a:extLst>
              <a:ext uri="{FF2B5EF4-FFF2-40B4-BE49-F238E27FC236}">
                <a16:creationId xmlns:a16="http://schemas.microsoft.com/office/drawing/2014/main" id="{4FD48EF2-F4C1-44DC-8CF7-667E9F1FD6F6}"/>
              </a:ext>
            </a:extLst>
          </p:cNvPr>
          <p:cNvSpPr>
            <a:spLocks noGrp="1"/>
          </p:cNvSpPr>
          <p:nvPr>
            <p:ph type="title"/>
          </p:nvPr>
        </p:nvSpPr>
        <p:spPr>
          <a:xfrm>
            <a:off x="476250" y="657225"/>
            <a:ext cx="3603626" cy="777135"/>
          </a:xfrm>
        </p:spPr>
        <p:txBody>
          <a:bodyPr vert="horz" wrap="square" lIns="0" tIns="58419" rIns="0" bIns="0" rtlCol="0">
            <a:spAutoFit/>
          </a:bodyPr>
          <a:lstStyle>
            <a:lvl1pPr algn="l">
              <a:spcBef>
                <a:spcPts val="0"/>
              </a:spcBef>
              <a:defRPr lang="en-GB" sz="2600" dirty="0">
                <a:solidFill>
                  <a:srgbClr val="FFFFFF"/>
                </a:solidFill>
                <a:ea typeface="+mn-ea"/>
              </a:defRPr>
            </a:lvl1pPr>
          </a:lstStyle>
          <a:p>
            <a:pPr marL="12700" marR="5080" lvl="0">
              <a:lnSpc>
                <a:spcPts val="2800"/>
              </a:lnSpc>
              <a:spcBef>
                <a:spcPts val="459"/>
              </a:spcBef>
            </a:pPr>
            <a:r>
              <a:rPr lang="en-US"/>
              <a:t>Click to edit Master title style</a:t>
            </a:r>
            <a:endParaRPr lang="en-GB" dirty="0"/>
          </a:p>
        </p:txBody>
      </p:sp>
      <p:sp>
        <p:nvSpPr>
          <p:cNvPr id="3" name="Text Placeholder 2">
            <a:extLst>
              <a:ext uri="{FF2B5EF4-FFF2-40B4-BE49-F238E27FC236}">
                <a16:creationId xmlns:a16="http://schemas.microsoft.com/office/drawing/2014/main" id="{1C13DA2F-6B1C-4BB2-A5F5-57910DBCDFB2}"/>
              </a:ext>
            </a:extLst>
          </p:cNvPr>
          <p:cNvSpPr>
            <a:spLocks noGrp="1"/>
          </p:cNvSpPr>
          <p:nvPr>
            <p:ph type="body" idx="1"/>
          </p:nvPr>
        </p:nvSpPr>
        <p:spPr>
          <a:xfrm>
            <a:off x="476250" y="2382109"/>
            <a:ext cx="3603626" cy="1127125"/>
          </a:xfrm>
        </p:spPr>
        <p:txBody>
          <a:bodyPr>
            <a:normAutofit/>
          </a:bodyPr>
          <a:lstStyle>
            <a:lvl1pPr marL="12700" marR="5080" indent="0" algn="l" defTabSz="914400" rtl="0" eaLnBrk="1" latinLnBrk="0" hangingPunct="1">
              <a:lnSpc>
                <a:spcPts val="1600"/>
              </a:lnSpc>
              <a:spcBef>
                <a:spcPts val="0"/>
              </a:spcBef>
              <a:buNone/>
              <a:defRPr lang="en-US" sz="1400" kern="1200" dirty="0" smtClean="0">
                <a:solidFill>
                  <a:srgbClr val="FCB53B"/>
                </a:solidFill>
                <a:latin typeface="Arial"/>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C877D629-A1C8-45FC-A151-51FCBE327E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374433"/>
            <a:ext cx="2020828" cy="652273"/>
          </a:xfrm>
          <a:prstGeom prst="rect">
            <a:avLst/>
          </a:prstGeom>
        </p:spPr>
      </p:pic>
      <p:sp>
        <p:nvSpPr>
          <p:cNvPr id="21" name="Picture Placeholder 19">
            <a:extLst>
              <a:ext uri="{FF2B5EF4-FFF2-40B4-BE49-F238E27FC236}">
                <a16:creationId xmlns:a16="http://schemas.microsoft.com/office/drawing/2014/main" id="{B79F75C8-159C-469B-A44F-3BBF812079E2}"/>
              </a:ext>
            </a:extLst>
          </p:cNvPr>
          <p:cNvSpPr>
            <a:spLocks noGrp="1"/>
          </p:cNvSpPr>
          <p:nvPr>
            <p:ph type="pic" sz="quarter" idx="11" hasCustomPrompt="1"/>
          </p:nvPr>
        </p:nvSpPr>
        <p:spPr>
          <a:xfrm>
            <a:off x="4303712" y="272161"/>
            <a:ext cx="4572000" cy="4572000"/>
          </a:xfrm>
          <a:prstGeom prst="ellipse">
            <a:avLst/>
          </a:prstGeom>
          <a:solidFill>
            <a:schemeClr val="bg1">
              <a:lumMod val="95000"/>
            </a:schemeClr>
          </a:solidFill>
        </p:spPr>
        <p:txBody>
          <a:bodyPr vert="horz" lIns="0" tIns="0" rIns="0" bIns="0" rtlCol="0">
            <a:normAutofit/>
          </a:bodyPr>
          <a:lstStyle>
            <a:lvl1pPr marL="0" indent="0" algn="ctr">
              <a:buFont typeface="Arial" panose="020B0604020202020204" pitchFamily="34" charset="0"/>
              <a:buNone/>
              <a:defRPr lang="en-GB" dirty="0"/>
            </a:lvl1pPr>
          </a:lstStyle>
          <a:p>
            <a:pPr marL="177800" lvl="0" indent="-177800" algn="ctr"/>
            <a:r>
              <a:rPr lang="en-US" dirty="0"/>
              <a:t>Click to add picture</a:t>
            </a:r>
            <a:endParaRPr lang="en-GB" dirty="0"/>
          </a:p>
        </p:txBody>
      </p:sp>
    </p:spTree>
    <p:extLst>
      <p:ext uri="{BB962C8B-B14F-4D97-AF65-F5344CB8AC3E}">
        <p14:creationId xmlns:p14="http://schemas.microsoft.com/office/powerpoint/2010/main" val="403105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055194-D0D9-49AF-9549-5BDB5A393E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889"/>
            <a:ext cx="9144000" cy="5148071"/>
          </a:xfrm>
          <a:prstGeom prst="rect">
            <a:avLst/>
          </a:prstGeom>
        </p:spPr>
      </p:pic>
      <p:sp>
        <p:nvSpPr>
          <p:cNvPr id="2" name="Title 1">
            <a:extLst>
              <a:ext uri="{FF2B5EF4-FFF2-40B4-BE49-F238E27FC236}">
                <a16:creationId xmlns:a16="http://schemas.microsoft.com/office/drawing/2014/main" id="{4FD48EF2-F4C1-44DC-8CF7-667E9F1FD6F6}"/>
              </a:ext>
            </a:extLst>
          </p:cNvPr>
          <p:cNvSpPr>
            <a:spLocks noGrp="1"/>
          </p:cNvSpPr>
          <p:nvPr>
            <p:ph type="title"/>
          </p:nvPr>
        </p:nvSpPr>
        <p:spPr>
          <a:xfrm>
            <a:off x="476250" y="657225"/>
            <a:ext cx="3603626" cy="777135"/>
          </a:xfrm>
        </p:spPr>
        <p:txBody>
          <a:bodyPr vert="horz" wrap="square" lIns="0" tIns="58419" rIns="0" bIns="0" rtlCol="0">
            <a:spAutoFit/>
          </a:bodyPr>
          <a:lstStyle>
            <a:lvl1pPr algn="l">
              <a:spcBef>
                <a:spcPts val="0"/>
              </a:spcBef>
              <a:defRPr lang="en-GB" sz="2600" dirty="0">
                <a:solidFill>
                  <a:srgbClr val="FFFFFF"/>
                </a:solidFill>
                <a:ea typeface="+mn-ea"/>
              </a:defRPr>
            </a:lvl1pPr>
          </a:lstStyle>
          <a:p>
            <a:pPr marL="12700" marR="5080" lvl="0">
              <a:lnSpc>
                <a:spcPts val="2800"/>
              </a:lnSpc>
              <a:spcBef>
                <a:spcPts val="459"/>
              </a:spcBef>
            </a:pPr>
            <a:r>
              <a:rPr lang="en-US"/>
              <a:t>Click to edit Master title style</a:t>
            </a:r>
            <a:endParaRPr lang="en-GB" dirty="0"/>
          </a:p>
        </p:txBody>
      </p:sp>
      <p:sp>
        <p:nvSpPr>
          <p:cNvPr id="3" name="Text Placeholder 2">
            <a:extLst>
              <a:ext uri="{FF2B5EF4-FFF2-40B4-BE49-F238E27FC236}">
                <a16:creationId xmlns:a16="http://schemas.microsoft.com/office/drawing/2014/main" id="{1C13DA2F-6B1C-4BB2-A5F5-57910DBCDFB2}"/>
              </a:ext>
            </a:extLst>
          </p:cNvPr>
          <p:cNvSpPr>
            <a:spLocks noGrp="1"/>
          </p:cNvSpPr>
          <p:nvPr>
            <p:ph type="body" idx="1"/>
          </p:nvPr>
        </p:nvSpPr>
        <p:spPr>
          <a:xfrm>
            <a:off x="476250" y="2382109"/>
            <a:ext cx="3603626" cy="1127125"/>
          </a:xfrm>
        </p:spPr>
        <p:txBody>
          <a:bodyPr>
            <a:normAutofit/>
          </a:bodyPr>
          <a:lstStyle>
            <a:lvl1pPr marL="12700" marR="5080" indent="0" algn="l" defTabSz="914400" rtl="0" eaLnBrk="1" latinLnBrk="0" hangingPunct="1">
              <a:lnSpc>
                <a:spcPts val="1600"/>
              </a:lnSpc>
              <a:spcBef>
                <a:spcPts val="0"/>
              </a:spcBef>
              <a:buNone/>
              <a:defRPr lang="en-US" sz="1400" kern="1200" dirty="0" smtClean="0">
                <a:solidFill>
                  <a:srgbClr val="FCB53B"/>
                </a:solidFill>
                <a:latin typeface="Arial"/>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C877D629-A1C8-45FC-A151-51FCBE327E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374433"/>
            <a:ext cx="2020828" cy="652273"/>
          </a:xfrm>
          <a:prstGeom prst="rect">
            <a:avLst/>
          </a:prstGeom>
        </p:spPr>
      </p:pic>
    </p:spTree>
    <p:extLst>
      <p:ext uri="{BB962C8B-B14F-4D97-AF65-F5344CB8AC3E}">
        <p14:creationId xmlns:p14="http://schemas.microsoft.com/office/powerpoint/2010/main" val="200044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9CC3-E039-46A9-99FC-70BF6F67CE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188E16-4AA4-4660-8FF0-5832CA7C4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AA55567-284D-4F83-A676-5D41A1147D06}"/>
              </a:ext>
            </a:extLst>
          </p:cNvPr>
          <p:cNvSpPr>
            <a:spLocks noGrp="1"/>
          </p:cNvSpPr>
          <p:nvPr>
            <p:ph type="dt" sz="half" idx="2"/>
          </p:nvPr>
        </p:nvSpPr>
        <p:spPr>
          <a:xfrm>
            <a:off x="320675" y="4943253"/>
            <a:ext cx="1482725" cy="103410"/>
          </a:xfrm>
          <a:prstGeom prst="rect">
            <a:avLst/>
          </a:prstGeom>
        </p:spPr>
        <p:txBody>
          <a:bodyPr vert="horz" lIns="0" tIns="45720" rIns="91440" bIns="45720" rtlCol="0" anchor="ctr"/>
          <a:lstStyle>
            <a:lvl1pPr algn="l">
              <a:defRPr sz="900">
                <a:solidFill>
                  <a:schemeClr val="accent1"/>
                </a:solidFill>
              </a:defRPr>
            </a:lvl1pPr>
          </a:lstStyle>
          <a:p>
            <a:fld id="{78A830F3-7104-4B30-99A1-30A2F7FE6415}" type="datetimeFigureOut">
              <a:rPr lang="en-GB" smtClean="0"/>
              <a:pPr/>
              <a:t>24/04/2023</a:t>
            </a:fld>
            <a:endParaRPr lang="en-GB" dirty="0"/>
          </a:p>
        </p:txBody>
      </p:sp>
      <p:sp>
        <p:nvSpPr>
          <p:cNvPr id="8" name="Footer Placeholder 4">
            <a:extLst>
              <a:ext uri="{FF2B5EF4-FFF2-40B4-BE49-F238E27FC236}">
                <a16:creationId xmlns:a16="http://schemas.microsoft.com/office/drawing/2014/main" id="{5E0E346A-8A8B-4719-BE92-DE28A5A50914}"/>
              </a:ext>
            </a:extLst>
          </p:cNvPr>
          <p:cNvSpPr>
            <a:spLocks noGrp="1"/>
          </p:cNvSpPr>
          <p:nvPr>
            <p:ph type="ftr" sz="quarter" idx="3"/>
          </p:nvPr>
        </p:nvSpPr>
        <p:spPr>
          <a:xfrm>
            <a:off x="1828800" y="4943253"/>
            <a:ext cx="3390900" cy="103410"/>
          </a:xfrm>
          <a:prstGeom prst="rect">
            <a:avLst/>
          </a:prstGeom>
        </p:spPr>
        <p:txBody>
          <a:bodyPr vert="horz" lIns="91440" tIns="45720" rIns="91440" bIns="45720" rtlCol="0" anchor="ctr"/>
          <a:lstStyle>
            <a:lvl1pPr algn="ctr">
              <a:defRPr sz="900">
                <a:solidFill>
                  <a:schemeClr val="accent1"/>
                </a:solidFill>
              </a:defRPr>
            </a:lvl1pPr>
          </a:lstStyle>
          <a:p>
            <a:endParaRPr lang="en-GB" dirty="0"/>
          </a:p>
        </p:txBody>
      </p:sp>
      <p:sp>
        <p:nvSpPr>
          <p:cNvPr id="9" name="Slide Number Placeholder 5">
            <a:extLst>
              <a:ext uri="{FF2B5EF4-FFF2-40B4-BE49-F238E27FC236}">
                <a16:creationId xmlns:a16="http://schemas.microsoft.com/office/drawing/2014/main" id="{6E101263-BC78-4D12-A1EE-3F93488C1A52}"/>
              </a:ext>
            </a:extLst>
          </p:cNvPr>
          <p:cNvSpPr>
            <a:spLocks noGrp="1"/>
          </p:cNvSpPr>
          <p:nvPr>
            <p:ph type="sldNum" sz="quarter" idx="4"/>
          </p:nvPr>
        </p:nvSpPr>
        <p:spPr>
          <a:xfrm>
            <a:off x="5219700" y="4943253"/>
            <a:ext cx="2057400" cy="103410"/>
          </a:xfrm>
          <a:prstGeom prst="rect">
            <a:avLst/>
          </a:prstGeom>
        </p:spPr>
        <p:txBody>
          <a:bodyPr vert="horz" lIns="91440" tIns="45720" rIns="91440" bIns="45720" rtlCol="0" anchor="ctr"/>
          <a:lstStyle>
            <a:lvl1pPr algn="r">
              <a:defRPr sz="900">
                <a:solidFill>
                  <a:schemeClr val="accent1"/>
                </a:solidFill>
              </a:defRPr>
            </a:lvl1pPr>
          </a:lstStyle>
          <a:p>
            <a:fld id="{6B51BC01-A84D-4CCF-B0E3-A179F9AD8F33}" type="slidenum">
              <a:rPr lang="en-GB" smtClean="0"/>
              <a:pPr/>
              <a:t>‹#›</a:t>
            </a:fld>
            <a:endParaRPr lang="en-GB" dirty="0"/>
          </a:p>
        </p:txBody>
      </p:sp>
    </p:spTree>
    <p:extLst>
      <p:ext uri="{BB962C8B-B14F-4D97-AF65-F5344CB8AC3E}">
        <p14:creationId xmlns:p14="http://schemas.microsoft.com/office/powerpoint/2010/main" val="189848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9CC3-E039-46A9-99FC-70BF6F67CE10}"/>
              </a:ext>
            </a:extLst>
          </p:cNvPr>
          <p:cNvSpPr>
            <a:spLocks noGrp="1"/>
          </p:cNvSpPr>
          <p:nvPr>
            <p:ph type="title"/>
          </p:nvPr>
        </p:nvSpPr>
        <p:spPr>
          <a:xfrm>
            <a:off x="320675" y="372675"/>
            <a:ext cx="5791200" cy="276999"/>
          </a:xfrm>
        </p:spPr>
        <p:txBody>
          <a:bodyPr wrap="square" lIns="0" tIns="0" rIns="0" bIns="0">
            <a:spAutoFit/>
          </a:bodyPr>
          <a:lstStyle>
            <a:lvl1pPr>
              <a:defRPr lang="en-GB" dirty="0"/>
            </a:lvl1pPr>
          </a:lstStyle>
          <a:p>
            <a:pPr lvl="0"/>
            <a:r>
              <a:rPr lang="en-US"/>
              <a:t>Click to edit Master title style</a:t>
            </a:r>
            <a:endParaRPr lang="en-GB" dirty="0"/>
          </a:p>
        </p:txBody>
      </p:sp>
      <p:sp>
        <p:nvSpPr>
          <p:cNvPr id="3" name="Content Placeholder 2">
            <a:extLst>
              <a:ext uri="{FF2B5EF4-FFF2-40B4-BE49-F238E27FC236}">
                <a16:creationId xmlns:a16="http://schemas.microsoft.com/office/drawing/2014/main" id="{CF188E16-4AA4-4660-8FF0-5832CA7C4B73}"/>
              </a:ext>
            </a:extLst>
          </p:cNvPr>
          <p:cNvSpPr>
            <a:spLocks noGrp="1"/>
          </p:cNvSpPr>
          <p:nvPr>
            <p:ph idx="1"/>
          </p:nvPr>
        </p:nvSpPr>
        <p:spPr>
          <a:xfrm>
            <a:off x="323850" y="1125727"/>
            <a:ext cx="5791200" cy="326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3">
            <a:extLst>
              <a:ext uri="{FF2B5EF4-FFF2-40B4-BE49-F238E27FC236}">
                <a16:creationId xmlns:a16="http://schemas.microsoft.com/office/drawing/2014/main" id="{FC74A129-9A7F-4F94-BD60-E34AB9E8B1FC}"/>
              </a:ext>
            </a:extLst>
          </p:cNvPr>
          <p:cNvSpPr>
            <a:spLocks noGrp="1"/>
          </p:cNvSpPr>
          <p:nvPr>
            <p:ph type="dt" sz="half" idx="2"/>
          </p:nvPr>
        </p:nvSpPr>
        <p:spPr>
          <a:xfrm>
            <a:off x="320675" y="4943253"/>
            <a:ext cx="1482725" cy="103410"/>
          </a:xfrm>
          <a:prstGeom prst="rect">
            <a:avLst/>
          </a:prstGeom>
        </p:spPr>
        <p:txBody>
          <a:bodyPr vert="horz" lIns="0" tIns="45720" rIns="91440" bIns="45720" rtlCol="0" anchor="ctr"/>
          <a:lstStyle>
            <a:lvl1pPr algn="l">
              <a:defRPr sz="900">
                <a:solidFill>
                  <a:schemeClr val="accent1"/>
                </a:solidFill>
              </a:defRPr>
            </a:lvl1pPr>
          </a:lstStyle>
          <a:p>
            <a:fld id="{78A830F3-7104-4B30-99A1-30A2F7FE6415}" type="datetimeFigureOut">
              <a:rPr lang="en-GB" smtClean="0"/>
              <a:pPr/>
              <a:t>24/04/2023</a:t>
            </a:fld>
            <a:endParaRPr lang="en-GB" dirty="0"/>
          </a:p>
        </p:txBody>
      </p:sp>
      <p:sp>
        <p:nvSpPr>
          <p:cNvPr id="10" name="Footer Placeholder 4">
            <a:extLst>
              <a:ext uri="{FF2B5EF4-FFF2-40B4-BE49-F238E27FC236}">
                <a16:creationId xmlns:a16="http://schemas.microsoft.com/office/drawing/2014/main" id="{A4DC4BCB-F9C9-42C7-9693-C9ACA263DB84}"/>
              </a:ext>
            </a:extLst>
          </p:cNvPr>
          <p:cNvSpPr>
            <a:spLocks noGrp="1"/>
          </p:cNvSpPr>
          <p:nvPr>
            <p:ph type="ftr" sz="quarter" idx="3"/>
          </p:nvPr>
        </p:nvSpPr>
        <p:spPr>
          <a:xfrm>
            <a:off x="1828800" y="4943253"/>
            <a:ext cx="3390900" cy="103410"/>
          </a:xfrm>
          <a:prstGeom prst="rect">
            <a:avLst/>
          </a:prstGeom>
        </p:spPr>
        <p:txBody>
          <a:bodyPr vert="horz" lIns="91440" tIns="45720" rIns="91440" bIns="45720" rtlCol="0" anchor="ctr"/>
          <a:lstStyle>
            <a:lvl1pPr algn="ctr">
              <a:defRPr sz="900">
                <a:solidFill>
                  <a:schemeClr val="accent1"/>
                </a:solidFill>
              </a:defRPr>
            </a:lvl1pPr>
          </a:lstStyle>
          <a:p>
            <a:endParaRPr lang="en-GB" dirty="0"/>
          </a:p>
        </p:txBody>
      </p:sp>
      <p:sp>
        <p:nvSpPr>
          <p:cNvPr id="11" name="Slide Number Placeholder 5">
            <a:extLst>
              <a:ext uri="{FF2B5EF4-FFF2-40B4-BE49-F238E27FC236}">
                <a16:creationId xmlns:a16="http://schemas.microsoft.com/office/drawing/2014/main" id="{60224371-F412-4124-A3FF-B15C8AF2FCA6}"/>
              </a:ext>
            </a:extLst>
          </p:cNvPr>
          <p:cNvSpPr>
            <a:spLocks noGrp="1"/>
          </p:cNvSpPr>
          <p:nvPr>
            <p:ph type="sldNum" sz="quarter" idx="4"/>
          </p:nvPr>
        </p:nvSpPr>
        <p:spPr>
          <a:xfrm>
            <a:off x="5219700" y="4943253"/>
            <a:ext cx="2057400" cy="103410"/>
          </a:xfrm>
          <a:prstGeom prst="rect">
            <a:avLst/>
          </a:prstGeom>
        </p:spPr>
        <p:txBody>
          <a:bodyPr vert="horz" lIns="91440" tIns="45720" rIns="91440" bIns="45720" rtlCol="0" anchor="ctr"/>
          <a:lstStyle>
            <a:lvl1pPr algn="r">
              <a:defRPr sz="900">
                <a:solidFill>
                  <a:schemeClr val="accent1"/>
                </a:solidFill>
              </a:defRPr>
            </a:lvl1pPr>
          </a:lstStyle>
          <a:p>
            <a:fld id="{6B51BC01-A84D-4CCF-B0E3-A179F9AD8F33}" type="slidenum">
              <a:rPr lang="en-GB" smtClean="0"/>
              <a:pPr/>
              <a:t>‹#›</a:t>
            </a:fld>
            <a:endParaRPr lang="en-GB" dirty="0"/>
          </a:p>
        </p:txBody>
      </p:sp>
      <p:sp>
        <p:nvSpPr>
          <p:cNvPr id="13" name="Picture Placeholder 12">
            <a:extLst>
              <a:ext uri="{FF2B5EF4-FFF2-40B4-BE49-F238E27FC236}">
                <a16:creationId xmlns:a16="http://schemas.microsoft.com/office/drawing/2014/main" id="{1AB4EBEB-2906-4657-BA0D-4A3CE7968AFC}"/>
              </a:ext>
            </a:extLst>
          </p:cNvPr>
          <p:cNvSpPr>
            <a:spLocks noGrp="1"/>
          </p:cNvSpPr>
          <p:nvPr>
            <p:ph type="pic" sz="quarter" idx="10" hasCustomPrompt="1"/>
          </p:nvPr>
        </p:nvSpPr>
        <p:spPr>
          <a:xfrm>
            <a:off x="6883400" y="1981200"/>
            <a:ext cx="1885950" cy="1670050"/>
          </a:xfrm>
          <a:solidFill>
            <a:schemeClr val="bg1">
              <a:lumMod val="95000"/>
            </a:schemeClr>
          </a:solidFill>
        </p:spPr>
        <p:txBody>
          <a:bodyPr/>
          <a:lstStyle>
            <a:lvl1pPr marL="0" indent="0" algn="ctr">
              <a:buFontTx/>
              <a:buNone/>
              <a:defRPr>
                <a:solidFill>
                  <a:schemeClr val="accent1"/>
                </a:solidFill>
              </a:defRPr>
            </a:lvl1pPr>
          </a:lstStyle>
          <a:p>
            <a:r>
              <a:rPr lang="en-GB" dirty="0"/>
              <a:t>Click to add picture</a:t>
            </a:r>
          </a:p>
        </p:txBody>
      </p:sp>
      <p:pic>
        <p:nvPicPr>
          <p:cNvPr id="15" name="Picture 14">
            <a:extLst>
              <a:ext uri="{FF2B5EF4-FFF2-40B4-BE49-F238E27FC236}">
                <a16:creationId xmlns:a16="http://schemas.microsoft.com/office/drawing/2014/main" id="{4C6826D9-DEE9-4BCF-93CE-3E6C29C97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3876" y="979993"/>
            <a:ext cx="274321" cy="79248"/>
          </a:xfrm>
          <a:prstGeom prst="rect">
            <a:avLst/>
          </a:prstGeom>
        </p:spPr>
      </p:pic>
      <p:sp>
        <p:nvSpPr>
          <p:cNvPr id="17" name="Text Placeholder 16">
            <a:extLst>
              <a:ext uri="{FF2B5EF4-FFF2-40B4-BE49-F238E27FC236}">
                <a16:creationId xmlns:a16="http://schemas.microsoft.com/office/drawing/2014/main" id="{AF4EF5DB-F831-44C9-BF06-1364233CDCED}"/>
              </a:ext>
            </a:extLst>
          </p:cNvPr>
          <p:cNvSpPr>
            <a:spLocks noGrp="1"/>
          </p:cNvSpPr>
          <p:nvPr>
            <p:ph type="body" sz="quarter" idx="11" hasCustomPrompt="1"/>
          </p:nvPr>
        </p:nvSpPr>
        <p:spPr>
          <a:xfrm>
            <a:off x="6873875" y="1125538"/>
            <a:ext cx="1895475" cy="687387"/>
          </a:xfrm>
        </p:spPr>
        <p:txBody>
          <a:bodyPr>
            <a:noAutofit/>
          </a:bodyPr>
          <a:lstStyle>
            <a:lvl1pPr marL="0" indent="0">
              <a:lnSpc>
                <a:spcPts val="1900"/>
              </a:lnSpc>
              <a:buFontTx/>
              <a:buNone/>
              <a:defRPr sz="1700"/>
            </a:lvl1pPr>
            <a:lvl2pPr marL="0" indent="0">
              <a:lnSpc>
                <a:spcPts val="1900"/>
              </a:lnSpc>
              <a:buFontTx/>
              <a:buNone/>
              <a:defRPr sz="1700"/>
            </a:lvl2pPr>
            <a:lvl3pPr marL="0" indent="0">
              <a:lnSpc>
                <a:spcPts val="1900"/>
              </a:lnSpc>
              <a:buFontTx/>
              <a:buNone/>
              <a:defRPr sz="1700"/>
            </a:lvl3pPr>
            <a:lvl4pPr marL="0" indent="0">
              <a:lnSpc>
                <a:spcPts val="1900"/>
              </a:lnSpc>
              <a:buFontTx/>
              <a:buNone/>
              <a:defRPr sz="1700"/>
            </a:lvl4pPr>
            <a:lvl5pPr marL="0" indent="0">
              <a:lnSpc>
                <a:spcPts val="1900"/>
              </a:lnSpc>
              <a:buFontTx/>
              <a:buNone/>
              <a:defRPr sz="1700"/>
            </a:lvl5pPr>
          </a:lstStyle>
          <a:p>
            <a:pPr lvl="0"/>
            <a:r>
              <a:rPr lang="en-US" dirty="0"/>
              <a:t>Pull out quote</a:t>
            </a:r>
            <a:endParaRPr lang="en-GB" dirty="0"/>
          </a:p>
        </p:txBody>
      </p:sp>
    </p:spTree>
    <p:extLst>
      <p:ext uri="{BB962C8B-B14F-4D97-AF65-F5344CB8AC3E}">
        <p14:creationId xmlns:p14="http://schemas.microsoft.com/office/powerpoint/2010/main" val="249157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F7B1-A4E6-4EAA-AFC1-CD5568FE9D63}"/>
              </a:ext>
            </a:extLst>
          </p:cNvPr>
          <p:cNvSpPr>
            <a:spLocks noGrp="1"/>
          </p:cNvSpPr>
          <p:nvPr>
            <p:ph type="title"/>
          </p:nvPr>
        </p:nvSpPr>
        <p:spPr/>
        <p:txBody>
          <a:bodyPr wrap="square" lIns="0" tIns="0" rIns="0" bIns="0">
            <a:spAutoFit/>
          </a:bodyPr>
          <a:lstStyle>
            <a:lvl1pPr>
              <a:defRPr lang="en-GB"/>
            </a:lvl1pPr>
          </a:lstStyle>
          <a:p>
            <a:pPr lvl="0"/>
            <a:r>
              <a:rPr lang="en-US"/>
              <a:t>Click to edit Master title style</a:t>
            </a:r>
            <a:endParaRPr lang="en-GB"/>
          </a:p>
        </p:txBody>
      </p:sp>
      <p:sp>
        <p:nvSpPr>
          <p:cNvPr id="6" name="Date Placeholder 3">
            <a:extLst>
              <a:ext uri="{FF2B5EF4-FFF2-40B4-BE49-F238E27FC236}">
                <a16:creationId xmlns:a16="http://schemas.microsoft.com/office/drawing/2014/main" id="{5CD2648C-FC1F-4346-8957-F2E392DF3E27}"/>
              </a:ext>
            </a:extLst>
          </p:cNvPr>
          <p:cNvSpPr>
            <a:spLocks noGrp="1"/>
          </p:cNvSpPr>
          <p:nvPr>
            <p:ph type="dt" sz="half" idx="2"/>
          </p:nvPr>
        </p:nvSpPr>
        <p:spPr>
          <a:xfrm>
            <a:off x="320675" y="4943253"/>
            <a:ext cx="1482725" cy="103410"/>
          </a:xfrm>
          <a:prstGeom prst="rect">
            <a:avLst/>
          </a:prstGeom>
        </p:spPr>
        <p:txBody>
          <a:bodyPr vert="horz" lIns="0" tIns="45720" rIns="91440" bIns="45720" rtlCol="0" anchor="ctr"/>
          <a:lstStyle>
            <a:lvl1pPr algn="l">
              <a:defRPr sz="900">
                <a:solidFill>
                  <a:schemeClr val="accent1"/>
                </a:solidFill>
              </a:defRPr>
            </a:lvl1pPr>
          </a:lstStyle>
          <a:p>
            <a:fld id="{78A830F3-7104-4B30-99A1-30A2F7FE6415}" type="datetimeFigureOut">
              <a:rPr lang="en-GB" smtClean="0"/>
              <a:pPr/>
              <a:t>24/04/2023</a:t>
            </a:fld>
            <a:endParaRPr lang="en-GB" dirty="0"/>
          </a:p>
        </p:txBody>
      </p:sp>
      <p:sp>
        <p:nvSpPr>
          <p:cNvPr id="7" name="Footer Placeholder 4">
            <a:extLst>
              <a:ext uri="{FF2B5EF4-FFF2-40B4-BE49-F238E27FC236}">
                <a16:creationId xmlns:a16="http://schemas.microsoft.com/office/drawing/2014/main" id="{B54367AE-5AB0-4B46-AB63-7AEAB677AD58}"/>
              </a:ext>
            </a:extLst>
          </p:cNvPr>
          <p:cNvSpPr>
            <a:spLocks noGrp="1"/>
          </p:cNvSpPr>
          <p:nvPr>
            <p:ph type="ftr" sz="quarter" idx="3"/>
          </p:nvPr>
        </p:nvSpPr>
        <p:spPr>
          <a:xfrm>
            <a:off x="1828800" y="4943253"/>
            <a:ext cx="3390900" cy="103410"/>
          </a:xfrm>
          <a:prstGeom prst="rect">
            <a:avLst/>
          </a:prstGeom>
        </p:spPr>
        <p:txBody>
          <a:bodyPr vert="horz" lIns="91440" tIns="45720" rIns="91440" bIns="45720" rtlCol="0" anchor="ctr"/>
          <a:lstStyle>
            <a:lvl1pPr algn="ctr">
              <a:defRPr sz="900">
                <a:solidFill>
                  <a:schemeClr val="accent1"/>
                </a:solidFill>
              </a:defRPr>
            </a:lvl1pPr>
          </a:lstStyle>
          <a:p>
            <a:endParaRPr lang="en-GB" dirty="0"/>
          </a:p>
        </p:txBody>
      </p:sp>
      <p:sp>
        <p:nvSpPr>
          <p:cNvPr id="8" name="Slide Number Placeholder 5">
            <a:extLst>
              <a:ext uri="{FF2B5EF4-FFF2-40B4-BE49-F238E27FC236}">
                <a16:creationId xmlns:a16="http://schemas.microsoft.com/office/drawing/2014/main" id="{B4866734-A4D2-4504-8794-D9BF59897ECB}"/>
              </a:ext>
            </a:extLst>
          </p:cNvPr>
          <p:cNvSpPr>
            <a:spLocks noGrp="1"/>
          </p:cNvSpPr>
          <p:nvPr>
            <p:ph type="sldNum" sz="quarter" idx="4"/>
          </p:nvPr>
        </p:nvSpPr>
        <p:spPr>
          <a:xfrm>
            <a:off x="5219700" y="4943253"/>
            <a:ext cx="2057400" cy="103410"/>
          </a:xfrm>
          <a:prstGeom prst="rect">
            <a:avLst/>
          </a:prstGeom>
        </p:spPr>
        <p:txBody>
          <a:bodyPr vert="horz" lIns="91440" tIns="45720" rIns="91440" bIns="45720" rtlCol="0" anchor="ctr"/>
          <a:lstStyle>
            <a:lvl1pPr algn="r">
              <a:defRPr sz="900">
                <a:solidFill>
                  <a:schemeClr val="accent1"/>
                </a:solidFill>
              </a:defRPr>
            </a:lvl1pPr>
          </a:lstStyle>
          <a:p>
            <a:fld id="{6B51BC01-A84D-4CCF-B0E3-A179F9AD8F33}" type="slidenum">
              <a:rPr lang="en-GB" smtClean="0"/>
              <a:pPr/>
              <a:t>‹#›</a:t>
            </a:fld>
            <a:endParaRPr lang="en-GB" dirty="0"/>
          </a:p>
        </p:txBody>
      </p:sp>
    </p:spTree>
    <p:extLst>
      <p:ext uri="{BB962C8B-B14F-4D97-AF65-F5344CB8AC3E}">
        <p14:creationId xmlns:p14="http://schemas.microsoft.com/office/powerpoint/2010/main" val="426768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0DBF0-496D-4CD0-BAAA-6C7EAB647633}"/>
              </a:ext>
            </a:extLst>
          </p:cNvPr>
          <p:cNvSpPr>
            <a:spLocks noGrp="1"/>
          </p:cNvSpPr>
          <p:nvPr>
            <p:ph type="dt" sz="half" idx="10"/>
          </p:nvPr>
        </p:nvSpPr>
        <p:spPr>
          <a:xfrm>
            <a:off x="628650" y="4773613"/>
            <a:ext cx="2057400" cy="273050"/>
          </a:xfrm>
          <a:prstGeom prst="rect">
            <a:avLst/>
          </a:prstGeom>
        </p:spPr>
        <p:txBody>
          <a:bodyPr/>
          <a:lstStyle/>
          <a:p>
            <a:fld id="{E5C2963F-045F-4B8F-8A6B-184DFCFED079}" type="datetimeFigureOut">
              <a:rPr lang="en-GB" smtClean="0"/>
              <a:t>24/04/2023</a:t>
            </a:fld>
            <a:endParaRPr lang="en-GB" dirty="0"/>
          </a:p>
        </p:txBody>
      </p:sp>
      <p:sp>
        <p:nvSpPr>
          <p:cNvPr id="3" name="Footer Placeholder 2">
            <a:extLst>
              <a:ext uri="{FF2B5EF4-FFF2-40B4-BE49-F238E27FC236}">
                <a16:creationId xmlns:a16="http://schemas.microsoft.com/office/drawing/2014/main" id="{9C0186AD-4910-43EB-AB31-8365F76CAB09}"/>
              </a:ext>
            </a:extLst>
          </p:cNvPr>
          <p:cNvSpPr>
            <a:spLocks noGrp="1"/>
          </p:cNvSpPr>
          <p:nvPr>
            <p:ph type="ftr" sz="quarter" idx="11"/>
          </p:nvPr>
        </p:nvSpPr>
        <p:spPr>
          <a:xfrm>
            <a:off x="3028950" y="4773613"/>
            <a:ext cx="3086100" cy="273050"/>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392ABA2F-1ACB-4FA0-9349-7C58851ABAFC}"/>
              </a:ext>
            </a:extLst>
          </p:cNvPr>
          <p:cNvSpPr>
            <a:spLocks noGrp="1"/>
          </p:cNvSpPr>
          <p:nvPr>
            <p:ph type="sldNum" sz="quarter" idx="12"/>
          </p:nvPr>
        </p:nvSpPr>
        <p:spPr>
          <a:xfrm>
            <a:off x="6457950" y="4773613"/>
            <a:ext cx="2057400" cy="273050"/>
          </a:xfrm>
          <a:prstGeom prst="rect">
            <a:avLst/>
          </a:prstGeom>
        </p:spPr>
        <p:txBody>
          <a:bodyPr/>
          <a:lstStyle/>
          <a:p>
            <a:fld id="{3C3650DA-2760-4794-84EA-18D2C6212952}" type="slidenum">
              <a:rPr lang="en-GB" smtClean="0"/>
              <a:t>‹#›</a:t>
            </a:fld>
            <a:endParaRPr lang="en-GB" dirty="0"/>
          </a:p>
        </p:txBody>
      </p:sp>
    </p:spTree>
    <p:extLst>
      <p:ext uri="{BB962C8B-B14F-4D97-AF65-F5344CB8AC3E}">
        <p14:creationId xmlns:p14="http://schemas.microsoft.com/office/powerpoint/2010/main" val="226569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057EB4-DA7F-4A60-8E1D-6B20C82DBF33}"/>
              </a:ext>
            </a:extLst>
          </p:cNvPr>
          <p:cNvSpPr>
            <a:spLocks noGrp="1"/>
          </p:cNvSpPr>
          <p:nvPr>
            <p:ph type="title"/>
          </p:nvPr>
        </p:nvSpPr>
        <p:spPr>
          <a:xfrm>
            <a:off x="320675" y="372675"/>
            <a:ext cx="6953250" cy="276999"/>
          </a:xfrm>
          <a:prstGeom prst="rect">
            <a:avLst/>
          </a:prstGeom>
        </p:spPr>
        <p:txBody>
          <a:bodyPr wrap="square" lIns="0" tIns="0" rIns="0" bIns="0">
            <a:spAutoFit/>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001CA731-2707-491B-BCF1-39804623299B}"/>
              </a:ext>
            </a:extLst>
          </p:cNvPr>
          <p:cNvSpPr>
            <a:spLocks noGrp="1"/>
          </p:cNvSpPr>
          <p:nvPr>
            <p:ph type="body" idx="1"/>
          </p:nvPr>
        </p:nvSpPr>
        <p:spPr>
          <a:xfrm>
            <a:off x="323850" y="1125727"/>
            <a:ext cx="6953250" cy="32670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a:extLst>
              <a:ext uri="{FF2B5EF4-FFF2-40B4-BE49-F238E27FC236}">
                <a16:creationId xmlns:a16="http://schemas.microsoft.com/office/drawing/2014/main" id="{C692F4AC-FC2F-4D85-AE72-B393F377B28A}"/>
              </a:ext>
            </a:extLst>
          </p:cNvPr>
          <p:cNvSpPr>
            <a:spLocks noGrp="1"/>
          </p:cNvSpPr>
          <p:nvPr>
            <p:ph type="dt" sz="half" idx="2"/>
          </p:nvPr>
        </p:nvSpPr>
        <p:spPr>
          <a:xfrm>
            <a:off x="320675" y="4943253"/>
            <a:ext cx="1482725" cy="103410"/>
          </a:xfrm>
          <a:prstGeom prst="rect">
            <a:avLst/>
          </a:prstGeom>
        </p:spPr>
        <p:txBody>
          <a:bodyPr vert="horz" lIns="0" tIns="45720" rIns="91440" bIns="45720" rtlCol="0" anchor="ctr"/>
          <a:lstStyle>
            <a:lvl1pPr algn="l">
              <a:defRPr sz="900">
                <a:solidFill>
                  <a:schemeClr val="accent1"/>
                </a:solidFill>
              </a:defRPr>
            </a:lvl1pPr>
          </a:lstStyle>
          <a:p>
            <a:fld id="{78A830F3-7104-4B30-99A1-30A2F7FE6415}" type="datetimeFigureOut">
              <a:rPr lang="en-GB" smtClean="0"/>
              <a:pPr/>
              <a:t>24/04/2023</a:t>
            </a:fld>
            <a:endParaRPr lang="en-GB" dirty="0"/>
          </a:p>
        </p:txBody>
      </p:sp>
      <p:sp>
        <p:nvSpPr>
          <p:cNvPr id="8" name="Footer Placeholder 4">
            <a:extLst>
              <a:ext uri="{FF2B5EF4-FFF2-40B4-BE49-F238E27FC236}">
                <a16:creationId xmlns:a16="http://schemas.microsoft.com/office/drawing/2014/main" id="{9FF9A798-97A7-48DF-AC51-0C48BF156157}"/>
              </a:ext>
            </a:extLst>
          </p:cNvPr>
          <p:cNvSpPr>
            <a:spLocks noGrp="1"/>
          </p:cNvSpPr>
          <p:nvPr>
            <p:ph type="ftr" sz="quarter" idx="3"/>
          </p:nvPr>
        </p:nvSpPr>
        <p:spPr>
          <a:xfrm>
            <a:off x="1828800" y="4943253"/>
            <a:ext cx="3390900" cy="103410"/>
          </a:xfrm>
          <a:prstGeom prst="rect">
            <a:avLst/>
          </a:prstGeom>
        </p:spPr>
        <p:txBody>
          <a:bodyPr vert="horz" lIns="91440" tIns="45720" rIns="91440" bIns="45720" rtlCol="0" anchor="ctr"/>
          <a:lstStyle>
            <a:lvl1pPr algn="ctr">
              <a:defRPr sz="900">
                <a:solidFill>
                  <a:schemeClr val="accent1"/>
                </a:solidFill>
              </a:defRPr>
            </a:lvl1pPr>
          </a:lstStyle>
          <a:p>
            <a:endParaRPr lang="en-GB" dirty="0"/>
          </a:p>
        </p:txBody>
      </p:sp>
      <p:sp>
        <p:nvSpPr>
          <p:cNvPr id="9" name="Slide Number Placeholder 5">
            <a:extLst>
              <a:ext uri="{FF2B5EF4-FFF2-40B4-BE49-F238E27FC236}">
                <a16:creationId xmlns:a16="http://schemas.microsoft.com/office/drawing/2014/main" id="{E7160830-3D8D-4944-9903-3A2CD3D5EBDD}"/>
              </a:ext>
            </a:extLst>
          </p:cNvPr>
          <p:cNvSpPr>
            <a:spLocks noGrp="1"/>
          </p:cNvSpPr>
          <p:nvPr>
            <p:ph type="sldNum" sz="quarter" idx="4"/>
          </p:nvPr>
        </p:nvSpPr>
        <p:spPr>
          <a:xfrm>
            <a:off x="5219700" y="4943253"/>
            <a:ext cx="2057400" cy="103410"/>
          </a:xfrm>
          <a:prstGeom prst="rect">
            <a:avLst/>
          </a:prstGeom>
        </p:spPr>
        <p:txBody>
          <a:bodyPr vert="horz" lIns="91440" tIns="45720" rIns="91440" bIns="45720" rtlCol="0" anchor="ctr"/>
          <a:lstStyle>
            <a:lvl1pPr algn="r">
              <a:defRPr sz="900">
                <a:solidFill>
                  <a:schemeClr val="accent1"/>
                </a:solidFill>
              </a:defRPr>
            </a:lvl1pPr>
          </a:lstStyle>
          <a:p>
            <a:fld id="{6B51BC01-A84D-4CCF-B0E3-A179F9AD8F33}" type="slidenum">
              <a:rPr lang="en-GB" smtClean="0"/>
              <a:pPr/>
              <a:t>‹#›</a:t>
            </a:fld>
            <a:endParaRPr lang="en-GB" dirty="0"/>
          </a:p>
        </p:txBody>
      </p:sp>
      <p:pic>
        <p:nvPicPr>
          <p:cNvPr id="10" name="Picture 9" descr="Shape, rectangle&#10;&#10;Description automatically generated">
            <a:extLst>
              <a:ext uri="{FF2B5EF4-FFF2-40B4-BE49-F238E27FC236}">
                <a16:creationId xmlns:a16="http://schemas.microsoft.com/office/drawing/2014/main" id="{1F760A22-3404-4BBC-B301-38CBE08A4B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1703"/>
            <a:ext cx="9144000" cy="176784"/>
          </a:xfrm>
          <a:prstGeom prst="rect">
            <a:avLst/>
          </a:prstGeom>
        </p:spPr>
      </p:pic>
      <p:pic>
        <p:nvPicPr>
          <p:cNvPr id="11" name="Picture 10">
            <a:extLst>
              <a:ext uri="{FF2B5EF4-FFF2-40B4-BE49-F238E27FC236}">
                <a16:creationId xmlns:a16="http://schemas.microsoft.com/office/drawing/2014/main" id="{9077E91B-B174-49C1-9C92-D15472AFEEA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4639817"/>
            <a:ext cx="7568199" cy="262129"/>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1A34A344-CC14-45A0-9259-E49B7A486AF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12733" y="4596923"/>
            <a:ext cx="2336063" cy="427515"/>
          </a:xfrm>
          <a:prstGeom prst="rect">
            <a:avLst/>
          </a:prstGeom>
        </p:spPr>
      </p:pic>
    </p:spTree>
    <p:extLst>
      <p:ext uri="{BB962C8B-B14F-4D97-AF65-F5344CB8AC3E}">
        <p14:creationId xmlns:p14="http://schemas.microsoft.com/office/powerpoint/2010/main" val="2572086193"/>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83" r:id="rId3"/>
    <p:sldLayoutId id="2147483698" r:id="rId4"/>
    <p:sldLayoutId id="2147483682" r:id="rId5"/>
    <p:sldLayoutId id="2147483695" r:id="rId6"/>
    <p:sldLayoutId id="2147483686" r:id="rId7"/>
    <p:sldLayoutId id="2147483687" r:id="rId8"/>
  </p:sldLayoutIdLst>
  <p:txStyles>
    <p:titleStyle>
      <a:lvl1pPr algn="l" defTabSz="914400" rtl="0" eaLnBrk="1" latinLnBrk="0" hangingPunct="1">
        <a:lnSpc>
          <a:spcPct val="90000"/>
        </a:lnSpc>
        <a:spcBef>
          <a:spcPct val="0"/>
        </a:spcBef>
        <a:buNone/>
        <a:defRPr lang="en-GB" sz="2000" b="1" i="0" kern="1200">
          <a:solidFill>
            <a:srgbClr val="2C247C"/>
          </a:solidFill>
          <a:latin typeface="Arial"/>
          <a:ea typeface="+mj-ea"/>
          <a:cs typeface="Arial"/>
        </a:defRPr>
      </a:lvl1pPr>
    </p:titleStyle>
    <p:bodyStyle>
      <a:lvl1pPr marL="177800" indent="-177800" algn="l" defTabSz="914400" rtl="0" eaLnBrk="1" latinLnBrk="0" hangingPunct="1">
        <a:lnSpc>
          <a:spcPts val="1680"/>
        </a:lnSpc>
        <a:spcBef>
          <a:spcPts val="0"/>
        </a:spcBef>
        <a:buSzPct val="90000"/>
        <a:buFontTx/>
        <a:buBlip>
          <a:blip r:embed="rId13"/>
        </a:buBlip>
        <a:defRPr sz="1400" kern="1200">
          <a:solidFill>
            <a:schemeClr val="accent1"/>
          </a:solidFill>
          <a:latin typeface="Arial" panose="020B0604020202020204" pitchFamily="34" charset="0"/>
          <a:ea typeface="+mn-ea"/>
          <a:cs typeface="Arial" panose="020B0604020202020204" pitchFamily="34" charset="0"/>
        </a:defRPr>
      </a:lvl1pPr>
      <a:lvl2pPr marL="177800" indent="-177800" algn="l" defTabSz="914400" rtl="0" eaLnBrk="1" latinLnBrk="0" hangingPunct="1">
        <a:lnSpc>
          <a:spcPts val="1680"/>
        </a:lnSpc>
        <a:spcBef>
          <a:spcPts val="0"/>
        </a:spcBef>
        <a:buSzPct val="90000"/>
        <a:buFontTx/>
        <a:buBlip>
          <a:blip r:embed="rId13"/>
        </a:buBlip>
        <a:defRPr sz="1400" kern="1200">
          <a:solidFill>
            <a:schemeClr val="accent1"/>
          </a:solidFill>
          <a:latin typeface="Arial" panose="020B0604020202020204" pitchFamily="34" charset="0"/>
          <a:ea typeface="+mn-ea"/>
          <a:cs typeface="Arial" panose="020B0604020202020204" pitchFamily="34" charset="0"/>
        </a:defRPr>
      </a:lvl2pPr>
      <a:lvl3pPr marL="177800" indent="-177800" algn="l" defTabSz="914400" rtl="0" eaLnBrk="1" latinLnBrk="0" hangingPunct="1">
        <a:lnSpc>
          <a:spcPts val="1680"/>
        </a:lnSpc>
        <a:spcBef>
          <a:spcPts val="0"/>
        </a:spcBef>
        <a:buSzPct val="90000"/>
        <a:buFontTx/>
        <a:buBlip>
          <a:blip r:embed="rId13"/>
        </a:buBlip>
        <a:defRPr sz="1400" kern="1200">
          <a:solidFill>
            <a:schemeClr val="accent1"/>
          </a:solidFill>
          <a:latin typeface="Arial" panose="020B0604020202020204" pitchFamily="34" charset="0"/>
          <a:ea typeface="+mn-ea"/>
          <a:cs typeface="Arial" panose="020B0604020202020204" pitchFamily="34" charset="0"/>
        </a:defRPr>
      </a:lvl3pPr>
      <a:lvl4pPr marL="177800" indent="-177800" algn="l" defTabSz="914400" rtl="0" eaLnBrk="1" latinLnBrk="0" hangingPunct="1">
        <a:lnSpc>
          <a:spcPts val="1680"/>
        </a:lnSpc>
        <a:spcBef>
          <a:spcPts val="0"/>
        </a:spcBef>
        <a:buSzPct val="90000"/>
        <a:buFontTx/>
        <a:buBlip>
          <a:blip r:embed="rId13"/>
        </a:buBlip>
        <a:defRPr sz="1400" kern="1200">
          <a:solidFill>
            <a:schemeClr val="accent1"/>
          </a:solidFill>
          <a:latin typeface="Arial" panose="020B0604020202020204" pitchFamily="34" charset="0"/>
          <a:ea typeface="+mn-ea"/>
          <a:cs typeface="Arial" panose="020B0604020202020204" pitchFamily="34" charset="0"/>
        </a:defRPr>
      </a:lvl4pPr>
      <a:lvl5pPr marL="177800" indent="-177800" algn="l" defTabSz="914400" rtl="0" eaLnBrk="1" latinLnBrk="0" hangingPunct="1">
        <a:lnSpc>
          <a:spcPts val="1680"/>
        </a:lnSpc>
        <a:spcBef>
          <a:spcPts val="0"/>
        </a:spcBef>
        <a:buSzPct val="90000"/>
        <a:buFontTx/>
        <a:buBlip>
          <a:blip r:embed="rId13"/>
        </a:buBlip>
        <a:defRPr sz="14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30" userDrawn="1">
          <p15:clr>
            <a:srgbClr val="F26B43"/>
          </p15:clr>
        </p15:guide>
        <p15:guide id="3" pos="204" userDrawn="1">
          <p15:clr>
            <a:srgbClr val="F26B43"/>
          </p15:clr>
        </p15:guide>
        <p15:guide id="4" pos="55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rwardwithdementia.org/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orwardwithdementia.org/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E6371B-F9CE-45FA-93CF-57647DFBE75F}"/>
              </a:ext>
            </a:extLst>
          </p:cNvPr>
          <p:cNvSpPr>
            <a:spLocks noGrp="1"/>
          </p:cNvSpPr>
          <p:nvPr>
            <p:ph type="ctrTitle"/>
          </p:nvPr>
        </p:nvSpPr>
        <p:spPr>
          <a:xfrm>
            <a:off x="458193" y="1395399"/>
            <a:ext cx="3925762" cy="1618392"/>
          </a:xfrm>
        </p:spPr>
        <p:txBody>
          <a:bodyPr/>
          <a:lstStyle/>
          <a:p>
            <a:pPr>
              <a:lnSpc>
                <a:spcPct val="100000"/>
              </a:lnSpc>
              <a:spcBef>
                <a:spcPts val="923"/>
              </a:spcBef>
              <a:spcAft>
                <a:spcPts val="923"/>
              </a:spcAft>
            </a:pPr>
            <a:r>
              <a:rPr lang="en-GB" sz="2000" b="1" i="1" dirty="0">
                <a:effectLst/>
                <a:latin typeface="Calibri" panose="020F0502020204030204" pitchFamily="34" charset="0"/>
                <a:ea typeface="Calibri" panose="020F0502020204030204" pitchFamily="34" charset="0"/>
              </a:rPr>
              <a:t>Co-design with partners from the public from underserved communities: Developing Forward with Dementia, a website for post-diagnostic dementia support.</a:t>
            </a:r>
            <a:endParaRPr lang="en-GB" sz="2000" dirty="0"/>
          </a:p>
        </p:txBody>
      </p:sp>
      <p:pic>
        <p:nvPicPr>
          <p:cNvPr id="30" name="Picture 29">
            <a:extLst>
              <a:ext uri="{FF2B5EF4-FFF2-40B4-BE49-F238E27FC236}">
                <a16:creationId xmlns:a16="http://schemas.microsoft.com/office/drawing/2014/main" id="{FAE9E96E-EAD7-4A8A-9337-E8A8F6A640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9"/>
          <a:stretch/>
        </p:blipFill>
        <p:spPr>
          <a:xfrm>
            <a:off x="351692" y="4422688"/>
            <a:ext cx="8089409" cy="213829"/>
          </a:xfrm>
          <a:prstGeom prst="rect">
            <a:avLst/>
          </a:prstGeom>
        </p:spPr>
      </p:pic>
      <p:pic>
        <p:nvPicPr>
          <p:cNvPr id="3" name="Picture 2">
            <a:extLst>
              <a:ext uri="{FF2B5EF4-FFF2-40B4-BE49-F238E27FC236}">
                <a16:creationId xmlns:a16="http://schemas.microsoft.com/office/drawing/2014/main" id="{6695D455-B328-4EF2-87A6-7A0142D49CB6}"/>
              </a:ext>
            </a:extLst>
          </p:cNvPr>
          <p:cNvPicPr>
            <a:picLocks noChangeAspect="1"/>
          </p:cNvPicPr>
          <p:nvPr/>
        </p:nvPicPr>
        <p:blipFill>
          <a:blip r:embed="rId4"/>
          <a:stretch>
            <a:fillRect/>
          </a:stretch>
        </p:blipFill>
        <p:spPr>
          <a:xfrm>
            <a:off x="605522" y="4636517"/>
            <a:ext cx="1029845" cy="472715"/>
          </a:xfrm>
          <a:prstGeom prst="rect">
            <a:avLst/>
          </a:prstGeom>
        </p:spPr>
      </p:pic>
      <p:sp>
        <p:nvSpPr>
          <p:cNvPr id="5" name="Text Placeholder 27">
            <a:extLst>
              <a:ext uri="{FF2B5EF4-FFF2-40B4-BE49-F238E27FC236}">
                <a16:creationId xmlns:a16="http://schemas.microsoft.com/office/drawing/2014/main" id="{6F0E8896-56C4-0C4A-14B1-94ACD2A3E0F6}"/>
              </a:ext>
            </a:extLst>
          </p:cNvPr>
          <p:cNvSpPr txBox="1">
            <a:spLocks/>
          </p:cNvSpPr>
          <p:nvPr/>
        </p:nvSpPr>
        <p:spPr>
          <a:xfrm>
            <a:off x="582263" y="3255220"/>
            <a:ext cx="3182706" cy="738151"/>
          </a:xfrm>
          <a:prstGeom prst="rect">
            <a:avLst/>
          </a:prstGeom>
        </p:spPr>
        <p:txBody>
          <a:bodyPr vert="horz" wrap="square" lIns="0" tIns="0" rIns="0" bIns="0" rtlCol="0" anchor="b" anchorCtr="0">
            <a:spAutoFit/>
          </a:bodyPr>
          <a:lstStyle>
            <a:lvl1pPr marL="0" indent="0" algn="l" defTabSz="1125444" rtl="0" eaLnBrk="1" latinLnBrk="0" hangingPunct="1">
              <a:lnSpc>
                <a:spcPts val="2068"/>
              </a:lnSpc>
              <a:spcBef>
                <a:spcPts val="0"/>
              </a:spcBef>
              <a:buSzPct val="90000"/>
              <a:buFontTx/>
              <a:buNone/>
              <a:defRPr lang="en-US" sz="1723" kern="1200" dirty="0" smtClean="0">
                <a:solidFill>
                  <a:srgbClr val="FCB53B"/>
                </a:solidFill>
                <a:latin typeface="Arial"/>
                <a:ea typeface="+mn-ea"/>
                <a:cs typeface="Arial"/>
              </a:defRPr>
            </a:lvl1pPr>
            <a:lvl2pPr marL="0" indent="0" algn="l" defTabSz="1125444" rtl="0" eaLnBrk="1" latinLnBrk="0" hangingPunct="1">
              <a:lnSpc>
                <a:spcPts val="2068"/>
              </a:lnSpc>
              <a:spcBef>
                <a:spcPts val="0"/>
              </a:spcBef>
              <a:buSzPct val="90000"/>
              <a:buFontTx/>
              <a:buNone/>
              <a:defRPr lang="en-US" sz="1723" kern="1200" dirty="0" smtClean="0">
                <a:solidFill>
                  <a:srgbClr val="FCB53B"/>
                </a:solidFill>
                <a:latin typeface="Arial"/>
                <a:ea typeface="+mn-ea"/>
                <a:cs typeface="Arial"/>
              </a:defRPr>
            </a:lvl2pPr>
            <a:lvl3pPr marL="0" indent="0" algn="l" defTabSz="1125444" rtl="0" eaLnBrk="1" latinLnBrk="0" hangingPunct="1">
              <a:lnSpc>
                <a:spcPts val="2068"/>
              </a:lnSpc>
              <a:spcBef>
                <a:spcPts val="0"/>
              </a:spcBef>
              <a:buSzPct val="90000"/>
              <a:buFontTx/>
              <a:buNone/>
              <a:defRPr lang="en-US" sz="1723" kern="1200" dirty="0" smtClean="0">
                <a:solidFill>
                  <a:srgbClr val="FCB53B"/>
                </a:solidFill>
                <a:latin typeface="Arial"/>
                <a:ea typeface="+mn-ea"/>
                <a:cs typeface="Arial"/>
              </a:defRPr>
            </a:lvl3pPr>
            <a:lvl4pPr marL="0" indent="0" algn="l" defTabSz="1125444" rtl="0" eaLnBrk="1" latinLnBrk="0" hangingPunct="1">
              <a:lnSpc>
                <a:spcPts val="2068"/>
              </a:lnSpc>
              <a:spcBef>
                <a:spcPts val="0"/>
              </a:spcBef>
              <a:buSzPct val="90000"/>
              <a:buFontTx/>
              <a:buNone/>
              <a:defRPr lang="en-US" sz="1723" kern="1200" dirty="0" smtClean="0">
                <a:solidFill>
                  <a:srgbClr val="FCB53B"/>
                </a:solidFill>
                <a:latin typeface="Arial"/>
                <a:ea typeface="+mn-ea"/>
                <a:cs typeface="Arial"/>
              </a:defRPr>
            </a:lvl4pPr>
            <a:lvl5pPr marL="0" indent="0" algn="l" defTabSz="1125444" rtl="0" eaLnBrk="1" latinLnBrk="0" hangingPunct="1">
              <a:lnSpc>
                <a:spcPts val="2068"/>
              </a:lnSpc>
              <a:spcBef>
                <a:spcPts val="0"/>
              </a:spcBef>
              <a:buSzPct val="90000"/>
              <a:buFontTx/>
              <a:buNone/>
              <a:defRPr lang="en-GB" sz="1723" kern="1200" dirty="0">
                <a:solidFill>
                  <a:srgbClr val="FCB53B"/>
                </a:solidFill>
                <a:latin typeface="Arial"/>
                <a:ea typeface="+mn-ea"/>
                <a:cs typeface="Arial"/>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a:lstStyle>
          <a:p>
            <a:pPr>
              <a:lnSpc>
                <a:spcPct val="100000"/>
              </a:lnSpc>
            </a:pPr>
            <a:r>
              <a:rPr lang="en-GB" sz="1199" dirty="0"/>
              <a:t>Jane Wilcock, Claudio Di Lorito, Maud Hevink, Greta Rait, Monica Leverton, Kritika Samsi, Jill Manthorpe Louise Robinson, Marie Poole</a:t>
            </a:r>
          </a:p>
          <a:p>
            <a:pPr>
              <a:lnSpc>
                <a:spcPct val="100000"/>
              </a:lnSpc>
            </a:pPr>
            <a:r>
              <a:rPr lang="en-GB" sz="1199" dirty="0"/>
              <a:t>Bill, Margaret and Jane</a:t>
            </a:r>
          </a:p>
        </p:txBody>
      </p:sp>
      <p:pic>
        <p:nvPicPr>
          <p:cNvPr id="2" name="Picture 1">
            <a:extLst>
              <a:ext uri="{FF2B5EF4-FFF2-40B4-BE49-F238E27FC236}">
                <a16:creationId xmlns:a16="http://schemas.microsoft.com/office/drawing/2014/main" id="{A89C6FBC-B732-A61E-25AF-D705DEEC023B}"/>
              </a:ext>
            </a:extLst>
          </p:cNvPr>
          <p:cNvPicPr>
            <a:picLocks noChangeAspect="1"/>
          </p:cNvPicPr>
          <p:nvPr/>
        </p:nvPicPr>
        <p:blipFill>
          <a:blip r:embed="rId5"/>
          <a:stretch>
            <a:fillRect/>
          </a:stretch>
        </p:blipFill>
        <p:spPr>
          <a:xfrm>
            <a:off x="1876579" y="4690843"/>
            <a:ext cx="1170533" cy="455833"/>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38FCF10-FA5B-37AC-2B8A-F4C67119F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8323" y="4620895"/>
            <a:ext cx="714375" cy="525780"/>
          </a:xfrm>
          <a:prstGeom prst="rect">
            <a:avLst/>
          </a:prstGeom>
        </p:spPr>
      </p:pic>
      <p:pic>
        <p:nvPicPr>
          <p:cNvPr id="6" name="Picture 5">
            <a:extLst>
              <a:ext uri="{FF2B5EF4-FFF2-40B4-BE49-F238E27FC236}">
                <a16:creationId xmlns:a16="http://schemas.microsoft.com/office/drawing/2014/main" id="{BAACB141-CFAB-F441-DF42-BE2702CB33ED}"/>
              </a:ext>
            </a:extLst>
          </p:cNvPr>
          <p:cNvPicPr>
            <a:picLocks noChangeAspect="1"/>
          </p:cNvPicPr>
          <p:nvPr/>
        </p:nvPicPr>
        <p:blipFill rotWithShape="1">
          <a:blip r:embed="rId7"/>
          <a:srcRect l="3200"/>
          <a:stretch/>
        </p:blipFill>
        <p:spPr>
          <a:xfrm>
            <a:off x="4243909" y="4636517"/>
            <a:ext cx="1739834" cy="535130"/>
          </a:xfrm>
          <a:prstGeom prst="rect">
            <a:avLst/>
          </a:prstGeom>
        </p:spPr>
      </p:pic>
    </p:spTree>
    <p:extLst>
      <p:ext uri="{BB962C8B-B14F-4D97-AF65-F5344CB8AC3E}">
        <p14:creationId xmlns:p14="http://schemas.microsoft.com/office/powerpoint/2010/main" val="1610183903"/>
      </p:ext>
    </p:extLst>
  </p:cSld>
  <p:clrMapOvr>
    <a:masterClrMapping/>
  </p:clrMapOvr>
  <mc:AlternateContent xmlns:mc="http://schemas.openxmlformats.org/markup-compatibility/2006" xmlns:p14="http://schemas.microsoft.com/office/powerpoint/2010/main">
    <mc:Choice Requires="p14">
      <p:transition spd="slow" p14:dur="2000" advTm="32502"/>
    </mc:Choice>
    <mc:Fallback xmlns="">
      <p:transition spd="slow" advTm="325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E27CC7C5-F99F-465C-878C-B5A727E77F16}"/>
              </a:ext>
            </a:extLst>
          </p:cNvPr>
          <p:cNvSpPr txBox="1">
            <a:spLocks/>
          </p:cNvSpPr>
          <p:nvPr/>
        </p:nvSpPr>
        <p:spPr>
          <a:xfrm>
            <a:off x="296073" y="2286893"/>
            <a:ext cx="8815460" cy="2637261"/>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a:p>
          <a:p>
            <a:endParaRPr lang="en-GB" dirty="0"/>
          </a:p>
        </p:txBody>
      </p:sp>
      <p:sp>
        <p:nvSpPr>
          <p:cNvPr id="15" name="Rounded Rectangle 14">
            <a:extLst>
              <a:ext uri="{FF2B5EF4-FFF2-40B4-BE49-F238E27FC236}">
                <a16:creationId xmlns:a16="http://schemas.microsoft.com/office/drawing/2014/main" id="{E3A19E6D-0BBF-D69E-1D95-57B5604A5972}"/>
              </a:ext>
            </a:extLst>
          </p:cNvPr>
          <p:cNvSpPr/>
          <p:nvPr/>
        </p:nvSpPr>
        <p:spPr>
          <a:xfrm>
            <a:off x="7140946" y="280779"/>
            <a:ext cx="1706981" cy="1013566"/>
          </a:xfrm>
          <a:prstGeom prst="roundRect">
            <a:avLst/>
          </a:prstGeom>
          <a:solidFill>
            <a:schemeClr val="accent4">
              <a:lumMod val="75000"/>
            </a:schemeClr>
          </a:solidFill>
          <a:ln w="38100">
            <a:solidFill>
              <a:schemeClr val="tx2"/>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err="1"/>
              <a:t>Carer</a:t>
            </a:r>
            <a:r>
              <a:rPr lang="nl-NL" dirty="0"/>
              <a:t> </a:t>
            </a:r>
            <a:r>
              <a:rPr lang="nl-NL" dirty="0" err="1"/>
              <a:t>burden</a:t>
            </a:r>
            <a:endParaRPr lang="nl-NL" dirty="0"/>
          </a:p>
        </p:txBody>
      </p:sp>
      <p:sp>
        <p:nvSpPr>
          <p:cNvPr id="4" name="Oval Callout 3">
            <a:extLst>
              <a:ext uri="{FF2B5EF4-FFF2-40B4-BE49-F238E27FC236}">
                <a16:creationId xmlns:a16="http://schemas.microsoft.com/office/drawing/2014/main" id="{29BF2E08-C66E-FED2-935A-2C3B9726EA69}"/>
              </a:ext>
            </a:extLst>
          </p:cNvPr>
          <p:cNvSpPr/>
          <p:nvPr/>
        </p:nvSpPr>
        <p:spPr>
          <a:xfrm>
            <a:off x="296073" y="82856"/>
            <a:ext cx="6256185" cy="2422978"/>
          </a:xfrm>
          <a:prstGeom prst="wedgeEllipseCallout">
            <a:avLst>
              <a:gd name="adj1" fmla="val 56206"/>
              <a:gd name="adj2" fmla="val -2280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effectLst/>
                <a:latin typeface="Helvetica" pitchFamily="2" charset="0"/>
              </a:rPr>
              <a:t>It’s the carer’s health, probably, because the carer will put up with all sorts of upsetting situations and be doing things that they never thought that they would have to do with someone, you know, that they loved, etc. But it probably is the breakdown of their own health that would be the crux. </a:t>
            </a:r>
          </a:p>
        </p:txBody>
      </p:sp>
      <p:sp>
        <p:nvSpPr>
          <p:cNvPr id="7" name="Rounded Rectangle 6">
            <a:extLst>
              <a:ext uri="{FF2B5EF4-FFF2-40B4-BE49-F238E27FC236}">
                <a16:creationId xmlns:a16="http://schemas.microsoft.com/office/drawing/2014/main" id="{0918D505-1D22-0C5A-8A02-421C5AC5FDD9}"/>
              </a:ext>
            </a:extLst>
          </p:cNvPr>
          <p:cNvSpPr/>
          <p:nvPr/>
        </p:nvSpPr>
        <p:spPr>
          <a:xfrm>
            <a:off x="163470" y="4003634"/>
            <a:ext cx="1706981" cy="1013566"/>
          </a:xfrm>
          <a:prstGeom prst="roundRect">
            <a:avLst/>
          </a:prstGeom>
          <a:solidFill>
            <a:schemeClr val="accent4">
              <a:lumMod val="75000"/>
            </a:schemeClr>
          </a:solidFill>
          <a:ln w="38100">
            <a:solidFill>
              <a:schemeClr val="tx2"/>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err="1"/>
              <a:t>Accessing</a:t>
            </a:r>
            <a:r>
              <a:rPr lang="nl-NL" dirty="0"/>
              <a:t> care</a:t>
            </a:r>
          </a:p>
        </p:txBody>
      </p:sp>
      <p:sp>
        <p:nvSpPr>
          <p:cNvPr id="8" name="Oval Callout 7">
            <a:extLst>
              <a:ext uri="{FF2B5EF4-FFF2-40B4-BE49-F238E27FC236}">
                <a16:creationId xmlns:a16="http://schemas.microsoft.com/office/drawing/2014/main" id="{3E7FE409-C180-89E3-73C8-647BDDF65B5C}"/>
              </a:ext>
            </a:extLst>
          </p:cNvPr>
          <p:cNvSpPr/>
          <p:nvPr/>
        </p:nvSpPr>
        <p:spPr>
          <a:xfrm>
            <a:off x="2855349" y="2780101"/>
            <a:ext cx="6256184" cy="2286893"/>
          </a:xfrm>
          <a:prstGeom prst="wedgeEllipseCallout">
            <a:avLst>
              <a:gd name="adj1" fmla="val -58886"/>
              <a:gd name="adj2" fmla="val 16675"/>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effectLst/>
                <a:latin typeface="Helvetica" pitchFamily="2" charset="0"/>
              </a:rPr>
              <a:t>sometimes think that they just want you to give up. The make life so difficult for you that you you you get to the point and and I have got to the point where I thought you know what? I just give up. I'm. I'm I'm not. I'm not doing this anymore </a:t>
            </a:r>
            <a:endParaRPr lang="nl-NL" sz="1600" dirty="0"/>
          </a:p>
        </p:txBody>
      </p:sp>
    </p:spTree>
    <p:extLst>
      <p:ext uri="{BB962C8B-B14F-4D97-AF65-F5344CB8AC3E}">
        <p14:creationId xmlns:p14="http://schemas.microsoft.com/office/powerpoint/2010/main" val="112592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E27CC7C5-F99F-465C-878C-B5A727E77F16}"/>
              </a:ext>
            </a:extLst>
          </p:cNvPr>
          <p:cNvSpPr txBox="1">
            <a:spLocks/>
          </p:cNvSpPr>
          <p:nvPr/>
        </p:nvSpPr>
        <p:spPr>
          <a:xfrm>
            <a:off x="296073" y="2286893"/>
            <a:ext cx="8815460" cy="2637261"/>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a:p>
          <a:p>
            <a:endParaRPr lang="en-GB" dirty="0"/>
          </a:p>
        </p:txBody>
      </p:sp>
      <p:sp>
        <p:nvSpPr>
          <p:cNvPr id="7" name="Arrow: Right 6">
            <a:extLst>
              <a:ext uri="{FF2B5EF4-FFF2-40B4-BE49-F238E27FC236}">
                <a16:creationId xmlns:a16="http://schemas.microsoft.com/office/drawing/2014/main" id="{D7B2AD41-45F8-5161-F7F1-F145734857D5}"/>
              </a:ext>
            </a:extLst>
          </p:cNvPr>
          <p:cNvSpPr/>
          <p:nvPr/>
        </p:nvSpPr>
        <p:spPr>
          <a:xfrm>
            <a:off x="539552" y="1638821"/>
            <a:ext cx="1035567" cy="15841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D41DF24C-0076-1406-B94E-B0931EBB093E}"/>
              </a:ext>
            </a:extLst>
          </p:cNvPr>
          <p:cNvPicPr>
            <a:picLocks noChangeAspect="1"/>
          </p:cNvPicPr>
          <p:nvPr/>
        </p:nvPicPr>
        <p:blipFill rotWithShape="1">
          <a:blip r:embed="rId2"/>
          <a:srcRect b="19496"/>
          <a:stretch/>
        </p:blipFill>
        <p:spPr>
          <a:xfrm>
            <a:off x="2555776" y="1576001"/>
            <a:ext cx="5790291" cy="3293991"/>
          </a:xfrm>
          <a:prstGeom prst="rect">
            <a:avLst/>
          </a:prstGeom>
          <a:ln>
            <a:noFill/>
          </a:ln>
          <a:effectLst>
            <a:softEdge rad="112500"/>
          </a:effectLst>
        </p:spPr>
      </p:pic>
      <p:sp>
        <p:nvSpPr>
          <p:cNvPr id="12" name="TextBox 11">
            <a:extLst>
              <a:ext uri="{FF2B5EF4-FFF2-40B4-BE49-F238E27FC236}">
                <a16:creationId xmlns:a16="http://schemas.microsoft.com/office/drawing/2014/main" id="{34B34460-9D04-4743-60CB-18E4BCAD5B4F}"/>
              </a:ext>
            </a:extLst>
          </p:cNvPr>
          <p:cNvSpPr txBox="1"/>
          <p:nvPr/>
        </p:nvSpPr>
        <p:spPr>
          <a:xfrm>
            <a:off x="395536" y="383889"/>
            <a:ext cx="8208912" cy="930896"/>
          </a:xfrm>
          <a:prstGeom prst="rect">
            <a:avLst/>
          </a:prstGeom>
          <a:noFill/>
        </p:spPr>
        <p:txBody>
          <a:bodyPr wrap="square">
            <a:spAutoFit/>
          </a:bodyPr>
          <a:lstStyle/>
          <a:p>
            <a:pPr marL="298450" marR="5080" lvl="0" indent="-285750" algn="l" defTabSz="914400" rtl="0" eaLnBrk="1" fontAlgn="auto" latinLnBrk="0" hangingPunct="1">
              <a:lnSpc>
                <a:spcPts val="1300"/>
              </a:lnSpc>
              <a:spcBef>
                <a:spcPts val="0"/>
              </a:spcBef>
              <a:spcAft>
                <a:spcPts val="0"/>
              </a:spcAft>
              <a:buClrTx/>
              <a:buSzPct val="90000"/>
              <a:buFont typeface="Arial" panose="020B0604020202020204" pitchFamily="34" charset="0"/>
              <a:buChar char="•"/>
              <a:tabLst/>
              <a:defRPr/>
            </a:pPr>
            <a:r>
              <a:rPr kumimoji="0" lang="en-GB" sz="1600" b="0" i="0" u="none" strike="noStrike" kern="1200" cap="none" spc="0" normalizeH="0" baseline="0" noProof="0" dirty="0">
                <a:ln>
                  <a:noFill/>
                </a:ln>
                <a:solidFill>
                  <a:srgbClr val="FCB53B"/>
                </a:solidFill>
                <a:effectLst/>
                <a:uLnTx/>
                <a:uFillTx/>
                <a:latin typeface="Arial"/>
                <a:ea typeface="+mn-ea"/>
                <a:cs typeface="Arial"/>
              </a:rPr>
              <a:t>Themes were translated into content and design for the first prototype of the website</a:t>
            </a:r>
          </a:p>
          <a:p>
            <a:pPr marL="298450" marR="5080" lvl="0" indent="-285750" algn="l" defTabSz="914400" rtl="0" eaLnBrk="1" fontAlgn="auto" latinLnBrk="0" hangingPunct="1">
              <a:lnSpc>
                <a:spcPts val="1300"/>
              </a:lnSpc>
              <a:spcBef>
                <a:spcPts val="0"/>
              </a:spcBef>
              <a:spcAft>
                <a:spcPts val="0"/>
              </a:spcAft>
              <a:buClrTx/>
              <a:buSzPct val="90000"/>
              <a:buFont typeface="Arial" panose="020B0604020202020204" pitchFamily="34" charset="0"/>
              <a:buChar char="•"/>
              <a:tabLst/>
              <a:defRPr/>
            </a:pPr>
            <a:endParaRPr lang="en-GB" sz="1600" dirty="0">
              <a:solidFill>
                <a:srgbClr val="FCB53B"/>
              </a:solidFill>
              <a:latin typeface="Arial"/>
              <a:cs typeface="Arial"/>
            </a:endParaRPr>
          </a:p>
          <a:p>
            <a:pPr marL="298450" marR="5080" lvl="0" indent="-285750" algn="l" defTabSz="914400" rtl="0" eaLnBrk="1" fontAlgn="auto" latinLnBrk="0" hangingPunct="1">
              <a:lnSpc>
                <a:spcPts val="1300"/>
              </a:lnSpc>
              <a:spcBef>
                <a:spcPts val="0"/>
              </a:spcBef>
              <a:spcAft>
                <a:spcPts val="0"/>
              </a:spcAft>
              <a:buClrTx/>
              <a:buSzPct val="90000"/>
              <a:buFont typeface="Arial" panose="020B0604020202020204" pitchFamily="34" charset="0"/>
              <a:buChar char="•"/>
              <a:tabLst/>
              <a:defRPr/>
            </a:pPr>
            <a:r>
              <a:rPr kumimoji="0" lang="en-GB" sz="1600" b="0" i="0" u="none" strike="noStrike" kern="1200" cap="none" spc="0" normalizeH="0" baseline="0" noProof="0" dirty="0">
                <a:ln>
                  <a:noFill/>
                </a:ln>
                <a:solidFill>
                  <a:srgbClr val="FCB53B"/>
                </a:solidFill>
                <a:effectLst/>
                <a:uLnTx/>
                <a:uFillTx/>
                <a:latin typeface="Arial"/>
                <a:ea typeface="+mn-ea"/>
                <a:cs typeface="Arial"/>
              </a:rPr>
              <a:t>User-testing of the prototype began</a:t>
            </a:r>
          </a:p>
          <a:p>
            <a:pPr marL="12700" marR="5080" lvl="0" algn="l" defTabSz="914400" rtl="0" eaLnBrk="1" fontAlgn="auto" latinLnBrk="0" hangingPunct="1">
              <a:lnSpc>
                <a:spcPts val="1300"/>
              </a:lnSpc>
              <a:spcBef>
                <a:spcPts val="0"/>
              </a:spcBef>
              <a:spcAft>
                <a:spcPts val="0"/>
              </a:spcAft>
              <a:buClrTx/>
              <a:buSzPct val="90000"/>
              <a:tabLst/>
              <a:defRPr/>
            </a:pPr>
            <a:endParaRPr kumimoji="0" lang="en-GB" sz="1600" b="0" i="0" u="none" strike="noStrike" kern="1200" cap="none" spc="0" normalizeH="0" baseline="0" noProof="0" dirty="0">
              <a:ln>
                <a:noFill/>
              </a:ln>
              <a:solidFill>
                <a:srgbClr val="FCB53B"/>
              </a:solidFill>
              <a:effectLst/>
              <a:uLnTx/>
              <a:uFillTx/>
              <a:latin typeface="Arial"/>
              <a:ea typeface="+mn-ea"/>
              <a:cs typeface="Arial"/>
            </a:endParaRPr>
          </a:p>
          <a:p>
            <a:pPr marL="298450" marR="5080" lvl="0" indent="-285750" algn="l" defTabSz="914400" rtl="0" eaLnBrk="1" fontAlgn="auto" latinLnBrk="0" hangingPunct="1">
              <a:lnSpc>
                <a:spcPts val="1300"/>
              </a:lnSpc>
              <a:spcBef>
                <a:spcPts val="0"/>
              </a:spcBef>
              <a:spcAft>
                <a:spcPts val="0"/>
              </a:spcAft>
              <a:buClrTx/>
              <a:buSzPct val="90000"/>
              <a:buFont typeface="Arial" panose="020B0604020202020204" pitchFamily="34" charset="0"/>
              <a:buChar char="•"/>
              <a:tabLst/>
              <a:defRPr/>
            </a:pPr>
            <a:r>
              <a:rPr kumimoji="0" lang="en-GB" sz="1600" b="0" i="0" u="none" strike="noStrike" kern="1200" cap="none" spc="0" normalizeH="0" baseline="0" noProof="0" dirty="0">
                <a:ln>
                  <a:noFill/>
                </a:ln>
                <a:solidFill>
                  <a:srgbClr val="FCB53B"/>
                </a:solidFill>
                <a:effectLst/>
                <a:uLnTx/>
                <a:uFillTx/>
                <a:latin typeface="Arial"/>
                <a:ea typeface="+mn-ea"/>
                <a:cs typeface="Arial"/>
              </a:rPr>
              <a:t>Feedback from user-testing was integrate</a:t>
            </a:r>
            <a:r>
              <a:rPr lang="en-GB" sz="1600" dirty="0">
                <a:solidFill>
                  <a:srgbClr val="FCB53B"/>
                </a:solidFill>
                <a:latin typeface="Arial"/>
                <a:cs typeface="Arial"/>
              </a:rPr>
              <a:t>d into subsequent prototypes</a:t>
            </a:r>
            <a:endParaRPr kumimoji="0" lang="en-US" sz="1600" b="0" i="0" u="none" strike="noStrike" kern="1200" cap="none" spc="0" normalizeH="0" baseline="0" noProof="0" dirty="0">
              <a:ln>
                <a:noFill/>
              </a:ln>
              <a:solidFill>
                <a:srgbClr val="FCB53B"/>
              </a:solidFill>
              <a:effectLst/>
              <a:uLnTx/>
              <a:uFillTx/>
              <a:latin typeface="Arial"/>
              <a:ea typeface="+mn-ea"/>
              <a:cs typeface="Arial"/>
            </a:endParaRPr>
          </a:p>
        </p:txBody>
      </p:sp>
    </p:spTree>
    <p:extLst>
      <p:ext uri="{BB962C8B-B14F-4D97-AF65-F5344CB8AC3E}">
        <p14:creationId xmlns:p14="http://schemas.microsoft.com/office/powerpoint/2010/main" val="235033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E27CC7C5-F99F-465C-878C-B5A727E77F16}"/>
              </a:ext>
            </a:extLst>
          </p:cNvPr>
          <p:cNvSpPr txBox="1">
            <a:spLocks/>
          </p:cNvSpPr>
          <p:nvPr/>
        </p:nvSpPr>
        <p:spPr>
          <a:xfrm>
            <a:off x="296073" y="2286893"/>
            <a:ext cx="8815460" cy="2637261"/>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a:p>
          <a:p>
            <a:endParaRPr lang="en-GB" dirty="0"/>
          </a:p>
        </p:txBody>
      </p:sp>
      <p:sp>
        <p:nvSpPr>
          <p:cNvPr id="12" name="TextBox 11">
            <a:extLst>
              <a:ext uri="{FF2B5EF4-FFF2-40B4-BE49-F238E27FC236}">
                <a16:creationId xmlns:a16="http://schemas.microsoft.com/office/drawing/2014/main" id="{34B34460-9D04-4743-60CB-18E4BCAD5B4F}"/>
              </a:ext>
            </a:extLst>
          </p:cNvPr>
          <p:cNvSpPr txBox="1"/>
          <p:nvPr/>
        </p:nvSpPr>
        <p:spPr>
          <a:xfrm>
            <a:off x="1835696" y="325714"/>
            <a:ext cx="8208912" cy="293285"/>
          </a:xfrm>
          <a:prstGeom prst="rect">
            <a:avLst/>
          </a:prstGeom>
          <a:noFill/>
        </p:spPr>
        <p:txBody>
          <a:bodyPr wrap="square">
            <a:spAutoFit/>
          </a:bodyPr>
          <a:lstStyle/>
          <a:p>
            <a:pPr marL="12700" marR="5080" lvl="0" algn="l" defTabSz="914400" rtl="0" eaLnBrk="1" fontAlgn="auto" latinLnBrk="0" hangingPunct="1">
              <a:lnSpc>
                <a:spcPts val="1300"/>
              </a:lnSpc>
              <a:spcBef>
                <a:spcPts val="0"/>
              </a:spcBef>
              <a:spcAft>
                <a:spcPts val="0"/>
              </a:spcAft>
              <a:buClrTx/>
              <a:buSzPct val="90000"/>
              <a:tabLst/>
              <a:defRPr/>
            </a:pPr>
            <a:r>
              <a:rPr lang="en-GB" sz="2600" b="1" dirty="0">
                <a:solidFill>
                  <a:schemeClr val="bg1"/>
                </a:solidFill>
                <a:latin typeface="Arial"/>
                <a:cs typeface="Arial"/>
              </a:rPr>
              <a:t>C</a:t>
            </a:r>
            <a:r>
              <a:rPr kumimoji="0" lang="en-GB" sz="2600" b="1" i="0" u="none" strike="noStrike" kern="1200" cap="none" spc="0" normalizeH="0" baseline="0" noProof="0" dirty="0">
                <a:ln>
                  <a:noFill/>
                </a:ln>
                <a:solidFill>
                  <a:schemeClr val="bg1"/>
                </a:solidFill>
                <a:effectLst/>
                <a:uLnTx/>
                <a:uFillTx/>
                <a:latin typeface="Arial"/>
                <a:ea typeface="+mn-ea"/>
                <a:cs typeface="Arial"/>
              </a:rPr>
              <a:t>hanges resulting </a:t>
            </a:r>
            <a:r>
              <a:rPr kumimoji="0" lang="en-GB" sz="2600" b="1" i="0" u="none" strike="noStrike" kern="1200" cap="none" spc="0" normalizeH="0" baseline="0" noProof="0" dirty="0" err="1">
                <a:ln>
                  <a:noFill/>
                </a:ln>
                <a:solidFill>
                  <a:schemeClr val="bg1"/>
                </a:solidFill>
                <a:effectLst/>
                <a:uLnTx/>
                <a:uFillTx/>
                <a:latin typeface="Arial"/>
                <a:ea typeface="+mn-ea"/>
                <a:cs typeface="Arial"/>
              </a:rPr>
              <a:t>fro</a:t>
            </a:r>
            <a:r>
              <a:rPr lang="en-GB" sz="2600" b="1" dirty="0">
                <a:solidFill>
                  <a:schemeClr val="bg1"/>
                </a:solidFill>
                <a:latin typeface="Arial"/>
                <a:cs typeface="Arial"/>
              </a:rPr>
              <a:t>m user testing</a:t>
            </a:r>
            <a:endParaRPr kumimoji="0" lang="en-US" sz="2600" b="1" i="0" u="none" strike="noStrike" kern="1200" cap="none" spc="0" normalizeH="0" baseline="0" noProof="0" dirty="0">
              <a:ln>
                <a:noFill/>
              </a:ln>
              <a:solidFill>
                <a:schemeClr val="bg1"/>
              </a:solidFill>
              <a:effectLst/>
              <a:uLnTx/>
              <a:uFillTx/>
              <a:latin typeface="Arial"/>
              <a:ea typeface="+mn-ea"/>
              <a:cs typeface="Arial"/>
            </a:endParaRPr>
          </a:p>
        </p:txBody>
      </p:sp>
      <p:pic>
        <p:nvPicPr>
          <p:cNvPr id="3" name="Picture 2">
            <a:extLst>
              <a:ext uri="{FF2B5EF4-FFF2-40B4-BE49-F238E27FC236}">
                <a16:creationId xmlns:a16="http://schemas.microsoft.com/office/drawing/2014/main" id="{D663B869-9EEF-1430-567C-7A6ECABBC29B}"/>
              </a:ext>
            </a:extLst>
          </p:cNvPr>
          <p:cNvPicPr>
            <a:picLocks noChangeAspect="1"/>
          </p:cNvPicPr>
          <p:nvPr/>
        </p:nvPicPr>
        <p:blipFill rotWithShape="1">
          <a:blip r:embed="rId2"/>
          <a:srcRect l="5539" b="20505"/>
          <a:stretch/>
        </p:blipFill>
        <p:spPr>
          <a:xfrm>
            <a:off x="1547664" y="757340"/>
            <a:ext cx="6425404" cy="3821119"/>
          </a:xfrm>
          <a:prstGeom prst="rect">
            <a:avLst/>
          </a:prstGeom>
        </p:spPr>
      </p:pic>
      <p:sp>
        <p:nvSpPr>
          <p:cNvPr id="4" name="TextBox 3">
            <a:extLst>
              <a:ext uri="{FF2B5EF4-FFF2-40B4-BE49-F238E27FC236}">
                <a16:creationId xmlns:a16="http://schemas.microsoft.com/office/drawing/2014/main" id="{501BCB5E-19D8-2390-3C54-1E9C7B6E13FD}"/>
              </a:ext>
            </a:extLst>
          </p:cNvPr>
          <p:cNvSpPr txBox="1"/>
          <p:nvPr/>
        </p:nvSpPr>
        <p:spPr>
          <a:xfrm>
            <a:off x="6768244" y="868637"/>
            <a:ext cx="1656184" cy="738664"/>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Additional tools to increase accessibility</a:t>
            </a:r>
          </a:p>
        </p:txBody>
      </p:sp>
      <p:sp>
        <p:nvSpPr>
          <p:cNvPr id="5" name="TextBox 4">
            <a:extLst>
              <a:ext uri="{FF2B5EF4-FFF2-40B4-BE49-F238E27FC236}">
                <a16:creationId xmlns:a16="http://schemas.microsoft.com/office/drawing/2014/main" id="{3B614B32-2ECA-BF87-B5F2-202743164D9F}"/>
              </a:ext>
            </a:extLst>
          </p:cNvPr>
          <p:cNvSpPr txBox="1"/>
          <p:nvPr/>
        </p:nvSpPr>
        <p:spPr>
          <a:xfrm>
            <a:off x="3707904" y="859314"/>
            <a:ext cx="2304256" cy="738664"/>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Link colour rationalised to rose-red based on audience feedback</a:t>
            </a:r>
          </a:p>
        </p:txBody>
      </p:sp>
      <p:sp>
        <p:nvSpPr>
          <p:cNvPr id="6" name="TextBox 5">
            <a:extLst>
              <a:ext uri="{FF2B5EF4-FFF2-40B4-BE49-F238E27FC236}">
                <a16:creationId xmlns:a16="http://schemas.microsoft.com/office/drawing/2014/main" id="{B8D2359C-AC5E-3500-11A8-B3FA814AFF99}"/>
              </a:ext>
            </a:extLst>
          </p:cNvPr>
          <p:cNvSpPr txBox="1"/>
          <p:nvPr/>
        </p:nvSpPr>
        <p:spPr>
          <a:xfrm>
            <a:off x="89143" y="1837646"/>
            <a:ext cx="2304256" cy="738664"/>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Revised primary navigation to audience-specific content</a:t>
            </a:r>
          </a:p>
        </p:txBody>
      </p:sp>
      <p:sp>
        <p:nvSpPr>
          <p:cNvPr id="7" name="TextBox 6">
            <a:extLst>
              <a:ext uri="{FF2B5EF4-FFF2-40B4-BE49-F238E27FC236}">
                <a16:creationId xmlns:a16="http://schemas.microsoft.com/office/drawing/2014/main" id="{1290D130-7031-D665-411F-990F5BD67671}"/>
              </a:ext>
            </a:extLst>
          </p:cNvPr>
          <p:cNvSpPr txBox="1"/>
          <p:nvPr/>
        </p:nvSpPr>
        <p:spPr>
          <a:xfrm>
            <a:off x="377175" y="3253217"/>
            <a:ext cx="2016224" cy="738664"/>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Headline style revised based on NHS feedback</a:t>
            </a:r>
          </a:p>
        </p:txBody>
      </p:sp>
      <p:sp>
        <p:nvSpPr>
          <p:cNvPr id="8" name="TextBox 7">
            <a:extLst>
              <a:ext uri="{FF2B5EF4-FFF2-40B4-BE49-F238E27FC236}">
                <a16:creationId xmlns:a16="http://schemas.microsoft.com/office/drawing/2014/main" id="{06672E95-6356-EF03-9DED-F036B1148B97}"/>
              </a:ext>
            </a:extLst>
          </p:cNvPr>
          <p:cNvSpPr txBox="1"/>
          <p:nvPr/>
        </p:nvSpPr>
        <p:spPr>
          <a:xfrm>
            <a:off x="6750603" y="2767522"/>
            <a:ext cx="2304256" cy="738664"/>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Revised imagery based on the diverse audiences we serve</a:t>
            </a:r>
          </a:p>
        </p:txBody>
      </p:sp>
    </p:spTree>
    <p:extLst>
      <p:ext uri="{BB962C8B-B14F-4D97-AF65-F5344CB8AC3E}">
        <p14:creationId xmlns:p14="http://schemas.microsoft.com/office/powerpoint/2010/main" val="381950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E27CC7C5-F99F-465C-878C-B5A727E77F16}"/>
              </a:ext>
            </a:extLst>
          </p:cNvPr>
          <p:cNvSpPr txBox="1">
            <a:spLocks/>
          </p:cNvSpPr>
          <p:nvPr/>
        </p:nvSpPr>
        <p:spPr>
          <a:xfrm>
            <a:off x="296073" y="2286893"/>
            <a:ext cx="8815460" cy="2637261"/>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a:p>
          <a:p>
            <a:endParaRPr lang="en-GB" dirty="0"/>
          </a:p>
        </p:txBody>
      </p:sp>
      <p:sp>
        <p:nvSpPr>
          <p:cNvPr id="12" name="TextBox 11">
            <a:extLst>
              <a:ext uri="{FF2B5EF4-FFF2-40B4-BE49-F238E27FC236}">
                <a16:creationId xmlns:a16="http://schemas.microsoft.com/office/drawing/2014/main" id="{34B34460-9D04-4743-60CB-18E4BCAD5B4F}"/>
              </a:ext>
            </a:extLst>
          </p:cNvPr>
          <p:cNvSpPr txBox="1"/>
          <p:nvPr/>
        </p:nvSpPr>
        <p:spPr>
          <a:xfrm>
            <a:off x="1547664" y="420373"/>
            <a:ext cx="8208912" cy="293285"/>
          </a:xfrm>
          <a:prstGeom prst="rect">
            <a:avLst/>
          </a:prstGeom>
          <a:noFill/>
        </p:spPr>
        <p:txBody>
          <a:bodyPr wrap="square">
            <a:spAutoFit/>
          </a:bodyPr>
          <a:lstStyle/>
          <a:p>
            <a:pPr marL="12700" marR="5080" lvl="0" algn="l" defTabSz="914400" rtl="0" eaLnBrk="1" fontAlgn="auto" latinLnBrk="0" hangingPunct="1">
              <a:lnSpc>
                <a:spcPts val="1300"/>
              </a:lnSpc>
              <a:spcBef>
                <a:spcPts val="0"/>
              </a:spcBef>
              <a:spcAft>
                <a:spcPts val="0"/>
              </a:spcAft>
              <a:buClrTx/>
              <a:buSzPct val="90000"/>
              <a:tabLst/>
              <a:defRPr/>
            </a:pPr>
            <a:r>
              <a:rPr lang="en-GB" sz="2600" b="1" dirty="0">
                <a:solidFill>
                  <a:schemeClr val="bg1"/>
                </a:solidFill>
                <a:latin typeface="Arial"/>
                <a:cs typeface="Arial"/>
              </a:rPr>
              <a:t>C</a:t>
            </a:r>
            <a:r>
              <a:rPr kumimoji="0" lang="en-GB" sz="2600" b="1" i="0" u="none" strike="noStrike" kern="1200" cap="none" spc="0" normalizeH="0" baseline="0" noProof="0" dirty="0" err="1">
                <a:ln>
                  <a:noFill/>
                </a:ln>
                <a:solidFill>
                  <a:schemeClr val="bg1"/>
                </a:solidFill>
                <a:effectLst/>
                <a:uLnTx/>
                <a:uFillTx/>
                <a:latin typeface="Arial"/>
                <a:ea typeface="+mn-ea"/>
                <a:cs typeface="Arial"/>
              </a:rPr>
              <a:t>hanges</a:t>
            </a:r>
            <a:r>
              <a:rPr kumimoji="0" lang="en-GB" sz="2600" b="1" i="0" u="none" strike="noStrike" kern="1200" cap="none" spc="0" normalizeH="0" baseline="0" noProof="0" dirty="0">
                <a:ln>
                  <a:noFill/>
                </a:ln>
                <a:solidFill>
                  <a:schemeClr val="bg1"/>
                </a:solidFill>
                <a:effectLst/>
                <a:uLnTx/>
                <a:uFillTx/>
                <a:latin typeface="Arial"/>
                <a:ea typeface="+mn-ea"/>
                <a:cs typeface="Arial"/>
              </a:rPr>
              <a:t> resulting from</a:t>
            </a:r>
            <a:r>
              <a:rPr lang="en-GB" sz="2600" b="1" dirty="0">
                <a:solidFill>
                  <a:schemeClr val="bg1"/>
                </a:solidFill>
                <a:latin typeface="Arial"/>
                <a:cs typeface="Arial"/>
              </a:rPr>
              <a:t> user testing</a:t>
            </a:r>
            <a:endParaRPr kumimoji="0" lang="en-US" sz="2600" b="1" i="0" u="none" strike="noStrike" kern="1200" cap="none" spc="0" normalizeH="0" baseline="0" noProof="0" dirty="0">
              <a:ln>
                <a:noFill/>
              </a:ln>
              <a:solidFill>
                <a:schemeClr val="bg1"/>
              </a:solidFill>
              <a:effectLst/>
              <a:uLnTx/>
              <a:uFillTx/>
              <a:latin typeface="Arial"/>
              <a:ea typeface="+mn-ea"/>
              <a:cs typeface="Arial"/>
            </a:endParaRPr>
          </a:p>
        </p:txBody>
      </p:sp>
      <p:pic>
        <p:nvPicPr>
          <p:cNvPr id="4" name="Picture 3">
            <a:extLst>
              <a:ext uri="{FF2B5EF4-FFF2-40B4-BE49-F238E27FC236}">
                <a16:creationId xmlns:a16="http://schemas.microsoft.com/office/drawing/2014/main" id="{B0D99AF0-EA62-EB34-A82A-02A3B678A912}"/>
              </a:ext>
            </a:extLst>
          </p:cNvPr>
          <p:cNvPicPr>
            <a:picLocks noChangeAspect="1"/>
          </p:cNvPicPr>
          <p:nvPr/>
        </p:nvPicPr>
        <p:blipFill rotWithShape="1">
          <a:blip r:embed="rId2"/>
          <a:srcRect b="19868"/>
          <a:stretch/>
        </p:blipFill>
        <p:spPr>
          <a:xfrm>
            <a:off x="2411760" y="1062757"/>
            <a:ext cx="6284810" cy="3582741"/>
          </a:xfrm>
          <a:prstGeom prst="rect">
            <a:avLst/>
          </a:prstGeom>
        </p:spPr>
      </p:pic>
      <p:sp>
        <p:nvSpPr>
          <p:cNvPr id="3" name="TextBox 2">
            <a:extLst>
              <a:ext uri="{FF2B5EF4-FFF2-40B4-BE49-F238E27FC236}">
                <a16:creationId xmlns:a16="http://schemas.microsoft.com/office/drawing/2014/main" id="{88DEBBD5-3D61-D133-280F-2FB7B08051B6}"/>
              </a:ext>
            </a:extLst>
          </p:cNvPr>
          <p:cNvSpPr txBox="1"/>
          <p:nvPr/>
        </p:nvSpPr>
        <p:spPr>
          <a:xfrm>
            <a:off x="1259632" y="2115463"/>
            <a:ext cx="2304256" cy="738664"/>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Revised navigation roll-over opt on that simplifies view based on feedback </a:t>
            </a:r>
          </a:p>
        </p:txBody>
      </p:sp>
      <p:sp>
        <p:nvSpPr>
          <p:cNvPr id="5" name="TextBox 4">
            <a:extLst>
              <a:ext uri="{FF2B5EF4-FFF2-40B4-BE49-F238E27FC236}">
                <a16:creationId xmlns:a16="http://schemas.microsoft.com/office/drawing/2014/main" id="{677052F7-EE02-24B0-C080-535946E114DC}"/>
              </a:ext>
            </a:extLst>
          </p:cNvPr>
          <p:cNvSpPr txBox="1"/>
          <p:nvPr/>
        </p:nvSpPr>
        <p:spPr>
          <a:xfrm>
            <a:off x="5652120" y="1144121"/>
            <a:ext cx="2304256" cy="523220"/>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Live change to signify location for users</a:t>
            </a:r>
          </a:p>
        </p:txBody>
      </p:sp>
    </p:spTree>
    <p:extLst>
      <p:ext uri="{BB962C8B-B14F-4D97-AF65-F5344CB8AC3E}">
        <p14:creationId xmlns:p14="http://schemas.microsoft.com/office/powerpoint/2010/main" val="1758504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E27CC7C5-F99F-465C-878C-B5A727E77F16}"/>
              </a:ext>
            </a:extLst>
          </p:cNvPr>
          <p:cNvSpPr txBox="1">
            <a:spLocks/>
          </p:cNvSpPr>
          <p:nvPr/>
        </p:nvSpPr>
        <p:spPr>
          <a:xfrm>
            <a:off x="296073" y="2286893"/>
            <a:ext cx="8815460" cy="2637261"/>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a:p>
          <a:p>
            <a:endParaRPr lang="en-GB"/>
          </a:p>
        </p:txBody>
      </p:sp>
      <p:sp>
        <p:nvSpPr>
          <p:cNvPr id="12" name="TextBox 11">
            <a:extLst>
              <a:ext uri="{FF2B5EF4-FFF2-40B4-BE49-F238E27FC236}">
                <a16:creationId xmlns:a16="http://schemas.microsoft.com/office/drawing/2014/main" id="{34B34460-9D04-4743-60CB-18E4BCAD5B4F}"/>
              </a:ext>
            </a:extLst>
          </p:cNvPr>
          <p:cNvSpPr txBox="1"/>
          <p:nvPr/>
        </p:nvSpPr>
        <p:spPr>
          <a:xfrm>
            <a:off x="827584" y="419669"/>
            <a:ext cx="8208912" cy="293285"/>
          </a:xfrm>
          <a:prstGeom prst="rect">
            <a:avLst/>
          </a:prstGeom>
          <a:noFill/>
        </p:spPr>
        <p:txBody>
          <a:bodyPr wrap="square">
            <a:spAutoFit/>
          </a:bodyPr>
          <a:lstStyle/>
          <a:p>
            <a:pPr marL="12700" marR="5080" lvl="0" algn="l" defTabSz="914400" rtl="0" eaLnBrk="1" fontAlgn="auto" latinLnBrk="0" hangingPunct="1">
              <a:lnSpc>
                <a:spcPts val="1300"/>
              </a:lnSpc>
              <a:spcBef>
                <a:spcPts val="0"/>
              </a:spcBef>
              <a:spcAft>
                <a:spcPts val="0"/>
              </a:spcAft>
              <a:buClrTx/>
              <a:buSzPct val="90000"/>
              <a:tabLst/>
              <a:defRPr/>
            </a:pPr>
            <a:r>
              <a:rPr lang="en-GB" sz="2600" b="1" dirty="0">
                <a:solidFill>
                  <a:schemeClr val="bg1"/>
                </a:solidFill>
                <a:latin typeface="Arial"/>
                <a:cs typeface="Arial"/>
              </a:rPr>
              <a:t>C</a:t>
            </a:r>
            <a:r>
              <a:rPr kumimoji="0" lang="en-GB" sz="2600" b="1" i="0" u="none" strike="noStrike" kern="1200" cap="none" spc="0" normalizeH="0" baseline="0" noProof="0" dirty="0" err="1">
                <a:ln>
                  <a:noFill/>
                </a:ln>
                <a:solidFill>
                  <a:schemeClr val="bg1"/>
                </a:solidFill>
                <a:effectLst/>
                <a:uLnTx/>
                <a:uFillTx/>
                <a:latin typeface="Arial"/>
                <a:ea typeface="+mn-ea"/>
                <a:cs typeface="Arial"/>
              </a:rPr>
              <a:t>hanges</a:t>
            </a:r>
            <a:r>
              <a:rPr kumimoji="0" lang="en-GB" sz="2600" b="1" i="0" u="none" strike="noStrike" kern="1200" cap="none" spc="0" normalizeH="0" baseline="0" noProof="0" dirty="0">
                <a:ln>
                  <a:noFill/>
                </a:ln>
                <a:solidFill>
                  <a:schemeClr val="bg1"/>
                </a:solidFill>
                <a:effectLst/>
                <a:uLnTx/>
                <a:uFillTx/>
                <a:latin typeface="Arial"/>
                <a:ea typeface="+mn-ea"/>
                <a:cs typeface="Arial"/>
              </a:rPr>
              <a:t> resulting from</a:t>
            </a:r>
            <a:r>
              <a:rPr lang="en-GB" sz="2600" b="1" dirty="0">
                <a:solidFill>
                  <a:schemeClr val="bg1"/>
                </a:solidFill>
                <a:latin typeface="Arial"/>
                <a:cs typeface="Arial"/>
              </a:rPr>
              <a:t> user testing</a:t>
            </a:r>
            <a:endParaRPr kumimoji="0" lang="en-US" sz="2600" b="1" i="0" u="none" strike="noStrike" kern="1200" cap="none" spc="0" normalizeH="0" baseline="0" noProof="0" dirty="0">
              <a:ln>
                <a:noFill/>
              </a:ln>
              <a:solidFill>
                <a:schemeClr val="bg1"/>
              </a:solidFill>
              <a:effectLst/>
              <a:uLnTx/>
              <a:uFillTx/>
              <a:latin typeface="Arial"/>
              <a:ea typeface="+mn-ea"/>
              <a:cs typeface="Arial"/>
            </a:endParaRPr>
          </a:p>
        </p:txBody>
      </p:sp>
      <p:pic>
        <p:nvPicPr>
          <p:cNvPr id="3" name="Picture 2">
            <a:extLst>
              <a:ext uri="{FF2B5EF4-FFF2-40B4-BE49-F238E27FC236}">
                <a16:creationId xmlns:a16="http://schemas.microsoft.com/office/drawing/2014/main" id="{FE5284A1-0CF5-E716-DD2D-059D65EA65F6}"/>
              </a:ext>
            </a:extLst>
          </p:cNvPr>
          <p:cNvPicPr>
            <a:picLocks noChangeAspect="1"/>
          </p:cNvPicPr>
          <p:nvPr/>
        </p:nvPicPr>
        <p:blipFill rotWithShape="1">
          <a:blip r:embed="rId2"/>
          <a:srcRect b="19574"/>
          <a:stretch/>
        </p:blipFill>
        <p:spPr>
          <a:xfrm>
            <a:off x="2267744" y="1019001"/>
            <a:ext cx="6497207" cy="3717381"/>
          </a:xfrm>
          <a:prstGeom prst="rect">
            <a:avLst/>
          </a:prstGeom>
        </p:spPr>
      </p:pic>
      <p:sp>
        <p:nvSpPr>
          <p:cNvPr id="4" name="TextBox 3">
            <a:extLst>
              <a:ext uri="{FF2B5EF4-FFF2-40B4-BE49-F238E27FC236}">
                <a16:creationId xmlns:a16="http://schemas.microsoft.com/office/drawing/2014/main" id="{11885C1C-07E6-5558-0C14-FA0919FAC1FA}"/>
              </a:ext>
            </a:extLst>
          </p:cNvPr>
          <p:cNvSpPr txBox="1"/>
          <p:nvPr/>
        </p:nvSpPr>
        <p:spPr>
          <a:xfrm>
            <a:off x="1115616" y="2139027"/>
            <a:ext cx="2304256" cy="738664"/>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Layout change to LHS central column based on feedback</a:t>
            </a:r>
          </a:p>
        </p:txBody>
      </p:sp>
      <p:sp>
        <p:nvSpPr>
          <p:cNvPr id="5" name="TextBox 4">
            <a:extLst>
              <a:ext uri="{FF2B5EF4-FFF2-40B4-BE49-F238E27FC236}">
                <a16:creationId xmlns:a16="http://schemas.microsoft.com/office/drawing/2014/main" id="{95B9EFA8-8776-7A3F-ADE4-3580C1A880FA}"/>
              </a:ext>
            </a:extLst>
          </p:cNvPr>
          <p:cNvSpPr txBox="1"/>
          <p:nvPr/>
        </p:nvSpPr>
        <p:spPr>
          <a:xfrm>
            <a:off x="1686757" y="2946815"/>
            <a:ext cx="1733115" cy="954107"/>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Page anchor links are sticky – they stay visible on scroll</a:t>
            </a:r>
          </a:p>
        </p:txBody>
      </p:sp>
      <p:sp>
        <p:nvSpPr>
          <p:cNvPr id="6" name="TextBox 5">
            <a:extLst>
              <a:ext uri="{FF2B5EF4-FFF2-40B4-BE49-F238E27FC236}">
                <a16:creationId xmlns:a16="http://schemas.microsoft.com/office/drawing/2014/main" id="{62B1B3B3-DF04-6667-18C4-70D5A53EEEBF}"/>
              </a:ext>
            </a:extLst>
          </p:cNvPr>
          <p:cNvSpPr txBox="1"/>
          <p:nvPr/>
        </p:nvSpPr>
        <p:spPr>
          <a:xfrm>
            <a:off x="6732240" y="4009671"/>
            <a:ext cx="2304256" cy="738664"/>
          </a:xfrm>
          <a:prstGeom prst="rect">
            <a:avLst/>
          </a:prstGeom>
          <a:solidFill>
            <a:schemeClr val="accent4">
              <a:lumMod val="75000"/>
            </a:schemeClr>
          </a:solidFill>
          <a:ln w="28575">
            <a:solidFill>
              <a:schemeClr val="accent1"/>
            </a:solidFill>
          </a:ln>
        </p:spPr>
        <p:txBody>
          <a:bodyPr wrap="square" rtlCol="0">
            <a:spAutoFit/>
          </a:bodyPr>
          <a:lstStyle/>
          <a:p>
            <a:pPr algn="ctr"/>
            <a:r>
              <a:rPr lang="en-GB" sz="1400" dirty="0">
                <a:solidFill>
                  <a:schemeClr val="bg1"/>
                </a:solidFill>
              </a:rPr>
              <a:t>Short intro to the site and toolkit use features after effects animation</a:t>
            </a:r>
          </a:p>
        </p:txBody>
      </p:sp>
    </p:spTree>
    <p:extLst>
      <p:ext uri="{BB962C8B-B14F-4D97-AF65-F5344CB8AC3E}">
        <p14:creationId xmlns:p14="http://schemas.microsoft.com/office/powerpoint/2010/main" val="355087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68DC168-61A3-4229-AD59-344A7AAA9F5B}"/>
              </a:ext>
            </a:extLst>
          </p:cNvPr>
          <p:cNvSpPr>
            <a:spLocks noGrp="1"/>
          </p:cNvSpPr>
          <p:nvPr>
            <p:ph type="ctrTitle"/>
          </p:nvPr>
        </p:nvSpPr>
        <p:spPr>
          <a:xfrm>
            <a:off x="1475656" y="558701"/>
            <a:ext cx="4602088" cy="550407"/>
          </a:xfrm>
        </p:spPr>
        <p:txBody>
          <a:bodyPr/>
          <a:lstStyle/>
          <a:p>
            <a:r>
              <a:rPr lang="en-US" dirty="0"/>
              <a:t>What is next?</a:t>
            </a:r>
            <a:endParaRPr lang="en-GB" dirty="0"/>
          </a:p>
        </p:txBody>
      </p:sp>
      <p:sp>
        <p:nvSpPr>
          <p:cNvPr id="22" name="Text Placeholder 21">
            <a:extLst>
              <a:ext uri="{FF2B5EF4-FFF2-40B4-BE49-F238E27FC236}">
                <a16:creationId xmlns:a16="http://schemas.microsoft.com/office/drawing/2014/main" id="{64E29986-E890-4E6B-ACFD-FD4E0A57FFB2}"/>
              </a:ext>
            </a:extLst>
          </p:cNvPr>
          <p:cNvSpPr>
            <a:spLocks noGrp="1"/>
          </p:cNvSpPr>
          <p:nvPr>
            <p:ph type="body" sz="quarter" idx="10"/>
          </p:nvPr>
        </p:nvSpPr>
        <p:spPr>
          <a:xfrm>
            <a:off x="755576" y="1507172"/>
            <a:ext cx="4176464" cy="1962076"/>
          </a:xfrm>
        </p:spPr>
        <p:txBody>
          <a:bodyPr/>
          <a:lstStyle/>
          <a:p>
            <a:pPr marL="342900" indent="-342900">
              <a:buFont typeface="Arial" panose="020B0604020202020204" pitchFamily="34" charset="0"/>
              <a:buChar char="•"/>
            </a:pPr>
            <a:r>
              <a:rPr lang="en-GB" sz="1600"/>
              <a:t>Website finalised and launched by the end of April</a:t>
            </a:r>
          </a:p>
          <a:p>
            <a:pPr marL="342900" indent="-342900">
              <a:buFont typeface="Arial" panose="020B0604020202020204" pitchFamily="34" charset="0"/>
              <a:buChar char="•"/>
            </a:pPr>
            <a:endParaRPr lang="en-GB" sz="1600"/>
          </a:p>
          <a:p>
            <a:pPr marL="342900" indent="-342900">
              <a:buFont typeface="Arial" panose="020B0604020202020204" pitchFamily="34" charset="0"/>
              <a:buChar char="•"/>
            </a:pPr>
            <a:r>
              <a:rPr lang="en-GB" sz="1600"/>
              <a:t>To create video content and a social media campaign with translations</a:t>
            </a:r>
          </a:p>
          <a:p>
            <a:pPr marL="342900" indent="-342900">
              <a:buFont typeface="Arial" panose="020B0604020202020204" pitchFamily="34" charset="0"/>
              <a:buChar char="•"/>
            </a:pPr>
            <a:endParaRPr lang="en-GB" sz="1600"/>
          </a:p>
          <a:p>
            <a:pPr marL="342900" indent="-342900">
              <a:buFont typeface="Arial" panose="020B0604020202020204" pitchFamily="34" charset="0"/>
              <a:buChar char="•"/>
            </a:pPr>
            <a:r>
              <a:rPr lang="en-GB" sz="1600"/>
              <a:t>Dissemination events, engagement with key audience groups and wider public</a:t>
            </a:r>
          </a:p>
          <a:p>
            <a:pPr marL="285750" indent="-285750">
              <a:buFont typeface="Arial" panose="020B0604020202020204" pitchFamily="34" charset="0"/>
              <a:buChar char="•"/>
            </a:pPr>
            <a:endParaRPr lang="en-US" sz="1600"/>
          </a:p>
        </p:txBody>
      </p:sp>
      <p:pic>
        <p:nvPicPr>
          <p:cNvPr id="3" name="Picture 2" descr="A person writing on a blackboard&#10;&#10;Description automatically generated with medium confidence">
            <a:extLst>
              <a:ext uri="{FF2B5EF4-FFF2-40B4-BE49-F238E27FC236}">
                <a16:creationId xmlns:a16="http://schemas.microsoft.com/office/drawing/2014/main" id="{54DCE675-04F8-BF90-E233-0C6261A84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117" y="1854845"/>
            <a:ext cx="3638637" cy="1896943"/>
          </a:xfrm>
          <a:prstGeom prst="rect">
            <a:avLst/>
          </a:prstGeom>
          <a:ln>
            <a:noFill/>
          </a:ln>
          <a:effectLst>
            <a:softEdge rad="112500"/>
          </a:effectLst>
        </p:spPr>
      </p:pic>
    </p:spTree>
    <p:extLst>
      <p:ext uri="{BB962C8B-B14F-4D97-AF65-F5344CB8AC3E}">
        <p14:creationId xmlns:p14="http://schemas.microsoft.com/office/powerpoint/2010/main" val="401884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14872B-824A-4983-8A69-363A4C6DCD34}"/>
              </a:ext>
            </a:extLst>
          </p:cNvPr>
          <p:cNvSpPr>
            <a:spLocks noGrp="1"/>
          </p:cNvSpPr>
          <p:nvPr>
            <p:ph type="title"/>
          </p:nvPr>
        </p:nvSpPr>
        <p:spPr>
          <a:xfrm>
            <a:off x="694725" y="510574"/>
            <a:ext cx="3326424" cy="419088"/>
          </a:xfrm>
        </p:spPr>
        <p:txBody>
          <a:bodyPr/>
          <a:lstStyle/>
          <a:p>
            <a:r>
              <a:rPr lang="en-US"/>
              <a:t>Acknowledgements</a:t>
            </a:r>
            <a:endParaRPr lang="en-GB" b="0"/>
          </a:p>
        </p:txBody>
      </p:sp>
      <p:sp>
        <p:nvSpPr>
          <p:cNvPr id="14" name="Text Placeholder 13">
            <a:extLst>
              <a:ext uri="{FF2B5EF4-FFF2-40B4-BE49-F238E27FC236}">
                <a16:creationId xmlns:a16="http://schemas.microsoft.com/office/drawing/2014/main" id="{82705FB8-6161-4D26-8B48-7611017D71B8}"/>
              </a:ext>
            </a:extLst>
          </p:cNvPr>
          <p:cNvSpPr>
            <a:spLocks noGrp="1"/>
          </p:cNvSpPr>
          <p:nvPr>
            <p:ph type="body" idx="1"/>
          </p:nvPr>
        </p:nvSpPr>
        <p:spPr>
          <a:xfrm>
            <a:off x="507481" y="1603504"/>
            <a:ext cx="6422514" cy="2571750"/>
          </a:xfrm>
        </p:spPr>
        <p:txBody>
          <a:bodyPr>
            <a:normAutofit/>
          </a:bodyPr>
          <a:lstStyle/>
          <a:p>
            <a:r>
              <a:rPr lang="en-GB" dirty="0">
                <a:latin typeface="+mn-lt"/>
              </a:rPr>
              <a:t>Alzheimer’s Society and the NIHR Three Schools Dementia research Programme</a:t>
            </a:r>
          </a:p>
          <a:p>
            <a:endParaRPr lang="en-GB" dirty="0">
              <a:latin typeface="+mn-lt"/>
            </a:endParaRPr>
          </a:p>
          <a:p>
            <a:r>
              <a:rPr lang="en-GB" dirty="0">
                <a:latin typeface="+mn-lt"/>
              </a:rPr>
              <a:t>Co-production partners: People living with dementia, carers and practitioners</a:t>
            </a:r>
          </a:p>
          <a:p>
            <a:endParaRPr lang="en-GB" dirty="0">
              <a:latin typeface="+mn-lt"/>
            </a:endParaRPr>
          </a:p>
          <a:p>
            <a:r>
              <a:rPr lang="en-GB" dirty="0">
                <a:latin typeface="+mn-lt"/>
              </a:rPr>
              <a:t>Partners in the COGNISANCE Collaboration</a:t>
            </a:r>
          </a:p>
          <a:p>
            <a:endParaRPr lang="en-GB" sz="5600" dirty="0">
              <a:solidFill>
                <a:srgbClr val="FFC000"/>
              </a:solidFill>
              <a:latin typeface="+mn-lt"/>
            </a:endParaRPr>
          </a:p>
          <a:p>
            <a:endParaRPr lang="en-GB" sz="5600" dirty="0">
              <a:solidFill>
                <a:srgbClr val="FFC000"/>
              </a:solidFill>
              <a:latin typeface="+mn-lt"/>
            </a:endParaRPr>
          </a:p>
          <a:p>
            <a:endParaRPr lang="en-GB" sz="5600" dirty="0">
              <a:solidFill>
                <a:srgbClr val="FFC000"/>
              </a:solidFill>
              <a:latin typeface="+mn-lt"/>
            </a:endParaRPr>
          </a:p>
          <a:p>
            <a:endParaRPr lang="en-US" dirty="0">
              <a:solidFill>
                <a:srgbClr val="FFC000"/>
              </a:solidFill>
            </a:endParaRPr>
          </a:p>
          <a:p>
            <a:endParaRPr lang="en-GB" dirty="0"/>
          </a:p>
        </p:txBody>
      </p:sp>
      <p:pic>
        <p:nvPicPr>
          <p:cNvPr id="39" name="Picture Placeholder 38" descr="A picture containing person&#10;&#10;Description automatically generated">
            <a:extLst>
              <a:ext uri="{FF2B5EF4-FFF2-40B4-BE49-F238E27FC236}">
                <a16:creationId xmlns:a16="http://schemas.microsoft.com/office/drawing/2014/main" id="{95C48454-BCD3-4085-8BC5-79E585F71E8E}"/>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7066662" y="352946"/>
            <a:ext cx="1773778" cy="1773778"/>
          </a:xfrm>
        </p:spPr>
      </p:pic>
      <p:pic>
        <p:nvPicPr>
          <p:cNvPr id="2" name="Picture 1">
            <a:extLst>
              <a:ext uri="{FF2B5EF4-FFF2-40B4-BE49-F238E27FC236}">
                <a16:creationId xmlns:a16="http://schemas.microsoft.com/office/drawing/2014/main" id="{A23BB830-C41E-4122-BFA8-49BE6E0EA398}"/>
              </a:ext>
            </a:extLst>
          </p:cNvPr>
          <p:cNvPicPr>
            <a:picLocks noChangeAspect="1"/>
          </p:cNvPicPr>
          <p:nvPr/>
        </p:nvPicPr>
        <p:blipFill>
          <a:blip r:embed="rId4"/>
          <a:stretch>
            <a:fillRect/>
          </a:stretch>
        </p:blipFill>
        <p:spPr>
          <a:xfrm>
            <a:off x="7812360" y="3854368"/>
            <a:ext cx="872197" cy="942536"/>
          </a:xfrm>
          <a:prstGeom prst="rect">
            <a:avLst/>
          </a:prstGeom>
        </p:spPr>
      </p:pic>
      <p:sp>
        <p:nvSpPr>
          <p:cNvPr id="4" name="TextBox 3">
            <a:extLst>
              <a:ext uri="{FF2B5EF4-FFF2-40B4-BE49-F238E27FC236}">
                <a16:creationId xmlns:a16="http://schemas.microsoft.com/office/drawing/2014/main" id="{0621C537-832B-74EC-8BCA-AEADBBC51BB8}"/>
              </a:ext>
            </a:extLst>
          </p:cNvPr>
          <p:cNvSpPr txBox="1"/>
          <p:nvPr/>
        </p:nvSpPr>
        <p:spPr>
          <a:xfrm>
            <a:off x="395536" y="2889379"/>
            <a:ext cx="8444904" cy="523220"/>
          </a:xfrm>
          <a:prstGeom prst="rect">
            <a:avLst/>
          </a:prstGeom>
          <a:noFill/>
        </p:spPr>
        <p:txBody>
          <a:bodyPr wrap="square">
            <a:spAutoFit/>
          </a:bodyPr>
          <a:lstStyle/>
          <a:p>
            <a:r>
              <a:rPr lang="en-GB" sz="1400" b="0" i="0" u="none" strike="noStrike" dirty="0">
                <a:solidFill>
                  <a:srgbClr val="FFC000"/>
                </a:solidFill>
                <a:effectLst/>
                <a:latin typeface="+mn-lt"/>
              </a:rPr>
              <a:t>This 12-</a:t>
            </a:r>
            <a:r>
              <a:rPr lang="en-GB" sz="1400" dirty="0">
                <a:solidFill>
                  <a:srgbClr val="FFC000"/>
                </a:solidFill>
                <a:latin typeface="+mn-lt"/>
              </a:rPr>
              <a:t>month </a:t>
            </a:r>
            <a:r>
              <a:rPr lang="en-GB" sz="1400" b="0" i="0" u="none" strike="noStrike" dirty="0">
                <a:solidFill>
                  <a:srgbClr val="FFC000"/>
                </a:solidFill>
                <a:effectLst/>
                <a:latin typeface="+mn-lt"/>
              </a:rPr>
              <a:t>study/project is funded by the NIHR  SSCR. The views expressed are those of the researcher team, and not necessarily those of the NIHR or the Department of Health and Social Care</a:t>
            </a:r>
          </a:p>
        </p:txBody>
      </p:sp>
    </p:spTree>
  </p:cSld>
  <p:clrMapOvr>
    <a:masterClrMapping/>
  </p:clrMapOvr>
  <mc:AlternateContent xmlns:mc="http://schemas.openxmlformats.org/markup-compatibility/2006" xmlns:p14="http://schemas.microsoft.com/office/powerpoint/2010/main">
    <mc:Choice Requires="p14">
      <p:transition spd="slow" p14:dur="2000" advTm="19047"/>
    </mc:Choice>
    <mc:Fallback xmlns="">
      <p:transition spd="slow" advTm="190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9E6371B-F9CE-45FA-93CF-57647DFBE75F}"/>
              </a:ext>
            </a:extLst>
          </p:cNvPr>
          <p:cNvSpPr>
            <a:spLocks noGrp="1"/>
          </p:cNvSpPr>
          <p:nvPr>
            <p:ph type="ctrTitle"/>
          </p:nvPr>
        </p:nvSpPr>
        <p:spPr>
          <a:xfrm>
            <a:off x="323850" y="1350789"/>
            <a:ext cx="4035301" cy="993605"/>
          </a:xfrm>
        </p:spPr>
        <p:txBody>
          <a:bodyPr/>
          <a:lstStyle/>
          <a:p>
            <a:r>
              <a:rPr lang="en-GB" sz="3200">
                <a:effectLst/>
                <a:latin typeface="Calibri" panose="020F0502020204030204" pitchFamily="34" charset="0"/>
                <a:ea typeface="Calibri" panose="020F0502020204030204" pitchFamily="34" charset="0"/>
              </a:rPr>
              <a:t>Thank you! </a:t>
            </a:r>
            <a:br>
              <a:rPr lang="en-US"/>
            </a:br>
            <a:endParaRPr lang="en-GB"/>
          </a:p>
        </p:txBody>
      </p:sp>
      <p:sp>
        <p:nvSpPr>
          <p:cNvPr id="28" name="Text Placeholder 27">
            <a:extLst>
              <a:ext uri="{FF2B5EF4-FFF2-40B4-BE49-F238E27FC236}">
                <a16:creationId xmlns:a16="http://schemas.microsoft.com/office/drawing/2014/main" id="{C2ADEE28-A594-484A-BC94-9DC4D83CE887}"/>
              </a:ext>
            </a:extLst>
          </p:cNvPr>
          <p:cNvSpPr>
            <a:spLocks noGrp="1"/>
          </p:cNvSpPr>
          <p:nvPr>
            <p:ph type="body" sz="quarter" idx="10"/>
          </p:nvPr>
        </p:nvSpPr>
        <p:spPr>
          <a:xfrm>
            <a:off x="342431" y="2587448"/>
            <a:ext cx="3888432" cy="872034"/>
          </a:xfrm>
        </p:spPr>
        <p:txBody>
          <a:bodyPr/>
          <a:lstStyle/>
          <a:p>
            <a:r>
              <a:rPr lang="en-GB" sz="1500"/>
              <a:t>For further info, please contact:</a:t>
            </a:r>
          </a:p>
          <a:p>
            <a:endParaRPr lang="en-GB" sz="1500"/>
          </a:p>
          <a:p>
            <a:r>
              <a:rPr lang="en-GB" sz="1500"/>
              <a:t>Claudio Di Lorito</a:t>
            </a:r>
          </a:p>
          <a:p>
            <a:r>
              <a:rPr lang="en-GB" sz="1500"/>
              <a:t>Email: Claudio.dilorito@ucl.ac.uk </a:t>
            </a:r>
            <a:endParaRPr lang="en-US" sz="1500"/>
          </a:p>
        </p:txBody>
      </p:sp>
      <p:pic>
        <p:nvPicPr>
          <p:cNvPr id="30" name="Picture 29">
            <a:extLst>
              <a:ext uri="{FF2B5EF4-FFF2-40B4-BE49-F238E27FC236}">
                <a16:creationId xmlns:a16="http://schemas.microsoft.com/office/drawing/2014/main" id="{FAE9E96E-EAD7-4A8A-9337-E8A8F6A640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9"/>
          <a:stretch/>
        </p:blipFill>
        <p:spPr>
          <a:xfrm>
            <a:off x="0" y="4576668"/>
            <a:ext cx="8763526" cy="231648"/>
          </a:xfrm>
          <a:prstGeom prst="rect">
            <a:avLst/>
          </a:prstGeom>
        </p:spPr>
      </p:pic>
    </p:spTree>
    <p:extLst>
      <p:ext uri="{BB962C8B-B14F-4D97-AF65-F5344CB8AC3E}">
        <p14:creationId xmlns:p14="http://schemas.microsoft.com/office/powerpoint/2010/main" val="3238179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1A79-66CA-4462-8BF6-100971F751C1}"/>
              </a:ext>
            </a:extLst>
          </p:cNvPr>
          <p:cNvSpPr>
            <a:spLocks noGrp="1"/>
          </p:cNvSpPr>
          <p:nvPr>
            <p:ph type="ctrTitle"/>
          </p:nvPr>
        </p:nvSpPr>
        <p:spPr>
          <a:xfrm>
            <a:off x="727563" y="990749"/>
            <a:ext cx="7688873" cy="2686761"/>
          </a:xfrm>
        </p:spPr>
        <p:txBody>
          <a:bodyPr/>
          <a:lstStyle/>
          <a:p>
            <a:r>
              <a:rPr lang="en-GB" sz="2200" dirty="0"/>
              <a:t>Website: </a:t>
            </a:r>
            <a:r>
              <a:rPr lang="en-GB" sz="2200" dirty="0">
                <a:solidFill>
                  <a:srgbClr val="61207A"/>
                </a:solidFill>
                <a:hlinkClick r:id="rId3">
                  <a:extLst>
                    <a:ext uri="{A12FA001-AC4F-418D-AE19-62706E023703}">
                      <ahyp:hlinkClr xmlns:ahyp="http://schemas.microsoft.com/office/drawing/2018/hyperlinkcolor" val="tx"/>
                    </a:ext>
                  </a:extLst>
                </a:hlinkClick>
              </a:rPr>
              <a:t>https://www.forwardwithdementia.org/</a:t>
            </a:r>
            <a:r>
              <a:rPr lang="en-GB" sz="2200" dirty="0">
                <a:solidFill>
                  <a:schemeClr val="bg1"/>
                </a:solidFill>
                <a:hlinkClick r:id="rId3">
                  <a:extLst>
                    <a:ext uri="{A12FA001-AC4F-418D-AE19-62706E023703}">
                      <ahyp:hlinkClr xmlns:ahyp="http://schemas.microsoft.com/office/drawing/2018/hyperlinkcolor" val="tx"/>
                    </a:ext>
                  </a:extLst>
                </a:hlinkClick>
              </a:rPr>
              <a:t>en</a:t>
            </a:r>
            <a:r>
              <a:rPr lang="en-GB" sz="2200" dirty="0">
                <a:solidFill>
                  <a:schemeClr val="bg1"/>
                </a:solidFill>
              </a:rPr>
              <a:t> </a:t>
            </a:r>
            <a:br>
              <a:rPr lang="en-GB" sz="1847" dirty="0"/>
            </a:br>
            <a:br>
              <a:rPr lang="en-GB" sz="1847" dirty="0"/>
            </a:br>
            <a:r>
              <a:rPr lang="en-GB" sz="1847" dirty="0"/>
              <a:t>Twitter: @ForwardDementia</a:t>
            </a:r>
            <a:br>
              <a:rPr lang="en-GB" sz="1847" dirty="0"/>
            </a:br>
            <a:br>
              <a:rPr lang="en-GB" sz="1847" dirty="0"/>
            </a:br>
            <a:r>
              <a:rPr lang="en-GB" sz="1847" dirty="0"/>
              <a:t>Instagram: https://www.instagram.com/forwardwithdementia_gb/</a:t>
            </a:r>
            <a:br>
              <a:rPr lang="en-GB" sz="1847" dirty="0"/>
            </a:br>
            <a:br>
              <a:rPr lang="en-GB" sz="1847" dirty="0"/>
            </a:br>
            <a:r>
              <a:rPr lang="en-GB" sz="1847" dirty="0"/>
              <a:t>Facebook</a:t>
            </a:r>
            <a:r>
              <a:rPr lang="en-GB" sz="1847" dirty="0">
                <a:solidFill>
                  <a:schemeClr val="bg1"/>
                </a:solidFill>
              </a:rPr>
              <a:t>: https://www.facebook.com/ForwardDementiaGB</a:t>
            </a:r>
            <a:br>
              <a:rPr lang="en-GB" sz="1847" dirty="0"/>
            </a:br>
            <a:br>
              <a:rPr lang="en-GB" sz="1847" dirty="0"/>
            </a:br>
            <a:r>
              <a:rPr lang="en-GB" sz="1847" dirty="0"/>
              <a:t>You Tube: Forward with dementia International</a:t>
            </a:r>
            <a:br>
              <a:rPr lang="en-GB" sz="1847" dirty="0"/>
            </a:br>
            <a:endParaRPr lang="en-GB" sz="1847" dirty="0"/>
          </a:p>
        </p:txBody>
      </p:sp>
    </p:spTree>
    <p:extLst>
      <p:ext uri="{BB962C8B-B14F-4D97-AF65-F5344CB8AC3E}">
        <p14:creationId xmlns:p14="http://schemas.microsoft.com/office/powerpoint/2010/main" val="2655717631"/>
      </p:ext>
    </p:extLst>
  </p:cSld>
  <p:clrMapOvr>
    <a:masterClrMapping/>
  </p:clrMapOvr>
  <mc:AlternateContent xmlns:mc="http://schemas.openxmlformats.org/markup-compatibility/2006" xmlns:p14="http://schemas.microsoft.com/office/powerpoint/2010/main">
    <mc:Choice Requires="p14">
      <p:transition spd="slow" p14:dur="2000" advTm="7442"/>
    </mc:Choice>
    <mc:Fallback xmlns="">
      <p:transition spd="slow" advTm="74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68DC168-61A3-4229-AD59-344A7AAA9F5B}"/>
              </a:ext>
            </a:extLst>
          </p:cNvPr>
          <p:cNvSpPr>
            <a:spLocks noGrp="1"/>
          </p:cNvSpPr>
          <p:nvPr>
            <p:ph type="ctrTitle"/>
          </p:nvPr>
        </p:nvSpPr>
        <p:spPr>
          <a:xfrm>
            <a:off x="1187624" y="558701"/>
            <a:ext cx="3489718" cy="550407"/>
          </a:xfrm>
        </p:spPr>
        <p:txBody>
          <a:bodyPr/>
          <a:lstStyle/>
          <a:p>
            <a:r>
              <a:rPr lang="en-US" dirty="0"/>
              <a:t>Outline for today</a:t>
            </a:r>
          </a:p>
        </p:txBody>
      </p:sp>
      <p:sp>
        <p:nvSpPr>
          <p:cNvPr id="22" name="Text Placeholder 21">
            <a:extLst>
              <a:ext uri="{FF2B5EF4-FFF2-40B4-BE49-F238E27FC236}">
                <a16:creationId xmlns:a16="http://schemas.microsoft.com/office/drawing/2014/main" id="{64E29986-E890-4E6B-ACFD-FD4E0A57FFB2}"/>
              </a:ext>
            </a:extLst>
          </p:cNvPr>
          <p:cNvSpPr>
            <a:spLocks noGrp="1"/>
          </p:cNvSpPr>
          <p:nvPr>
            <p:ph type="body" sz="quarter" idx="10"/>
          </p:nvPr>
        </p:nvSpPr>
        <p:spPr>
          <a:xfrm>
            <a:off x="683568" y="1278781"/>
            <a:ext cx="4680520" cy="1744067"/>
          </a:xfrm>
        </p:spPr>
        <p:txBody>
          <a:bodyPr/>
          <a:lstStyle/>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r>
              <a:rPr lang="en-US" sz="1800" dirty="0">
                <a:solidFill>
                  <a:srgbClr val="FFC000"/>
                </a:solidFill>
              </a:rPr>
              <a:t>To share the background to “Forward with Dementia</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To outline the different stages of the study and how data fed into the co-design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14872B-824A-4983-8A69-363A4C6DCD34}"/>
              </a:ext>
            </a:extLst>
          </p:cNvPr>
          <p:cNvSpPr>
            <a:spLocks noGrp="1"/>
          </p:cNvSpPr>
          <p:nvPr>
            <p:ph type="title"/>
          </p:nvPr>
        </p:nvSpPr>
        <p:spPr>
          <a:xfrm>
            <a:off x="602111" y="558701"/>
            <a:ext cx="6434833" cy="419088"/>
          </a:xfrm>
        </p:spPr>
        <p:txBody>
          <a:bodyPr/>
          <a:lstStyle/>
          <a:p>
            <a:r>
              <a:rPr lang="en-US" dirty="0"/>
              <a:t>Background</a:t>
            </a:r>
            <a:endParaRPr lang="en-GB" b="0" dirty="0"/>
          </a:p>
        </p:txBody>
      </p:sp>
      <p:sp>
        <p:nvSpPr>
          <p:cNvPr id="14" name="Text Placeholder 13">
            <a:extLst>
              <a:ext uri="{FF2B5EF4-FFF2-40B4-BE49-F238E27FC236}">
                <a16:creationId xmlns:a16="http://schemas.microsoft.com/office/drawing/2014/main" id="{82705FB8-6161-4D26-8B48-7611017D71B8}"/>
              </a:ext>
            </a:extLst>
          </p:cNvPr>
          <p:cNvSpPr>
            <a:spLocks noGrp="1"/>
          </p:cNvSpPr>
          <p:nvPr>
            <p:ph type="body" idx="1"/>
          </p:nvPr>
        </p:nvSpPr>
        <p:spPr>
          <a:xfrm>
            <a:off x="532217" y="2253547"/>
            <a:ext cx="5688632" cy="936104"/>
          </a:xfrm>
        </p:spPr>
        <p:txBody>
          <a:bodyPr>
            <a:normAutofit/>
          </a:bodyPr>
          <a:lstStyle/>
          <a:p>
            <a:pPr marL="298450" indent="-285750">
              <a:lnSpc>
                <a:spcPct val="120000"/>
              </a:lnSpc>
              <a:buFont typeface="Arial" panose="020B0604020202020204" pitchFamily="34" charset="0"/>
              <a:buChar char="•"/>
            </a:pPr>
            <a:r>
              <a:rPr lang="en-GB" dirty="0"/>
              <a:t>People living with dementia and their carers often have negative experiences of NHS and social care services around diagnosis. They have told us there is often little support and information</a:t>
            </a:r>
          </a:p>
          <a:p>
            <a:pPr>
              <a:lnSpc>
                <a:spcPct val="120000"/>
              </a:lnSpc>
            </a:pPr>
            <a:endParaRPr lang="en-GB" dirty="0"/>
          </a:p>
        </p:txBody>
      </p:sp>
      <p:pic>
        <p:nvPicPr>
          <p:cNvPr id="39" name="Picture Placeholder 38" descr="A picture containing person&#10;&#10;Description automatically generated">
            <a:extLst>
              <a:ext uri="{FF2B5EF4-FFF2-40B4-BE49-F238E27FC236}">
                <a16:creationId xmlns:a16="http://schemas.microsoft.com/office/drawing/2014/main" id="{95C48454-BCD3-4085-8BC5-79E585F71E8E}"/>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a:stretch/>
        </p:blipFill>
        <p:spPr>
          <a:xfrm>
            <a:off x="6383647" y="898275"/>
            <a:ext cx="2468294" cy="2468294"/>
          </a:xfrm>
        </p:spPr>
      </p:pic>
      <p:sp>
        <p:nvSpPr>
          <p:cNvPr id="4" name="TextBox 3">
            <a:extLst>
              <a:ext uri="{FF2B5EF4-FFF2-40B4-BE49-F238E27FC236}">
                <a16:creationId xmlns:a16="http://schemas.microsoft.com/office/drawing/2014/main" id="{77C4B95E-B46E-C062-AE2C-3C2CC92303BB}"/>
              </a:ext>
            </a:extLst>
          </p:cNvPr>
          <p:cNvSpPr txBox="1"/>
          <p:nvPr/>
        </p:nvSpPr>
        <p:spPr>
          <a:xfrm>
            <a:off x="1115616" y="1228884"/>
            <a:ext cx="6057876" cy="726609"/>
          </a:xfrm>
          <a:prstGeom prst="rect">
            <a:avLst/>
          </a:prstGeom>
          <a:noFill/>
        </p:spPr>
        <p:txBody>
          <a:bodyPr wrap="square">
            <a:spAutoFit/>
          </a:bodyPr>
          <a:lstStyle/>
          <a:p>
            <a:pPr marL="12700">
              <a:lnSpc>
                <a:spcPct val="120000"/>
              </a:lnSpc>
            </a:pPr>
            <a:r>
              <a:rPr lang="en-GB" i="1" dirty="0">
                <a:solidFill>
                  <a:schemeClr val="accent4"/>
                </a:solidFill>
              </a:rPr>
              <a:t>“When I was first diagnosed, I felt lost and so overwhelmed. I didn’t know where to turn” </a:t>
            </a:r>
          </a:p>
        </p:txBody>
      </p:sp>
      <p:sp>
        <p:nvSpPr>
          <p:cNvPr id="6" name="TextBox 5">
            <a:extLst>
              <a:ext uri="{FF2B5EF4-FFF2-40B4-BE49-F238E27FC236}">
                <a16:creationId xmlns:a16="http://schemas.microsoft.com/office/drawing/2014/main" id="{8F746ED1-2E2B-A877-09FF-9854C3C84DE7}"/>
              </a:ext>
            </a:extLst>
          </p:cNvPr>
          <p:cNvSpPr txBox="1"/>
          <p:nvPr/>
        </p:nvSpPr>
        <p:spPr>
          <a:xfrm>
            <a:off x="2267744" y="3488475"/>
            <a:ext cx="5490374" cy="1102674"/>
          </a:xfrm>
          <a:prstGeom prst="rect">
            <a:avLst/>
          </a:prstGeom>
          <a:noFill/>
        </p:spPr>
        <p:txBody>
          <a:bodyPr wrap="square">
            <a:spAutoFit/>
          </a:bodyPr>
          <a:lstStyle/>
          <a:p>
            <a:pPr marL="298450" marR="5080" lvl="0" indent="-285750" algn="l" defTabSz="914400" rtl="0" eaLnBrk="1" fontAlgn="auto" latinLnBrk="0" hangingPunct="1">
              <a:lnSpc>
                <a:spcPct val="120000"/>
              </a:lnSpc>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Many people living with dementia use homecare services to support them living at home. Most homecare workers often work alone, lack specific dementia training and are not confident in their roles. </a:t>
            </a:r>
          </a:p>
        </p:txBody>
      </p:sp>
    </p:spTree>
    <p:extLst>
      <p:ext uri="{BB962C8B-B14F-4D97-AF65-F5344CB8AC3E}">
        <p14:creationId xmlns:p14="http://schemas.microsoft.com/office/powerpoint/2010/main" val="288838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14872B-824A-4983-8A69-363A4C6DCD34}"/>
              </a:ext>
            </a:extLst>
          </p:cNvPr>
          <p:cNvSpPr>
            <a:spLocks noGrp="1"/>
          </p:cNvSpPr>
          <p:nvPr>
            <p:ph type="title"/>
          </p:nvPr>
        </p:nvSpPr>
        <p:spPr>
          <a:xfrm>
            <a:off x="611560" y="307238"/>
            <a:ext cx="7200628" cy="377538"/>
          </a:xfrm>
        </p:spPr>
        <p:txBody>
          <a:bodyPr/>
          <a:lstStyle/>
          <a:p>
            <a:r>
              <a:rPr lang="en-US" sz="2300" dirty="0"/>
              <a:t>Aim and objective</a:t>
            </a:r>
            <a:endParaRPr lang="en-GB" sz="2300" b="0" dirty="0"/>
          </a:p>
        </p:txBody>
      </p:sp>
      <p:sp>
        <p:nvSpPr>
          <p:cNvPr id="14" name="Text Placeholder 13">
            <a:extLst>
              <a:ext uri="{FF2B5EF4-FFF2-40B4-BE49-F238E27FC236}">
                <a16:creationId xmlns:a16="http://schemas.microsoft.com/office/drawing/2014/main" id="{82705FB8-6161-4D26-8B48-7611017D71B8}"/>
              </a:ext>
            </a:extLst>
          </p:cNvPr>
          <p:cNvSpPr>
            <a:spLocks noGrp="1"/>
          </p:cNvSpPr>
          <p:nvPr>
            <p:ph type="body" idx="1"/>
          </p:nvPr>
        </p:nvSpPr>
        <p:spPr>
          <a:xfrm>
            <a:off x="264270" y="957872"/>
            <a:ext cx="6008133" cy="936104"/>
          </a:xfrm>
        </p:spPr>
        <p:txBody>
          <a:bodyPr>
            <a:normAutofit/>
          </a:bodyPr>
          <a:lstStyle/>
          <a:p>
            <a:pPr marL="298450" indent="-285750">
              <a:lnSpc>
                <a:spcPct val="120000"/>
              </a:lnSpc>
              <a:buFont typeface="Arial" panose="020B0604020202020204" pitchFamily="34" charset="0"/>
              <a:buChar char="•"/>
            </a:pPr>
            <a:r>
              <a:rPr lang="en-GB" dirty="0"/>
              <a:t>Forward with dementia: co-producing support for social care needs after a dementia diagnosis is a one year study funded by the NIHR Three Schools: Dementia Research Programme</a:t>
            </a:r>
          </a:p>
        </p:txBody>
      </p:sp>
      <p:pic>
        <p:nvPicPr>
          <p:cNvPr id="39" name="Picture Placeholder 38" descr="A picture containing person&#10;&#10;Description automatically generated">
            <a:extLst>
              <a:ext uri="{FF2B5EF4-FFF2-40B4-BE49-F238E27FC236}">
                <a16:creationId xmlns:a16="http://schemas.microsoft.com/office/drawing/2014/main" id="{95C48454-BCD3-4085-8BC5-79E585F71E8E}"/>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6459683" y="438479"/>
            <a:ext cx="2216774" cy="2216774"/>
          </a:xfrm>
        </p:spPr>
      </p:pic>
      <p:sp>
        <p:nvSpPr>
          <p:cNvPr id="6" name="TextBox 5">
            <a:extLst>
              <a:ext uri="{FF2B5EF4-FFF2-40B4-BE49-F238E27FC236}">
                <a16:creationId xmlns:a16="http://schemas.microsoft.com/office/drawing/2014/main" id="{8F746ED1-2E2B-A877-09FF-9854C3C84DE7}"/>
              </a:ext>
            </a:extLst>
          </p:cNvPr>
          <p:cNvSpPr txBox="1"/>
          <p:nvPr/>
        </p:nvSpPr>
        <p:spPr>
          <a:xfrm>
            <a:off x="151723" y="1943012"/>
            <a:ext cx="6120680" cy="844142"/>
          </a:xfrm>
          <a:prstGeom prst="rect">
            <a:avLst/>
          </a:prstGeom>
          <a:noFill/>
        </p:spPr>
        <p:txBody>
          <a:bodyPr wrap="square">
            <a:spAutoFit/>
          </a:bodyPr>
          <a:lstStyle/>
          <a:p>
            <a:pPr marL="298450" marR="5080" lvl="0" indent="-285750" algn="l" defTabSz="914400" rtl="0" eaLnBrk="1" fontAlgn="auto" latinLnBrk="0" hangingPunct="1">
              <a:lnSpc>
                <a:spcPct val="120000"/>
              </a:lnSpc>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Aim: To support people living with dementia and carers to live well after a dementia diagnosis and to help people in social care who are working with them. </a:t>
            </a:r>
          </a:p>
        </p:txBody>
      </p:sp>
      <p:sp>
        <p:nvSpPr>
          <p:cNvPr id="3" name="TextBox 2">
            <a:extLst>
              <a:ext uri="{FF2B5EF4-FFF2-40B4-BE49-F238E27FC236}">
                <a16:creationId xmlns:a16="http://schemas.microsoft.com/office/drawing/2014/main" id="{282B7E9F-B406-67DB-D808-67372D16888A}"/>
              </a:ext>
            </a:extLst>
          </p:cNvPr>
          <p:cNvSpPr txBox="1"/>
          <p:nvPr/>
        </p:nvSpPr>
        <p:spPr>
          <a:xfrm>
            <a:off x="4173683" y="4190584"/>
            <a:ext cx="4572000" cy="394210"/>
          </a:xfrm>
          <a:prstGeom prst="rect">
            <a:avLst/>
          </a:prstGeom>
          <a:noFill/>
        </p:spPr>
        <p:txBody>
          <a:bodyPr wrap="square">
            <a:spAutoFit/>
          </a:bodyPr>
          <a:lstStyle/>
          <a:p>
            <a:pPr marL="12700" marR="5080" lvl="0">
              <a:lnSpc>
                <a:spcPct val="120000"/>
              </a:lnSpc>
              <a:buSzPct val="90000"/>
              <a:defRPr/>
            </a:pPr>
            <a:r>
              <a:rPr lang="en-GB" sz="1800" dirty="0">
                <a:solidFill>
                  <a:schemeClr val="accent6">
                    <a:lumMod val="20000"/>
                    <a:lumOff val="80000"/>
                  </a:schemeClr>
                </a:solidFill>
                <a:latin typeface="Arial"/>
                <a:cs typeface="Arial"/>
                <a:hlinkClick r:id="rId4">
                  <a:extLst>
                    <a:ext uri="{A12FA001-AC4F-418D-AE19-62706E023703}">
                      <ahyp:hlinkClr xmlns:ahyp="http://schemas.microsoft.com/office/drawing/2018/hyperlinkcolor" val="tx"/>
                    </a:ext>
                  </a:extLst>
                </a:hlinkClick>
              </a:rPr>
              <a:t>https://www.forwardwithdementia.org/en/</a:t>
            </a:r>
            <a:r>
              <a:rPr lang="en-GB" sz="1800" dirty="0">
                <a:solidFill>
                  <a:schemeClr val="accent6">
                    <a:lumMod val="20000"/>
                    <a:lumOff val="80000"/>
                  </a:schemeClr>
                </a:solidFill>
                <a:latin typeface="Arial"/>
                <a:cs typeface="Arial"/>
              </a:rPr>
              <a:t> </a:t>
            </a:r>
          </a:p>
        </p:txBody>
      </p:sp>
      <p:sp>
        <p:nvSpPr>
          <p:cNvPr id="7" name="TextBox 6">
            <a:extLst>
              <a:ext uri="{FF2B5EF4-FFF2-40B4-BE49-F238E27FC236}">
                <a16:creationId xmlns:a16="http://schemas.microsoft.com/office/drawing/2014/main" id="{69F66BEC-0F02-2BE5-BA16-DD42BC2779EF}"/>
              </a:ext>
            </a:extLst>
          </p:cNvPr>
          <p:cNvSpPr txBox="1"/>
          <p:nvPr/>
        </p:nvSpPr>
        <p:spPr>
          <a:xfrm>
            <a:off x="183122" y="2955808"/>
            <a:ext cx="8777755" cy="844142"/>
          </a:xfrm>
          <a:prstGeom prst="rect">
            <a:avLst/>
          </a:prstGeom>
          <a:noFill/>
        </p:spPr>
        <p:txBody>
          <a:bodyPr wrap="square">
            <a:spAutoFit/>
          </a:bodyPr>
          <a:lstStyle/>
          <a:p>
            <a:pPr marL="298450" marR="5080" lvl="0" indent="-285750" algn="l" defTabSz="914400" rtl="0" eaLnBrk="1" fontAlgn="auto" latinLnBrk="0" hangingPunct="1">
              <a:lnSpc>
                <a:spcPct val="120000"/>
              </a:lnSpc>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Objective: To expand an information website and personalised toolkit called Forward with dementia aimed at providing post-diagnostic support for people living with dementia and carers, by adding information and guides for social care practitioners, particularly people working in homecare, to help support their clients.  </a:t>
            </a:r>
          </a:p>
        </p:txBody>
      </p:sp>
    </p:spTree>
    <p:extLst>
      <p:ext uri="{BB962C8B-B14F-4D97-AF65-F5344CB8AC3E}">
        <p14:creationId xmlns:p14="http://schemas.microsoft.com/office/powerpoint/2010/main" val="155588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14872B-824A-4983-8A69-363A4C6DCD34}"/>
              </a:ext>
            </a:extLst>
          </p:cNvPr>
          <p:cNvSpPr>
            <a:spLocks noGrp="1"/>
          </p:cNvSpPr>
          <p:nvPr>
            <p:ph type="title"/>
          </p:nvPr>
        </p:nvSpPr>
        <p:spPr>
          <a:xfrm>
            <a:off x="563525" y="352158"/>
            <a:ext cx="7200628" cy="377538"/>
          </a:xfrm>
        </p:spPr>
        <p:txBody>
          <a:bodyPr/>
          <a:lstStyle/>
          <a:p>
            <a:r>
              <a:rPr lang="en-US" sz="2300" dirty="0"/>
              <a:t>Design and sampling</a:t>
            </a:r>
            <a:endParaRPr lang="en-GB" sz="2300" b="0" dirty="0"/>
          </a:p>
        </p:txBody>
      </p:sp>
      <p:sp>
        <p:nvSpPr>
          <p:cNvPr id="14" name="Text Placeholder 13">
            <a:extLst>
              <a:ext uri="{FF2B5EF4-FFF2-40B4-BE49-F238E27FC236}">
                <a16:creationId xmlns:a16="http://schemas.microsoft.com/office/drawing/2014/main" id="{82705FB8-6161-4D26-8B48-7611017D71B8}"/>
              </a:ext>
            </a:extLst>
          </p:cNvPr>
          <p:cNvSpPr>
            <a:spLocks noGrp="1"/>
          </p:cNvSpPr>
          <p:nvPr>
            <p:ph type="body" idx="1"/>
          </p:nvPr>
        </p:nvSpPr>
        <p:spPr>
          <a:xfrm>
            <a:off x="251520" y="919144"/>
            <a:ext cx="6624736" cy="1943813"/>
          </a:xfrm>
        </p:spPr>
        <p:txBody>
          <a:bodyPr>
            <a:normAutofit/>
          </a:bodyPr>
          <a:lstStyle/>
          <a:p>
            <a:pPr marL="298450" indent="-285750">
              <a:lnSpc>
                <a:spcPct val="100000"/>
              </a:lnSpc>
              <a:buFont typeface="Arial" panose="020B0604020202020204" pitchFamily="34" charset="0"/>
              <a:buChar char="•"/>
            </a:pPr>
            <a:r>
              <a:rPr lang="en-GB" dirty="0"/>
              <a:t>A qualitative experience-based co-design approach in partnership with people living with dementia, carers, and health &amp; social care professionals.</a:t>
            </a:r>
          </a:p>
          <a:p>
            <a:pPr marL="298450" indent="-285750">
              <a:lnSpc>
                <a:spcPct val="100000"/>
              </a:lnSpc>
              <a:buFont typeface="Arial" panose="020B0604020202020204" pitchFamily="34" charset="0"/>
              <a:buChar char="•"/>
            </a:pPr>
            <a:endParaRPr lang="en-GB" sz="1000" dirty="0"/>
          </a:p>
          <a:p>
            <a:pPr marL="298450" indent="-285750">
              <a:lnSpc>
                <a:spcPct val="100000"/>
              </a:lnSpc>
              <a:buFont typeface="Arial" panose="020B0604020202020204" pitchFamily="34" charset="0"/>
              <a:buChar char="•"/>
            </a:pPr>
            <a:r>
              <a:rPr lang="en-GB" dirty="0"/>
              <a:t>Participants were recruited through creating n</a:t>
            </a:r>
            <a:r>
              <a:rPr lang="en-GB" dirty="0">
                <a:solidFill>
                  <a:schemeClr val="accent4"/>
                </a:solidFill>
              </a:rPr>
              <a:t>etworks and snowballing techniques, public co-apps and partners, local authorities, third sector organisations (e.g., </a:t>
            </a:r>
            <a:r>
              <a:rPr kumimoji="0" lang="en-GB" sz="1400" b="0" i="0" u="none" strike="noStrike" kern="1200" cap="none" spc="0" normalizeH="0" baseline="0" noProof="0" dirty="0">
                <a:ln>
                  <a:noFill/>
                </a:ln>
                <a:solidFill>
                  <a:srgbClr val="FAB72D"/>
                </a:solidFill>
                <a:effectLst/>
                <a:uLnTx/>
                <a:uFillTx/>
                <a:latin typeface="Arial"/>
                <a:ea typeface="+mn-ea"/>
                <a:cs typeface="Arial"/>
              </a:rPr>
              <a:t>Alzheimer’s Society), local and national home care agencies, Join Dementia Research, Dementia Engagement and Empowerment Project (DEEP), local community events (e.g., dementia cafes), social media, and events/conferences.</a:t>
            </a:r>
          </a:p>
          <a:p>
            <a:pPr marL="298450" indent="-285750">
              <a:lnSpc>
                <a:spcPct val="100000"/>
              </a:lnSpc>
              <a:buFont typeface="Arial" panose="020B0604020202020204" pitchFamily="34" charset="0"/>
              <a:buChar char="•"/>
            </a:pPr>
            <a:endParaRPr lang="en-GB" dirty="0">
              <a:solidFill>
                <a:srgbClr val="FAB72D"/>
              </a:solidFill>
            </a:endParaRPr>
          </a:p>
          <a:p>
            <a:pPr>
              <a:lnSpc>
                <a:spcPct val="100000"/>
              </a:lnSpc>
            </a:pPr>
            <a:endParaRPr kumimoji="0" lang="en-GB" sz="1400" b="0" i="0" u="none" strike="noStrike" kern="1200" cap="none" spc="0" normalizeH="0" baseline="0" noProof="0" dirty="0">
              <a:ln>
                <a:noFill/>
              </a:ln>
              <a:solidFill>
                <a:srgbClr val="FAB72D"/>
              </a:solidFill>
              <a:effectLst/>
              <a:uLnTx/>
              <a:uFillTx/>
              <a:latin typeface="Arial"/>
              <a:ea typeface="+mn-ea"/>
              <a:cs typeface="Arial"/>
            </a:endParaRPr>
          </a:p>
          <a:p>
            <a:pPr>
              <a:lnSpc>
                <a:spcPct val="100000"/>
              </a:lnSpc>
            </a:pPr>
            <a:endParaRPr lang="en-GB" dirty="0">
              <a:solidFill>
                <a:schemeClr val="accent4"/>
              </a:solidFill>
            </a:endParaRPr>
          </a:p>
        </p:txBody>
      </p:sp>
      <p:pic>
        <p:nvPicPr>
          <p:cNvPr id="39" name="Picture Placeholder 38" descr="A picture containing person&#10;&#10;Description automatically generated">
            <a:extLst>
              <a:ext uri="{FF2B5EF4-FFF2-40B4-BE49-F238E27FC236}">
                <a16:creationId xmlns:a16="http://schemas.microsoft.com/office/drawing/2014/main" id="{95C48454-BCD3-4085-8BC5-79E585F71E8E}"/>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7031083" y="540927"/>
            <a:ext cx="1861397" cy="1861397"/>
          </a:xfrm>
        </p:spPr>
      </p:pic>
      <p:sp>
        <p:nvSpPr>
          <p:cNvPr id="9" name="Text Placeholder 13">
            <a:extLst>
              <a:ext uri="{FF2B5EF4-FFF2-40B4-BE49-F238E27FC236}">
                <a16:creationId xmlns:a16="http://schemas.microsoft.com/office/drawing/2014/main" id="{3DE13957-0873-9EE3-A039-7699577BFA31}"/>
              </a:ext>
            </a:extLst>
          </p:cNvPr>
          <p:cNvSpPr txBox="1">
            <a:spLocks/>
          </p:cNvSpPr>
          <p:nvPr/>
        </p:nvSpPr>
        <p:spPr>
          <a:xfrm>
            <a:off x="323527" y="3006973"/>
            <a:ext cx="8256947" cy="1472472"/>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98450" indent="-285750">
              <a:lnSpc>
                <a:spcPct val="120000"/>
              </a:lnSpc>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DA32F3DC-E534-F3D2-3E77-451F84C82AEC}"/>
              </a:ext>
            </a:extLst>
          </p:cNvPr>
          <p:cNvSpPr txBox="1"/>
          <p:nvPr/>
        </p:nvSpPr>
        <p:spPr>
          <a:xfrm>
            <a:off x="138903" y="3006973"/>
            <a:ext cx="8462733" cy="954107"/>
          </a:xfrm>
          <a:prstGeom prst="rect">
            <a:avLst/>
          </a:prstGeom>
          <a:noFill/>
        </p:spPr>
        <p:txBody>
          <a:bodyPr wrap="square">
            <a:spAutoFit/>
          </a:bodyPr>
          <a:lstStyle/>
          <a:p>
            <a:pPr marL="285750" indent="-285750">
              <a:buFont typeface="Arial" panose="020B0604020202020204" pitchFamily="34" charset="0"/>
              <a:buChar char="•"/>
            </a:pPr>
            <a:r>
              <a:rPr kumimoji="0" lang="en-GB" sz="1400" b="0" i="0" u="none" strike="noStrike" kern="1200" cap="none" spc="0" normalizeH="0" baseline="0" noProof="0" dirty="0">
                <a:ln>
                  <a:noFill/>
                </a:ln>
                <a:solidFill>
                  <a:srgbClr val="FCB53B"/>
                </a:solidFill>
                <a:effectLst/>
                <a:uLnTx/>
                <a:uFillTx/>
                <a:latin typeface="Arial"/>
                <a:ea typeface="+mn-ea"/>
                <a:cs typeface="Arial"/>
              </a:rPr>
              <a:t>We purposively recruited through a dedicated Equality, Diversity and Inclusion (EDI) strategy, to ensure that we captured the diversity of views/needs of contemporary society. </a:t>
            </a:r>
            <a:r>
              <a:rPr kumimoji="0" lang="en-GB" sz="1400" b="0" i="0" u="none" strike="noStrike" kern="1200" cap="none" spc="0" normalizeH="0" baseline="0" noProof="0" dirty="0">
                <a:ln>
                  <a:noFill/>
                </a:ln>
                <a:solidFill>
                  <a:srgbClr val="FCB53B"/>
                </a:solidFill>
                <a:effectLst/>
                <a:uLnTx/>
                <a:uFillTx/>
                <a:latin typeface="Arial" panose="020B0604020202020204" pitchFamily="34" charset="0"/>
                <a:ea typeface="+mn-ea"/>
                <a:cs typeface="Arial" panose="020B0604020202020204" pitchFamily="34" charset="0"/>
              </a:rPr>
              <a:t>W</a:t>
            </a:r>
            <a:r>
              <a:rPr kumimoji="0" lang="en-GB" sz="1400" b="0" i="0" u="none" strike="noStrike" kern="1200" cap="none" spc="0" normalizeH="0" baseline="0" noProof="0" dirty="0">
                <a:ln>
                  <a:noFill/>
                </a:ln>
                <a:solidFill>
                  <a:srgbClr val="FCB53B"/>
                </a:solidFill>
                <a:effectLst/>
                <a:uLnTx/>
                <a:uFillTx/>
                <a:latin typeface="Arial" panose="020B0604020202020204" pitchFamily="34" charset="0"/>
                <a:ea typeface="Calibri" panose="020F0502020204030204" pitchFamily="34" charset="0"/>
                <a:cs typeface="Arial" panose="020B0604020202020204" pitchFamily="34" charset="0"/>
              </a:rPr>
              <a:t>e were able to involve participants of different ages, ethnicities, types of dementia, professions, religious &amp; cultural backgrounds, sexual orientation, socio-economic backgrounds, and locations across England</a:t>
            </a:r>
            <a:endParaRPr lang="en-GB" dirty="0"/>
          </a:p>
        </p:txBody>
      </p:sp>
    </p:spTree>
    <p:extLst>
      <p:ext uri="{BB962C8B-B14F-4D97-AF65-F5344CB8AC3E}">
        <p14:creationId xmlns:p14="http://schemas.microsoft.com/office/powerpoint/2010/main" val="178287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14872B-824A-4983-8A69-363A4C6DCD34}"/>
              </a:ext>
            </a:extLst>
          </p:cNvPr>
          <p:cNvSpPr>
            <a:spLocks noGrp="1"/>
          </p:cNvSpPr>
          <p:nvPr>
            <p:ph type="title"/>
          </p:nvPr>
        </p:nvSpPr>
        <p:spPr>
          <a:xfrm>
            <a:off x="2915816" y="244331"/>
            <a:ext cx="7200628" cy="377538"/>
          </a:xfrm>
        </p:spPr>
        <p:txBody>
          <a:bodyPr/>
          <a:lstStyle/>
          <a:p>
            <a:r>
              <a:rPr lang="en-US" sz="2300" dirty="0"/>
              <a:t>Data collection/analysis</a:t>
            </a:r>
            <a:endParaRPr lang="en-GB" sz="2300" b="0" dirty="0"/>
          </a:p>
        </p:txBody>
      </p:sp>
      <p:sp>
        <p:nvSpPr>
          <p:cNvPr id="14" name="Text Placeholder 13">
            <a:extLst>
              <a:ext uri="{FF2B5EF4-FFF2-40B4-BE49-F238E27FC236}">
                <a16:creationId xmlns:a16="http://schemas.microsoft.com/office/drawing/2014/main" id="{82705FB8-6161-4D26-8B48-7611017D71B8}"/>
              </a:ext>
            </a:extLst>
          </p:cNvPr>
          <p:cNvSpPr>
            <a:spLocks noGrp="1"/>
          </p:cNvSpPr>
          <p:nvPr>
            <p:ph type="body" idx="1"/>
          </p:nvPr>
        </p:nvSpPr>
        <p:spPr>
          <a:xfrm>
            <a:off x="251521" y="621869"/>
            <a:ext cx="7056784" cy="1196451"/>
          </a:xfrm>
        </p:spPr>
        <p:txBody>
          <a:bodyPr>
            <a:normAutofit/>
          </a:bodyPr>
          <a:lstStyle/>
          <a:p>
            <a:pPr>
              <a:lnSpc>
                <a:spcPct val="100000"/>
              </a:lnSpc>
            </a:pPr>
            <a:r>
              <a:rPr lang="en-GB" dirty="0">
                <a:solidFill>
                  <a:schemeClr val="bg1"/>
                </a:solidFill>
              </a:rPr>
              <a:t>Work Package 1</a:t>
            </a:r>
          </a:p>
          <a:p>
            <a:pPr marL="298450" indent="-285750">
              <a:lnSpc>
                <a:spcPct val="110000"/>
              </a:lnSpc>
              <a:buFont typeface="Arial" panose="020B0604020202020204" pitchFamily="34" charset="0"/>
              <a:buChar char="•"/>
            </a:pPr>
            <a:r>
              <a:rPr lang="en-GB" dirty="0"/>
              <a:t>Qualitative interviews with participants living with dementia, caregivers and professionals. </a:t>
            </a:r>
          </a:p>
          <a:p>
            <a:pPr marL="298450" indent="-285750">
              <a:lnSpc>
                <a:spcPct val="100000"/>
              </a:lnSpc>
              <a:buFont typeface="Arial" panose="020B0604020202020204" pitchFamily="34" charset="0"/>
              <a:buChar char="•"/>
            </a:pPr>
            <a:r>
              <a:rPr lang="en-GB" dirty="0"/>
              <a:t>Data analysed thematically to identify information and support needs following a dementia diagnosis.</a:t>
            </a:r>
          </a:p>
        </p:txBody>
      </p:sp>
      <p:pic>
        <p:nvPicPr>
          <p:cNvPr id="39" name="Picture Placeholder 38" descr="A picture containing person&#10;&#10;Description automatically generated">
            <a:extLst>
              <a:ext uri="{FF2B5EF4-FFF2-40B4-BE49-F238E27FC236}">
                <a16:creationId xmlns:a16="http://schemas.microsoft.com/office/drawing/2014/main" id="{95C48454-BCD3-4085-8BC5-79E585F71E8E}"/>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7020272" y="263941"/>
            <a:ext cx="1722841" cy="1722841"/>
          </a:xfrm>
        </p:spPr>
      </p:pic>
      <p:sp>
        <p:nvSpPr>
          <p:cNvPr id="6" name="TextBox 5">
            <a:extLst>
              <a:ext uri="{FF2B5EF4-FFF2-40B4-BE49-F238E27FC236}">
                <a16:creationId xmlns:a16="http://schemas.microsoft.com/office/drawing/2014/main" id="{8F746ED1-2E2B-A877-09FF-9854C3C84DE7}"/>
              </a:ext>
            </a:extLst>
          </p:cNvPr>
          <p:cNvSpPr txBox="1"/>
          <p:nvPr/>
        </p:nvSpPr>
        <p:spPr>
          <a:xfrm>
            <a:off x="217643" y="1818320"/>
            <a:ext cx="9213415" cy="738664"/>
          </a:xfrm>
          <a:prstGeom prst="rect">
            <a:avLst/>
          </a:prstGeom>
          <a:noFill/>
        </p:spPr>
        <p:txBody>
          <a:bodyPr wrap="square">
            <a:spAutoFit/>
          </a:bodyPr>
          <a:lstStyle/>
          <a:p>
            <a:pPr marL="12700" marR="5080" lvl="0" algn="l" defTabSz="914400" rtl="0" eaLnBrk="1" fontAlgn="auto" latinLnBrk="0" hangingPunct="1">
              <a:spcBef>
                <a:spcPts val="0"/>
              </a:spcBef>
              <a:spcAft>
                <a:spcPts val="0"/>
              </a:spcAft>
              <a:buClrTx/>
              <a:buSzPct val="90000"/>
              <a:tabLst/>
              <a:defRPr/>
            </a:pPr>
            <a:r>
              <a:rPr lang="en-GB" sz="1400" dirty="0">
                <a:solidFill>
                  <a:schemeClr val="bg1"/>
                </a:solidFill>
                <a:latin typeface="Arial"/>
                <a:cs typeface="Arial"/>
              </a:rPr>
              <a:t>Work package 2</a:t>
            </a:r>
            <a:endParaRPr lang="en-GB" sz="1400" dirty="0">
              <a:solidFill>
                <a:srgbClr val="FCB53B"/>
              </a:solidFill>
              <a:latin typeface="Arial"/>
              <a:cs typeface="Arial"/>
            </a:endParaRPr>
          </a:p>
          <a:p>
            <a:pPr marL="298450" marR="5080" lvl="0" indent="-285750" algn="l" defTabSz="914400" rtl="0" eaLnBrk="1" fontAlgn="auto" latinLnBrk="0" hangingPunct="1">
              <a:spcBef>
                <a:spcPts val="0"/>
              </a:spcBef>
              <a:spcAft>
                <a:spcPts val="0"/>
              </a:spcAft>
              <a:buClrTx/>
              <a:buSzPct val="90000"/>
              <a:buFont typeface="Arial" panose="020B0604020202020204" pitchFamily="34" charset="0"/>
              <a:buChar char="•"/>
              <a:tabLst/>
              <a:defRPr/>
            </a:pPr>
            <a:r>
              <a:rPr lang="en-GB" sz="1400" dirty="0">
                <a:solidFill>
                  <a:srgbClr val="FCB53B"/>
                </a:solidFill>
                <a:latin typeface="Arial"/>
                <a:cs typeface="Arial"/>
              </a:rPr>
              <a:t>Workshops with</a:t>
            </a:r>
            <a:r>
              <a:rPr kumimoji="0" lang="en-GB" sz="1400" b="0" i="0" u="none" strike="noStrike" kern="1200" cap="none" spc="0" normalizeH="0" baseline="0" noProof="0" dirty="0">
                <a:ln>
                  <a:noFill/>
                </a:ln>
                <a:solidFill>
                  <a:srgbClr val="FCB53B"/>
                </a:solidFill>
                <a:effectLst/>
                <a:uLnTx/>
                <a:uFillTx/>
                <a:latin typeface="Arial"/>
                <a:ea typeface="+mn-ea"/>
                <a:cs typeface="Arial"/>
              </a:rPr>
              <a:t> participants living with dementia, carers and professionals. </a:t>
            </a:r>
          </a:p>
          <a:p>
            <a:pPr marL="298450" marR="5080" lvl="0" indent="-285750" algn="l" defTabSz="914400" rtl="0" eaLnBrk="1" fontAlgn="auto" latinLnBrk="0" hangingPunct="1">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Themes from WP1 presented to guide discussion, new ideas integrated, website prototype generated</a:t>
            </a:r>
          </a:p>
        </p:txBody>
      </p:sp>
      <p:sp>
        <p:nvSpPr>
          <p:cNvPr id="7" name="TextBox 6">
            <a:extLst>
              <a:ext uri="{FF2B5EF4-FFF2-40B4-BE49-F238E27FC236}">
                <a16:creationId xmlns:a16="http://schemas.microsoft.com/office/drawing/2014/main" id="{69F66BEC-0F02-2BE5-BA16-DD42BC2779EF}"/>
              </a:ext>
            </a:extLst>
          </p:cNvPr>
          <p:cNvSpPr txBox="1"/>
          <p:nvPr/>
        </p:nvSpPr>
        <p:spPr>
          <a:xfrm>
            <a:off x="217643" y="2677859"/>
            <a:ext cx="8803646" cy="1337226"/>
          </a:xfrm>
          <a:prstGeom prst="rect">
            <a:avLst/>
          </a:prstGeom>
          <a:noFill/>
        </p:spPr>
        <p:txBody>
          <a:bodyPr wrap="square">
            <a:spAutoFit/>
          </a:bodyPr>
          <a:lstStyle/>
          <a:p>
            <a:pPr marL="12700" marR="5080" lvl="0" algn="l" defTabSz="914400" rtl="0" eaLnBrk="1" fontAlgn="auto" latinLnBrk="0" hangingPunct="1">
              <a:spcBef>
                <a:spcPts val="0"/>
              </a:spcBef>
              <a:spcAft>
                <a:spcPts val="0"/>
              </a:spcAft>
              <a:buClrTx/>
              <a:buSzPct val="90000"/>
              <a:tabLst/>
              <a:defRPr/>
            </a:pPr>
            <a:r>
              <a:rPr kumimoji="0" lang="en-GB" sz="1400" b="0" i="0" u="none" strike="noStrike" kern="1200" cap="none" spc="0" normalizeH="0" baseline="0" noProof="0" dirty="0">
                <a:ln>
                  <a:noFill/>
                </a:ln>
                <a:solidFill>
                  <a:schemeClr val="bg1"/>
                </a:solidFill>
                <a:effectLst/>
                <a:uLnTx/>
                <a:uFillTx/>
                <a:latin typeface="Arial"/>
                <a:ea typeface="+mn-ea"/>
                <a:cs typeface="Arial"/>
              </a:rPr>
              <a:t>Work package 3</a:t>
            </a:r>
            <a:endParaRPr lang="en-GB" sz="1400" dirty="0">
              <a:solidFill>
                <a:srgbClr val="FCB53B"/>
              </a:solidFill>
              <a:latin typeface="Arial"/>
              <a:cs typeface="Arial"/>
            </a:endParaRPr>
          </a:p>
          <a:p>
            <a:pPr marL="298450" marR="5080" lvl="0" indent="-285750" algn="l" defTabSz="914400" rtl="0" eaLnBrk="1" fontAlgn="auto" latinLnBrk="0" hangingPunct="1">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User-testing with people living with dementia, caregivers and professionals. Website prototype</a:t>
            </a:r>
            <a:r>
              <a:rPr lang="en-GB" sz="1400" dirty="0">
                <a:solidFill>
                  <a:srgbClr val="FCB53B"/>
                </a:solidFill>
                <a:latin typeface="Arial"/>
                <a:cs typeface="Arial"/>
              </a:rPr>
              <a:t> presented, navigation observed. A talking aloud approach  adopted to gather </a:t>
            </a:r>
            <a:r>
              <a:rPr kumimoji="0" lang="en-GB" sz="1400" b="0" i="0" u="none" strike="noStrike" kern="1200" cap="none" spc="0" normalizeH="0" baseline="0" noProof="0" dirty="0">
                <a:ln>
                  <a:noFill/>
                </a:ln>
                <a:solidFill>
                  <a:srgbClr val="FCB53B"/>
                </a:solidFill>
                <a:effectLst/>
                <a:uLnTx/>
                <a:uFillTx/>
                <a:latin typeface="Arial"/>
                <a:ea typeface="+mn-ea"/>
                <a:cs typeface="Arial"/>
              </a:rPr>
              <a:t>feedback on content, visuals, usability. </a:t>
            </a:r>
          </a:p>
          <a:p>
            <a:pPr marL="298450" marR="5080" lvl="0" indent="-285750" algn="l" defTabSz="914400" rtl="0" eaLnBrk="1" fontAlgn="auto" latinLnBrk="0" hangingPunct="1">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Feedback collected onto change tracker and passed to website developer. Iterative process where new prototypes were generated and presented to new user-testers.</a:t>
            </a:r>
          </a:p>
          <a:p>
            <a:pPr marL="298450" marR="5080" lvl="0" indent="-285750" algn="l" defTabSz="914400" rtl="0" eaLnBrk="1" fontAlgn="auto" latinLnBrk="0" hangingPunct="1">
              <a:lnSpc>
                <a:spcPct val="120000"/>
              </a:lnSpc>
              <a:spcBef>
                <a:spcPts val="0"/>
              </a:spcBef>
              <a:spcAft>
                <a:spcPts val="0"/>
              </a:spcAft>
              <a:buClrTx/>
              <a:buSzPct val="90000"/>
              <a:buFont typeface="Arial" panose="020B0604020202020204" pitchFamily="34" charset="0"/>
              <a:buChar char="•"/>
              <a:tabLst/>
              <a:defRPr/>
            </a:pPr>
            <a:endParaRPr lang="en-GB" sz="1000" dirty="0">
              <a:solidFill>
                <a:srgbClr val="FCB53B"/>
              </a:solidFill>
              <a:latin typeface="Arial"/>
              <a:cs typeface="Arial"/>
            </a:endParaRPr>
          </a:p>
        </p:txBody>
      </p:sp>
      <p:sp>
        <p:nvSpPr>
          <p:cNvPr id="3" name="TextBox 2">
            <a:extLst>
              <a:ext uri="{FF2B5EF4-FFF2-40B4-BE49-F238E27FC236}">
                <a16:creationId xmlns:a16="http://schemas.microsoft.com/office/drawing/2014/main" id="{FAF88102-1EA5-2D49-D578-293DDB7F950D}"/>
              </a:ext>
            </a:extLst>
          </p:cNvPr>
          <p:cNvSpPr txBox="1"/>
          <p:nvPr/>
        </p:nvSpPr>
        <p:spPr>
          <a:xfrm>
            <a:off x="2411760" y="4015085"/>
            <a:ext cx="6557623" cy="954107"/>
          </a:xfrm>
          <a:prstGeom prst="rect">
            <a:avLst/>
          </a:prstGeom>
          <a:noFill/>
        </p:spPr>
        <p:txBody>
          <a:bodyPr wrap="square">
            <a:spAutoFit/>
          </a:bodyPr>
          <a:lstStyle/>
          <a:p>
            <a:pPr marL="12700" marR="5080" lvl="0" indent="0" algn="l" defTabSz="914400" rtl="0" eaLnBrk="1" fontAlgn="auto" latinLnBrk="0" hangingPunct="1">
              <a:lnSpc>
                <a:spcPct val="100000"/>
              </a:lnSpc>
              <a:spcBef>
                <a:spcPts val="0"/>
              </a:spcBef>
              <a:spcAft>
                <a:spcPts val="0"/>
              </a:spcAft>
              <a:buClrTx/>
              <a:buSzPct val="90000"/>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PPI partnership</a:t>
            </a:r>
            <a:endParaRPr kumimoji="0" lang="en-GB" sz="1400" b="0" i="0" u="none" strike="noStrike" kern="1200" cap="none" spc="0" normalizeH="0" baseline="0" noProof="0" dirty="0">
              <a:ln>
                <a:noFill/>
              </a:ln>
              <a:solidFill>
                <a:srgbClr val="FCB53B"/>
              </a:solidFill>
              <a:effectLst/>
              <a:uLnTx/>
              <a:uFillTx/>
              <a:latin typeface="Arial"/>
              <a:ea typeface="+mn-ea"/>
              <a:cs typeface="Arial"/>
            </a:endParaRPr>
          </a:p>
          <a:p>
            <a:pPr marL="298450" marR="5080" lvl="0" indent="-285750" algn="l" defTabSz="914400"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Throughout the project, bi-monthly meetings with PPIE partners from diverse backgrounds to further generate feedback for website improvement. </a:t>
            </a:r>
          </a:p>
          <a:p>
            <a:pPr marL="298450" marR="5080" lvl="0" indent="-285750" algn="l" defTabSz="914400"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Feedback integrated onto the change tracker. </a:t>
            </a:r>
          </a:p>
        </p:txBody>
      </p:sp>
    </p:spTree>
    <p:extLst>
      <p:ext uri="{BB962C8B-B14F-4D97-AF65-F5344CB8AC3E}">
        <p14:creationId xmlns:p14="http://schemas.microsoft.com/office/powerpoint/2010/main" val="110132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14872B-824A-4983-8A69-363A4C6DCD34}"/>
              </a:ext>
            </a:extLst>
          </p:cNvPr>
          <p:cNvSpPr>
            <a:spLocks noGrp="1"/>
          </p:cNvSpPr>
          <p:nvPr>
            <p:ph type="title"/>
          </p:nvPr>
        </p:nvSpPr>
        <p:spPr>
          <a:xfrm>
            <a:off x="479134" y="349157"/>
            <a:ext cx="5760640" cy="419088"/>
          </a:xfrm>
        </p:spPr>
        <p:txBody>
          <a:bodyPr/>
          <a:lstStyle/>
          <a:p>
            <a:r>
              <a:rPr lang="en-US" dirty="0"/>
              <a:t>Findings</a:t>
            </a:r>
            <a:endParaRPr lang="en-GB" b="0" dirty="0"/>
          </a:p>
        </p:txBody>
      </p:sp>
      <p:sp>
        <p:nvSpPr>
          <p:cNvPr id="14" name="Text Placeholder 13">
            <a:extLst>
              <a:ext uri="{FF2B5EF4-FFF2-40B4-BE49-F238E27FC236}">
                <a16:creationId xmlns:a16="http://schemas.microsoft.com/office/drawing/2014/main" id="{82705FB8-6161-4D26-8B48-7611017D71B8}"/>
              </a:ext>
            </a:extLst>
          </p:cNvPr>
          <p:cNvSpPr>
            <a:spLocks noGrp="1"/>
          </p:cNvSpPr>
          <p:nvPr>
            <p:ph type="body" idx="1"/>
          </p:nvPr>
        </p:nvSpPr>
        <p:spPr>
          <a:xfrm>
            <a:off x="323529" y="1092458"/>
            <a:ext cx="5256584" cy="1296143"/>
          </a:xfrm>
        </p:spPr>
        <p:txBody>
          <a:bodyPr>
            <a:normAutofit/>
          </a:bodyPr>
          <a:lstStyle/>
          <a:p>
            <a:pPr marL="298450" indent="-285750">
              <a:buFont typeface="Arial" panose="020B0604020202020204" pitchFamily="34" charset="0"/>
              <a:buChar char="•"/>
            </a:pPr>
            <a:r>
              <a:rPr lang="en-US" dirty="0"/>
              <a:t>82 participants: </a:t>
            </a:r>
            <a:r>
              <a:rPr lang="en-GB" dirty="0"/>
              <a:t>10 people living with dementia, 33 caregivers, and 39 professionals.</a:t>
            </a:r>
          </a:p>
          <a:p>
            <a:pPr marL="298450" indent="-285750">
              <a:buFont typeface="Arial" panose="020B0604020202020204" pitchFamily="34" charset="0"/>
              <a:buChar char="•"/>
            </a:pPr>
            <a:endParaRPr lang="en-GB" dirty="0"/>
          </a:p>
          <a:p>
            <a:pPr marL="298450" indent="-285750">
              <a:buFont typeface="Arial" panose="020B0604020202020204" pitchFamily="34" charset="0"/>
              <a:buChar char="•"/>
            </a:pPr>
            <a:r>
              <a:rPr lang="en-GB" dirty="0"/>
              <a:t>59 Female, 22 male, 1 identifying as neither. Age ranged from 18 to 90 years old. </a:t>
            </a:r>
          </a:p>
          <a:p>
            <a:pPr marL="298450" indent="-285750">
              <a:buFont typeface="Arial" panose="020B0604020202020204" pitchFamily="34" charset="0"/>
              <a:buChar char="•"/>
            </a:pPr>
            <a:endParaRPr lang="en-GB" dirty="0"/>
          </a:p>
          <a:p>
            <a:pPr marL="298450" indent="-285750">
              <a:buFont typeface="Arial" panose="020B0604020202020204" pitchFamily="34" charset="0"/>
              <a:buChar char="•"/>
            </a:pPr>
            <a:endParaRPr lang="en-GB" dirty="0"/>
          </a:p>
          <a:p>
            <a:endParaRPr lang="en-GB" dirty="0"/>
          </a:p>
          <a:p>
            <a:pPr marL="298450" indent="-285750">
              <a:buFont typeface="Arial" panose="020B0604020202020204" pitchFamily="34" charset="0"/>
              <a:buChar char="•"/>
            </a:pPr>
            <a:endParaRPr lang="en-US" dirty="0"/>
          </a:p>
          <a:p>
            <a:endParaRPr lang="en-US" dirty="0"/>
          </a:p>
          <a:p>
            <a:endParaRPr lang="en-GB" dirty="0"/>
          </a:p>
        </p:txBody>
      </p:sp>
      <p:sp>
        <p:nvSpPr>
          <p:cNvPr id="11" name="TextBox 10">
            <a:extLst>
              <a:ext uri="{FF2B5EF4-FFF2-40B4-BE49-F238E27FC236}">
                <a16:creationId xmlns:a16="http://schemas.microsoft.com/office/drawing/2014/main" id="{394F3E78-B5DF-0790-4339-D26EB60A6EFE}"/>
              </a:ext>
            </a:extLst>
          </p:cNvPr>
          <p:cNvSpPr txBox="1"/>
          <p:nvPr/>
        </p:nvSpPr>
        <p:spPr>
          <a:xfrm>
            <a:off x="179512" y="2409772"/>
            <a:ext cx="8784976" cy="1733808"/>
          </a:xfrm>
          <a:prstGeom prst="rect">
            <a:avLst/>
          </a:prstGeom>
          <a:noFill/>
        </p:spPr>
        <p:txBody>
          <a:bodyPr wrap="square">
            <a:spAutoFit/>
          </a:bodyPr>
          <a:lstStyle/>
          <a:p>
            <a:pPr marL="298450" marR="5080" lvl="0" indent="-285750" algn="l" defTabSz="914400" rtl="0" eaLnBrk="1" fontAlgn="auto" latinLnBrk="0" hangingPunct="1">
              <a:lnSpc>
                <a:spcPts val="1600"/>
              </a:lnSpc>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Ethnic representation from different communities including White, Black, Asian, and Jewish. A mix of nationalities and of languages including English, Polish, Gujrati and Yiddish. </a:t>
            </a:r>
          </a:p>
          <a:p>
            <a:pPr marL="298450" marR="5080" lvl="0" indent="-285750" algn="l" defTabSz="914400" rtl="0" eaLnBrk="1" fontAlgn="auto" latinLnBrk="0" hangingPunct="1">
              <a:lnSpc>
                <a:spcPts val="1600"/>
              </a:lnSpc>
              <a:spcBef>
                <a:spcPts val="0"/>
              </a:spcBef>
              <a:spcAft>
                <a:spcPts val="0"/>
              </a:spcAft>
              <a:buClrTx/>
              <a:buSzPct val="90000"/>
              <a:buFont typeface="Arial" panose="020B0604020202020204" pitchFamily="34" charset="0"/>
              <a:buChar char="•"/>
              <a:tabLst/>
              <a:defRPr/>
            </a:pPr>
            <a:endParaRPr kumimoji="0" lang="en-GB" sz="1400" b="0" i="0" u="none" strike="noStrike" kern="1200" cap="none" spc="0" normalizeH="0" baseline="0" noProof="0" dirty="0">
              <a:ln>
                <a:noFill/>
              </a:ln>
              <a:solidFill>
                <a:srgbClr val="FCB53B"/>
              </a:solidFill>
              <a:effectLst/>
              <a:uLnTx/>
              <a:uFillTx/>
              <a:latin typeface="Arial"/>
              <a:ea typeface="+mn-ea"/>
              <a:cs typeface="Arial"/>
            </a:endParaRPr>
          </a:p>
          <a:p>
            <a:pPr marL="298450" marR="5080" lvl="0" indent="-285750" algn="l" defTabSz="914400" rtl="0" eaLnBrk="1" fontAlgn="auto" latinLnBrk="0" hangingPunct="1">
              <a:lnSpc>
                <a:spcPts val="1600"/>
              </a:lnSpc>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panose="020B0604020202020204" pitchFamily="34" charset="0"/>
                <a:cs typeface="Arial" panose="020B0604020202020204" pitchFamily="34" charset="0"/>
              </a:rPr>
              <a:t>A range of professions supporting people living with dementia including</a:t>
            </a:r>
            <a:r>
              <a:rPr kumimoji="0" lang="en-GB" sz="1400" b="0" i="0" u="none" strike="noStrike" kern="1200" cap="none" spc="0" normalizeH="0" baseline="0" noProof="0" dirty="0">
                <a:ln>
                  <a:noFill/>
                </a:ln>
                <a:solidFill>
                  <a:srgbClr val="FCB53B"/>
                </a:solidFill>
                <a:effectLst/>
                <a:uLnTx/>
                <a:uFillTx/>
                <a:latin typeface="Arial" panose="020B0604020202020204" pitchFamily="34" charset="0"/>
                <a:ea typeface="Calibri" panose="020F0502020204030204" pitchFamily="34" charset="0"/>
                <a:cs typeface="Arial" panose="020B0604020202020204" pitchFamily="34" charset="0"/>
              </a:rPr>
              <a:t> Occupational Therapist, Physiotherapist, Nurse, Homecare worker, Volunteer, Social worker, Care/service manager/coordinator, Retired (previously in Health and Social care), Support worker, Care home worker, Medical professional</a:t>
            </a:r>
          </a:p>
          <a:p>
            <a:pPr marL="298450" marR="5080" lvl="0" indent="-285750" algn="l" defTabSz="914400" rtl="0" eaLnBrk="1" fontAlgn="auto" latinLnBrk="0" hangingPunct="1">
              <a:lnSpc>
                <a:spcPts val="1600"/>
              </a:lnSpc>
              <a:spcBef>
                <a:spcPts val="0"/>
              </a:spcBef>
              <a:spcAft>
                <a:spcPts val="0"/>
              </a:spcAft>
              <a:buClrTx/>
              <a:buSzPct val="90000"/>
              <a:buFont typeface="Arial" panose="020B0604020202020204" pitchFamily="34" charset="0"/>
              <a:buChar char="•"/>
              <a:tabLst/>
              <a:defRPr/>
            </a:pPr>
            <a:endParaRPr lang="en-GB" sz="1400" dirty="0">
              <a:solidFill>
                <a:srgbClr val="FCB53B"/>
              </a:solidFill>
              <a:latin typeface="Arial" panose="020B0604020202020204" pitchFamily="34" charset="0"/>
              <a:ea typeface="Calibri" panose="020F0502020204030204" pitchFamily="34" charset="0"/>
              <a:cs typeface="Arial" panose="020B0604020202020204" pitchFamily="34" charset="0"/>
            </a:endParaRPr>
          </a:p>
          <a:p>
            <a:pPr marL="298450" marR="5080" lvl="0" indent="-285750" algn="l" defTabSz="914400" rtl="0" eaLnBrk="1" fontAlgn="auto" latinLnBrk="0" hangingPunct="1">
              <a:lnSpc>
                <a:spcPts val="1600"/>
              </a:lnSpc>
              <a:spcBef>
                <a:spcPts val="0"/>
              </a:spcBef>
              <a:spcAft>
                <a:spcPts val="0"/>
              </a:spcAft>
              <a:buClrTx/>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FCB53B"/>
                </a:solidFill>
                <a:effectLst/>
                <a:uLnTx/>
                <a:uFillTx/>
                <a:latin typeface="Arial" panose="020B0604020202020204" pitchFamily="34" charset="0"/>
                <a:ea typeface="Calibri" panose="020F0502020204030204" pitchFamily="34" charset="0"/>
                <a:cs typeface="Arial" panose="020B0604020202020204" pitchFamily="34" charset="0"/>
              </a:rPr>
              <a:t>All regions in England</a:t>
            </a:r>
          </a:p>
        </p:txBody>
      </p:sp>
      <p:pic>
        <p:nvPicPr>
          <p:cNvPr id="22" name="Picture 21" descr="A group of people standing and sitting&#10;&#10;Description automatically generated with low confidence">
            <a:extLst>
              <a:ext uri="{FF2B5EF4-FFF2-40B4-BE49-F238E27FC236}">
                <a16:creationId xmlns:a16="http://schemas.microsoft.com/office/drawing/2014/main" id="{2532DDA6-C4DB-2AC9-7C1A-28FC3B5799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4818" y="349157"/>
            <a:ext cx="3129670" cy="1760833"/>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14872B-824A-4983-8A69-363A4C6DCD34}"/>
              </a:ext>
            </a:extLst>
          </p:cNvPr>
          <p:cNvSpPr>
            <a:spLocks noGrp="1"/>
          </p:cNvSpPr>
          <p:nvPr>
            <p:ph type="title"/>
          </p:nvPr>
        </p:nvSpPr>
        <p:spPr>
          <a:xfrm>
            <a:off x="467543" y="378081"/>
            <a:ext cx="5760640" cy="419088"/>
          </a:xfrm>
        </p:spPr>
        <p:txBody>
          <a:bodyPr/>
          <a:lstStyle/>
          <a:p>
            <a:r>
              <a:rPr lang="en-US" dirty="0"/>
              <a:t>Themes from interviews/workshops</a:t>
            </a:r>
            <a:endParaRPr lang="en-GB" b="0" dirty="0"/>
          </a:p>
        </p:txBody>
      </p:sp>
      <p:sp>
        <p:nvSpPr>
          <p:cNvPr id="14" name="Text Placeholder 13">
            <a:extLst>
              <a:ext uri="{FF2B5EF4-FFF2-40B4-BE49-F238E27FC236}">
                <a16:creationId xmlns:a16="http://schemas.microsoft.com/office/drawing/2014/main" id="{82705FB8-6161-4D26-8B48-7611017D71B8}"/>
              </a:ext>
            </a:extLst>
          </p:cNvPr>
          <p:cNvSpPr>
            <a:spLocks noGrp="1"/>
          </p:cNvSpPr>
          <p:nvPr>
            <p:ph type="body" idx="1"/>
          </p:nvPr>
        </p:nvSpPr>
        <p:spPr>
          <a:xfrm>
            <a:off x="290534" y="1010989"/>
            <a:ext cx="6217132" cy="1030599"/>
          </a:xfrm>
        </p:spPr>
        <p:txBody>
          <a:bodyPr>
            <a:normAutofit/>
          </a:bodyPr>
          <a:lstStyle/>
          <a:p>
            <a:pPr marL="298450" indent="-285750">
              <a:lnSpc>
                <a:spcPts val="1300"/>
              </a:lnSpc>
              <a:buFont typeface="Arial" panose="020B0604020202020204" pitchFamily="34" charset="0"/>
              <a:buChar char="•"/>
            </a:pPr>
            <a:r>
              <a:rPr lang="en-US" b="1" dirty="0">
                <a:solidFill>
                  <a:schemeClr val="bg1"/>
                </a:solidFill>
              </a:rPr>
              <a:t>Theme 1: Fulfilling post-diagnostic information needs </a:t>
            </a:r>
          </a:p>
          <a:p>
            <a:pPr marL="298450" indent="-285750">
              <a:lnSpc>
                <a:spcPts val="1300"/>
              </a:lnSpc>
              <a:buFont typeface="Arial" panose="020B0604020202020204" pitchFamily="34" charset="0"/>
              <a:buChar char="•"/>
            </a:pPr>
            <a:endParaRPr lang="en-US" dirty="0"/>
          </a:p>
          <a:p>
            <a:pPr>
              <a:lnSpc>
                <a:spcPts val="1300"/>
              </a:lnSpc>
            </a:pPr>
            <a:r>
              <a:rPr lang="en-US" dirty="0"/>
              <a:t>This theme identifies characteristics of information / resources to </a:t>
            </a:r>
            <a:r>
              <a:rPr lang="en-GB" dirty="0"/>
              <a:t>enable people living with dementia and their informal caregivers to learn about, navigate and access dementia support services after receiving a diagnosis). </a:t>
            </a:r>
          </a:p>
          <a:p>
            <a:pPr>
              <a:lnSpc>
                <a:spcPts val="1300"/>
              </a:lnSpc>
            </a:pPr>
            <a:endParaRPr lang="en-GB" dirty="0"/>
          </a:p>
          <a:p>
            <a:endParaRPr lang="en-GB" dirty="0"/>
          </a:p>
        </p:txBody>
      </p:sp>
      <p:sp>
        <p:nvSpPr>
          <p:cNvPr id="2" name="Text Placeholder 13">
            <a:extLst>
              <a:ext uri="{FF2B5EF4-FFF2-40B4-BE49-F238E27FC236}">
                <a16:creationId xmlns:a16="http://schemas.microsoft.com/office/drawing/2014/main" id="{E27CC7C5-F99F-465C-878C-B5A727E77F16}"/>
              </a:ext>
            </a:extLst>
          </p:cNvPr>
          <p:cNvSpPr txBox="1">
            <a:spLocks/>
          </p:cNvSpPr>
          <p:nvPr/>
        </p:nvSpPr>
        <p:spPr>
          <a:xfrm>
            <a:off x="296073" y="2286893"/>
            <a:ext cx="8815460" cy="2637261"/>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a:p>
          <a:p>
            <a:endParaRPr lang="en-GB" dirty="0"/>
          </a:p>
        </p:txBody>
      </p:sp>
      <p:sp>
        <p:nvSpPr>
          <p:cNvPr id="3" name="Text Placeholder 13">
            <a:extLst>
              <a:ext uri="{FF2B5EF4-FFF2-40B4-BE49-F238E27FC236}">
                <a16:creationId xmlns:a16="http://schemas.microsoft.com/office/drawing/2014/main" id="{282E0001-AF0E-9012-D38E-D008C030E90F}"/>
              </a:ext>
            </a:extLst>
          </p:cNvPr>
          <p:cNvSpPr txBox="1">
            <a:spLocks/>
          </p:cNvSpPr>
          <p:nvPr/>
        </p:nvSpPr>
        <p:spPr>
          <a:xfrm>
            <a:off x="296073" y="2974009"/>
            <a:ext cx="8596407" cy="1966703"/>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98450" indent="-285750">
              <a:lnSpc>
                <a:spcPts val="1300"/>
              </a:lnSpc>
              <a:buFont typeface="Arial" panose="020B0604020202020204" pitchFamily="34" charset="0"/>
              <a:buChar char="•"/>
            </a:pPr>
            <a:r>
              <a:rPr lang="en-GB" b="1" dirty="0">
                <a:solidFill>
                  <a:schemeClr val="bg1"/>
                </a:solidFill>
              </a:rPr>
              <a:t>Theme 2:  Fulfilling home care support needs</a:t>
            </a:r>
          </a:p>
          <a:p>
            <a:pPr>
              <a:lnSpc>
                <a:spcPts val="1300"/>
              </a:lnSpc>
            </a:pPr>
            <a:endParaRPr lang="en-GB" dirty="0"/>
          </a:p>
          <a:p>
            <a:pPr>
              <a:lnSpc>
                <a:spcPts val="1300"/>
              </a:lnSpc>
            </a:pPr>
            <a:r>
              <a:rPr lang="en-GB" dirty="0"/>
              <a:t>This theme focuses on ways in which professionals can fulfil the home care support needs of a person living with dementia to be able to safely live in their own home and delay access to care home. </a:t>
            </a:r>
          </a:p>
          <a:p>
            <a:pPr>
              <a:lnSpc>
                <a:spcPts val="1300"/>
              </a:lnSpc>
            </a:pPr>
            <a:endParaRPr lang="en-GB" dirty="0"/>
          </a:p>
          <a:p>
            <a:pPr>
              <a:lnSpc>
                <a:spcPts val="1300"/>
              </a:lnSpc>
            </a:pPr>
            <a:r>
              <a:rPr lang="en-GB" dirty="0"/>
              <a:t>These include providing tailored care, dealing effectively with dementia-specific barriers to care, offering culture-sensitive care, communicating effectively with clients, involving caregivers in the care process</a:t>
            </a:r>
          </a:p>
        </p:txBody>
      </p:sp>
      <p:pic>
        <p:nvPicPr>
          <p:cNvPr id="6" name="Picture 5" descr="Diagram, schematic&#10;&#10;Description automatically generated">
            <a:extLst>
              <a:ext uri="{FF2B5EF4-FFF2-40B4-BE49-F238E27FC236}">
                <a16:creationId xmlns:a16="http://schemas.microsoft.com/office/drawing/2014/main" id="{D597AE08-CDA8-4151-EECB-84E3D3387B11}"/>
              </a:ext>
            </a:extLst>
          </p:cNvPr>
          <p:cNvPicPr>
            <a:picLocks noChangeAspect="1"/>
          </p:cNvPicPr>
          <p:nvPr/>
        </p:nvPicPr>
        <p:blipFill rotWithShape="1">
          <a:blip r:embed="rId2">
            <a:extLst>
              <a:ext uri="{28A0092B-C50C-407E-A947-70E740481C1C}">
                <a14:useLocalDpi xmlns:a14="http://schemas.microsoft.com/office/drawing/2010/main" val="0"/>
              </a:ext>
            </a:extLst>
          </a:blip>
          <a:srcRect l="17713" r="18500"/>
          <a:stretch/>
        </p:blipFill>
        <p:spPr>
          <a:xfrm>
            <a:off x="6531948" y="373206"/>
            <a:ext cx="2321518" cy="2048207"/>
          </a:xfrm>
          <a:prstGeom prst="rect">
            <a:avLst/>
          </a:prstGeom>
          <a:ln>
            <a:noFill/>
          </a:ln>
          <a:effectLst>
            <a:softEdge rad="112500"/>
          </a:effectLst>
        </p:spPr>
      </p:pic>
      <p:sp>
        <p:nvSpPr>
          <p:cNvPr id="8" name="TextBox 7">
            <a:extLst>
              <a:ext uri="{FF2B5EF4-FFF2-40B4-BE49-F238E27FC236}">
                <a16:creationId xmlns:a16="http://schemas.microsoft.com/office/drawing/2014/main" id="{9B7E6686-4B90-3D01-C7BD-C733A59C3E88}"/>
              </a:ext>
            </a:extLst>
          </p:cNvPr>
          <p:cNvSpPr txBox="1"/>
          <p:nvPr/>
        </p:nvSpPr>
        <p:spPr>
          <a:xfrm>
            <a:off x="179512" y="1969522"/>
            <a:ext cx="5904656" cy="759182"/>
          </a:xfrm>
          <a:prstGeom prst="rect">
            <a:avLst/>
          </a:prstGeom>
          <a:noFill/>
        </p:spPr>
        <p:txBody>
          <a:bodyPr wrap="square">
            <a:spAutoFit/>
          </a:bodyPr>
          <a:lstStyle/>
          <a:p>
            <a:pPr marL="12700" marR="5080" lvl="0" indent="0" algn="l" defTabSz="914400" rtl="0" eaLnBrk="1" fontAlgn="auto" latinLnBrk="0" hangingPunct="1">
              <a:lnSpc>
                <a:spcPts val="1300"/>
              </a:lnSpc>
              <a:spcBef>
                <a:spcPts val="0"/>
              </a:spcBef>
              <a:spcAft>
                <a:spcPts val="0"/>
              </a:spcAft>
              <a:buClrTx/>
              <a:buSzPct val="90000"/>
              <a:buFontTx/>
              <a:buNone/>
              <a:tabLst/>
              <a:defRPr/>
            </a:pPr>
            <a:r>
              <a:rPr kumimoji="0" lang="en-GB" sz="1400" b="0" i="0" u="none" strike="noStrike" kern="1200" cap="none" spc="0" normalizeH="0" baseline="0" noProof="0" dirty="0">
                <a:ln>
                  <a:noFill/>
                </a:ln>
                <a:solidFill>
                  <a:srgbClr val="FCB53B"/>
                </a:solidFill>
                <a:effectLst/>
                <a:uLnTx/>
                <a:uFillTx/>
                <a:latin typeface="Arial"/>
                <a:ea typeface="+mn-ea"/>
                <a:cs typeface="Arial"/>
              </a:rPr>
              <a:t>Information and resources need to be timely (i.e., readily available post-diagnosis), useful (i.e., to learn what is available, when, where and how), accessible (i.e., retrievable and usable), and inclusive (i.e., diverse, culture-specific). </a:t>
            </a:r>
            <a:endParaRPr kumimoji="0" lang="en-US" sz="1400" b="0" i="0" u="none" strike="noStrike" kern="1200" cap="none" spc="0" normalizeH="0" baseline="0" noProof="0" dirty="0">
              <a:ln>
                <a:noFill/>
              </a:ln>
              <a:solidFill>
                <a:srgbClr val="FCB53B"/>
              </a:solidFill>
              <a:effectLst/>
              <a:uLnTx/>
              <a:uFillTx/>
              <a:latin typeface="Arial"/>
              <a:ea typeface="+mn-ea"/>
              <a:cs typeface="Arial"/>
            </a:endParaRPr>
          </a:p>
        </p:txBody>
      </p:sp>
    </p:spTree>
    <p:extLst>
      <p:ext uri="{BB962C8B-B14F-4D97-AF65-F5344CB8AC3E}">
        <p14:creationId xmlns:p14="http://schemas.microsoft.com/office/powerpoint/2010/main" val="221906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14872B-824A-4983-8A69-363A4C6DCD34}"/>
              </a:ext>
            </a:extLst>
          </p:cNvPr>
          <p:cNvSpPr>
            <a:spLocks noGrp="1"/>
          </p:cNvSpPr>
          <p:nvPr>
            <p:ph type="title"/>
          </p:nvPr>
        </p:nvSpPr>
        <p:spPr>
          <a:xfrm>
            <a:off x="467542" y="294442"/>
            <a:ext cx="7632849" cy="419088"/>
          </a:xfrm>
        </p:spPr>
        <p:txBody>
          <a:bodyPr/>
          <a:lstStyle/>
          <a:p>
            <a:r>
              <a:rPr lang="en-US" dirty="0"/>
              <a:t>Preliminary themes from secondary analysis</a:t>
            </a:r>
            <a:endParaRPr lang="en-GB" b="0" dirty="0"/>
          </a:p>
        </p:txBody>
      </p:sp>
      <p:sp>
        <p:nvSpPr>
          <p:cNvPr id="2" name="Text Placeholder 13">
            <a:extLst>
              <a:ext uri="{FF2B5EF4-FFF2-40B4-BE49-F238E27FC236}">
                <a16:creationId xmlns:a16="http://schemas.microsoft.com/office/drawing/2014/main" id="{E27CC7C5-F99F-465C-878C-B5A727E77F16}"/>
              </a:ext>
            </a:extLst>
          </p:cNvPr>
          <p:cNvSpPr txBox="1">
            <a:spLocks/>
          </p:cNvSpPr>
          <p:nvPr/>
        </p:nvSpPr>
        <p:spPr>
          <a:xfrm>
            <a:off x="296073" y="2286893"/>
            <a:ext cx="8815460" cy="2637261"/>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a:p>
          <a:p>
            <a:endParaRPr lang="en-GB" dirty="0"/>
          </a:p>
        </p:txBody>
      </p:sp>
      <p:sp>
        <p:nvSpPr>
          <p:cNvPr id="3" name="Text Placeholder 13">
            <a:extLst>
              <a:ext uri="{FF2B5EF4-FFF2-40B4-BE49-F238E27FC236}">
                <a16:creationId xmlns:a16="http://schemas.microsoft.com/office/drawing/2014/main" id="{282E0001-AF0E-9012-D38E-D008C030E90F}"/>
              </a:ext>
            </a:extLst>
          </p:cNvPr>
          <p:cNvSpPr txBox="1">
            <a:spLocks/>
          </p:cNvSpPr>
          <p:nvPr/>
        </p:nvSpPr>
        <p:spPr>
          <a:xfrm>
            <a:off x="467542" y="910315"/>
            <a:ext cx="7200802" cy="1966703"/>
          </a:xfrm>
          <a:prstGeom prst="rect">
            <a:avLst/>
          </a:prstGeom>
        </p:spPr>
        <p:txBody>
          <a:bodyPr vert="horz" lIns="0" tIns="0" rIns="0" bIns="0" rtlCol="0">
            <a:normAutofit/>
          </a:bodyPr>
          <a:lstStyle>
            <a:lvl1pPr marL="12700" marR="5080" indent="0" algn="l" defTabSz="914400" rtl="0" eaLnBrk="1" latinLnBrk="0" hangingPunct="1">
              <a:lnSpc>
                <a:spcPts val="1600"/>
              </a:lnSpc>
              <a:spcBef>
                <a:spcPts val="0"/>
              </a:spcBef>
              <a:buSzPct val="90000"/>
              <a:buFontTx/>
              <a:buNone/>
              <a:defRPr lang="en-US" sz="1400" kern="1200" dirty="0" smtClean="0">
                <a:solidFill>
                  <a:srgbClr val="FCB53B"/>
                </a:solidFill>
                <a:latin typeface="Arial"/>
                <a:ea typeface="+mn-ea"/>
                <a:cs typeface="Arial"/>
              </a:defRPr>
            </a:lvl1pPr>
            <a:lvl2pPr marL="457200" indent="0" algn="l" defTabSz="914400" rtl="0" eaLnBrk="1" latinLnBrk="0" hangingPunct="1">
              <a:lnSpc>
                <a:spcPts val="1680"/>
              </a:lnSpc>
              <a:spcBef>
                <a:spcPts val="0"/>
              </a:spcBef>
              <a:buSzPct val="90000"/>
              <a:buFontTx/>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680"/>
              </a:lnSpc>
              <a:spcBef>
                <a:spcPts val="0"/>
              </a:spcBef>
              <a:buSzPct val="90000"/>
              <a:buFontTx/>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680"/>
              </a:lnSpc>
              <a:spcBef>
                <a:spcPts val="0"/>
              </a:spcBef>
              <a:buSzPct val="90000"/>
              <a:buFontTx/>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1300"/>
              </a:lnSpc>
            </a:pPr>
            <a:r>
              <a:rPr lang="en-GB" sz="1600" b="1" dirty="0">
                <a:solidFill>
                  <a:schemeClr val="bg1"/>
                </a:solidFill>
              </a:rPr>
              <a:t>Focus on caregiver burden and home care</a:t>
            </a:r>
          </a:p>
          <a:p>
            <a:pPr>
              <a:lnSpc>
                <a:spcPts val="1300"/>
              </a:lnSpc>
            </a:pPr>
            <a:endParaRPr lang="en-GB" sz="1600" dirty="0"/>
          </a:p>
          <a:p>
            <a:pPr>
              <a:lnSpc>
                <a:spcPts val="1300"/>
              </a:lnSpc>
            </a:pPr>
            <a:r>
              <a:rPr lang="en-GB" dirty="0"/>
              <a:t>This secondary analysis was part of the Inter-act Fellowship by Alzheimer Netherlands</a:t>
            </a:r>
          </a:p>
          <a:p>
            <a:pPr>
              <a:lnSpc>
                <a:spcPts val="1300"/>
              </a:lnSpc>
            </a:pPr>
            <a:endParaRPr lang="en-GB" dirty="0"/>
          </a:p>
        </p:txBody>
      </p:sp>
      <p:sp>
        <p:nvSpPr>
          <p:cNvPr id="9" name="Rounded Rectangle 8">
            <a:extLst>
              <a:ext uri="{FF2B5EF4-FFF2-40B4-BE49-F238E27FC236}">
                <a16:creationId xmlns:a16="http://schemas.microsoft.com/office/drawing/2014/main" id="{FF5882F1-52DA-94A5-2481-EB9BA13F8B7C}"/>
              </a:ext>
            </a:extLst>
          </p:cNvPr>
          <p:cNvSpPr/>
          <p:nvPr/>
        </p:nvSpPr>
        <p:spPr>
          <a:xfrm>
            <a:off x="2339752" y="1755623"/>
            <a:ext cx="4942929" cy="1638603"/>
          </a:xfrm>
          <a:prstGeom prst="roundRect">
            <a:avLst/>
          </a:prstGeom>
          <a:solidFill>
            <a:schemeClr val="accent4">
              <a:lumMod val="75000"/>
            </a:schemeClr>
          </a:solid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
        <p:nvSpPr>
          <p:cNvPr id="10" name="Rounded Rectangle 9">
            <a:extLst>
              <a:ext uri="{FF2B5EF4-FFF2-40B4-BE49-F238E27FC236}">
                <a16:creationId xmlns:a16="http://schemas.microsoft.com/office/drawing/2014/main" id="{25E4012E-C749-79B7-6092-08E01779B53F}"/>
              </a:ext>
            </a:extLst>
          </p:cNvPr>
          <p:cNvSpPr/>
          <p:nvPr/>
        </p:nvSpPr>
        <p:spPr>
          <a:xfrm>
            <a:off x="3523813" y="3833238"/>
            <a:ext cx="1706981" cy="1013566"/>
          </a:xfrm>
          <a:prstGeom prst="roundRect">
            <a:avLst/>
          </a:prstGeom>
          <a:solidFill>
            <a:schemeClr val="accent4">
              <a:lumMod val="75000"/>
            </a:schemeClr>
          </a:solid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The </a:t>
            </a:r>
            <a:r>
              <a:rPr lang="nl-NL" dirty="0" err="1"/>
              <a:t>carer</a:t>
            </a:r>
            <a:endParaRPr lang="nl-NL" dirty="0"/>
          </a:p>
        </p:txBody>
      </p:sp>
      <p:sp>
        <p:nvSpPr>
          <p:cNvPr id="11" name="Rounded Rectangle 10">
            <a:extLst>
              <a:ext uri="{FF2B5EF4-FFF2-40B4-BE49-F238E27FC236}">
                <a16:creationId xmlns:a16="http://schemas.microsoft.com/office/drawing/2014/main" id="{D830C51B-AD2F-1493-41A9-DBCB51F00A97}"/>
              </a:ext>
            </a:extLst>
          </p:cNvPr>
          <p:cNvSpPr/>
          <p:nvPr/>
        </p:nvSpPr>
        <p:spPr>
          <a:xfrm>
            <a:off x="2855356" y="2204722"/>
            <a:ext cx="1706981" cy="1013566"/>
          </a:xfrm>
          <a:prstGeom prst="roundRect">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err="1"/>
              <a:t>Provision</a:t>
            </a:r>
            <a:r>
              <a:rPr lang="nl-NL" dirty="0"/>
              <a:t> of </a:t>
            </a:r>
            <a:r>
              <a:rPr lang="nl-NL" dirty="0" err="1"/>
              <a:t>social</a:t>
            </a:r>
            <a:r>
              <a:rPr lang="nl-NL" dirty="0"/>
              <a:t> care</a:t>
            </a:r>
          </a:p>
        </p:txBody>
      </p:sp>
      <p:sp>
        <p:nvSpPr>
          <p:cNvPr id="12" name="Rounded Rectangle 11">
            <a:extLst>
              <a:ext uri="{FF2B5EF4-FFF2-40B4-BE49-F238E27FC236}">
                <a16:creationId xmlns:a16="http://schemas.microsoft.com/office/drawing/2014/main" id="{956256AA-E2B0-7723-AB96-9F6F4446A3E7}"/>
              </a:ext>
            </a:extLst>
          </p:cNvPr>
          <p:cNvSpPr/>
          <p:nvPr/>
        </p:nvSpPr>
        <p:spPr>
          <a:xfrm>
            <a:off x="5190389" y="2198850"/>
            <a:ext cx="1706981" cy="1013566"/>
          </a:xfrm>
          <a:prstGeom prst="roundRect">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err="1"/>
              <a:t>Staff</a:t>
            </a:r>
            <a:endParaRPr lang="nl-NL" dirty="0"/>
          </a:p>
        </p:txBody>
      </p:sp>
      <p:sp>
        <p:nvSpPr>
          <p:cNvPr id="15" name="Rounded Rectangle 14">
            <a:extLst>
              <a:ext uri="{FF2B5EF4-FFF2-40B4-BE49-F238E27FC236}">
                <a16:creationId xmlns:a16="http://schemas.microsoft.com/office/drawing/2014/main" id="{E3A19E6D-0BBF-D69E-1D95-57B5604A5972}"/>
              </a:ext>
            </a:extLst>
          </p:cNvPr>
          <p:cNvSpPr/>
          <p:nvPr/>
        </p:nvSpPr>
        <p:spPr>
          <a:xfrm>
            <a:off x="825255" y="2792161"/>
            <a:ext cx="1706981" cy="1013566"/>
          </a:xfrm>
          <a:prstGeom prst="roundRect">
            <a:avLst/>
          </a:prstGeom>
          <a:solidFill>
            <a:schemeClr val="accent4">
              <a:lumMod val="75000"/>
            </a:schemeClr>
          </a:solidFill>
          <a:ln w="38100">
            <a:solidFill>
              <a:schemeClr val="tx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err="1"/>
              <a:t>Accessing</a:t>
            </a:r>
            <a:r>
              <a:rPr lang="nl-NL" dirty="0"/>
              <a:t> care</a:t>
            </a:r>
          </a:p>
        </p:txBody>
      </p:sp>
      <p:cxnSp>
        <p:nvCxnSpPr>
          <p:cNvPr id="22" name="Straight Arrow Connector 21">
            <a:extLst>
              <a:ext uri="{FF2B5EF4-FFF2-40B4-BE49-F238E27FC236}">
                <a16:creationId xmlns:a16="http://schemas.microsoft.com/office/drawing/2014/main" id="{588119E5-623C-D6E4-AD16-BFAF36A486BD}"/>
              </a:ext>
            </a:extLst>
          </p:cNvPr>
          <p:cNvCxnSpPr>
            <a:cxnSpLocks/>
          </p:cNvCxnSpPr>
          <p:nvPr/>
        </p:nvCxnSpPr>
        <p:spPr>
          <a:xfrm flipV="1">
            <a:off x="2541049" y="2705633"/>
            <a:ext cx="293414" cy="15627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EEC4D02-D8EF-8F98-C936-93ADADAFED75}"/>
              </a:ext>
            </a:extLst>
          </p:cNvPr>
          <p:cNvCxnSpPr>
            <a:cxnSpLocks/>
          </p:cNvCxnSpPr>
          <p:nvPr/>
        </p:nvCxnSpPr>
        <p:spPr>
          <a:xfrm flipH="1">
            <a:off x="4550547" y="2725905"/>
            <a:ext cx="639842"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528A539-FC4B-CB43-2AB0-B51E04C9D7B2}"/>
              </a:ext>
            </a:extLst>
          </p:cNvPr>
          <p:cNvCxnSpPr>
            <a:cxnSpLocks/>
          </p:cNvCxnSpPr>
          <p:nvPr/>
        </p:nvCxnSpPr>
        <p:spPr>
          <a:xfrm>
            <a:off x="4355976" y="2987874"/>
            <a:ext cx="0" cy="81270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F6E348A7-49C1-1E36-E825-D4A1B2D99EDB}"/>
              </a:ext>
            </a:extLst>
          </p:cNvPr>
          <p:cNvSpPr/>
          <p:nvPr/>
        </p:nvSpPr>
        <p:spPr>
          <a:xfrm>
            <a:off x="3343609" y="1909550"/>
            <a:ext cx="2935213" cy="557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The </a:t>
            </a:r>
            <a:r>
              <a:rPr lang="nl-NL" dirty="0" err="1"/>
              <a:t>social</a:t>
            </a:r>
            <a:r>
              <a:rPr lang="nl-NL" dirty="0"/>
              <a:t> care system</a:t>
            </a:r>
          </a:p>
        </p:txBody>
      </p:sp>
      <p:pic>
        <p:nvPicPr>
          <p:cNvPr id="38" name="Picture 37">
            <a:extLst>
              <a:ext uri="{FF2B5EF4-FFF2-40B4-BE49-F238E27FC236}">
                <a16:creationId xmlns:a16="http://schemas.microsoft.com/office/drawing/2014/main" id="{50F55AE5-AF07-B36B-D6FD-2B96105FF2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5357" l="7813" r="89844">
                        <a14:foregroundMark x1="59942" y1="43117" x2="64063" y2="46429"/>
                        <a14:foregroundMark x1="28516" y1="17857" x2="32784" y2="21287"/>
                        <a14:foregroundMark x1="69405" y1="32464" x2="69922" y2="49643"/>
                        <a14:foregroundMark x1="69320" y1="29645" x2="69380" y2="31654"/>
                        <a14:foregroundMark x1="68750" y1="10714" x2="69281" y2="28364"/>
                        <a14:foregroundMark x1="67163" y1="39172" x2="69141" y2="48214"/>
                        <a14:foregroundMark x1="43684" y1="71215" x2="87891" y2="71429"/>
                        <a14:foregroundMark x1="14063" y1="71071" x2="42786" y2="71210"/>
                        <a14:foregroundMark x1="85932" y1="84504" x2="87500" y2="84286"/>
                        <a14:foregroundMark x1="78281" y1="85567" x2="78642" y2="85517"/>
                        <a14:foregroundMark x1="69509" y1="86786" x2="74500" y2="86093"/>
                        <a14:foregroundMark x1="64847" y1="87434" x2="69509" y2="86786"/>
                        <a14:foregroundMark x1="36090" y1="91429" x2="40834" y2="90770"/>
                        <a14:foregroundMark x1="33175" y1="91834" x2="36090" y2="91429"/>
                        <a14:foregroundMark x1="28378" y1="92500" x2="30426" y2="92216"/>
                        <a14:foregroundMark x1="23239" y1="93214" x2="28378" y2="92500"/>
                        <a14:foregroundMark x1="22403" y1="93330" x2="23239" y2="93214"/>
                        <a14:foregroundMark x1="12952" y1="94643" x2="14922" y2="94369"/>
                        <a14:foregroundMark x1="63281" y1="10714" x2="67188" y2="15714"/>
                        <a14:foregroundMark x1="23047" y1="21429" x2="26563" y2="42857"/>
                        <a14:foregroundMark x1="57813" y1="11429" x2="36719" y2="12500"/>
                        <a14:foregroundMark x1="34766" y1="12500" x2="53906" y2="10714"/>
                        <a14:foregroundMark x1="49517" y1="93929" x2="49723" y2="93434"/>
                        <a14:foregroundMark x1="49219" y1="94643" x2="49517" y2="93929"/>
                        <a14:foregroundMark x1="49849" y1="86786" x2="50000" y2="86071"/>
                        <a14:foregroundMark x1="49746" y1="87276" x2="49849" y2="86786"/>
                        <a14:foregroundMark x1="48347" y1="93929" x2="48422" y2="93573"/>
                        <a14:foregroundMark x1="48047" y1="95357" x2="48347" y2="93929"/>
                        <a14:foregroundMark x1="50817" y1="93929" x2="51071" y2="93290"/>
                        <a14:foregroundMark x1="50391" y1="95000" x2="50817" y2="93929"/>
                        <a14:foregroundMark x1="51109" y1="93285" x2="51172" y2="93571"/>
                        <a14:foregroundMark x1="49687" y1="86786" x2="49793" y2="87271"/>
                        <a14:foregroundMark x1="49609" y1="86429" x2="49687" y2="86786"/>
                        <a14:foregroundMark x1="39844" y1="89643" x2="46875" y2="89643"/>
                        <a14:foregroundMark x1="55859" y1="85000" x2="55859" y2="84286"/>
                        <a14:foregroundMark x1="55859" y1="85714" x2="55859" y2="85000"/>
                        <a14:foregroundMark x1="55859" y1="86786" x2="55859" y2="85714"/>
                        <a14:foregroundMark x1="55859" y1="87500" x2="55859" y2="86786"/>
                        <a14:foregroundMark x1="55859" y1="88929" x2="55859" y2="87500"/>
                        <a14:foregroundMark x1="55859" y1="89286" x2="55859" y2="88929"/>
                        <a14:foregroundMark x1="55859" y1="90714" x2="55859" y2="89286"/>
                        <a14:foregroundMark x1="55859" y1="92143" x2="55859" y2="90714"/>
                        <a14:foregroundMark x1="55859" y1="94643" x2="55859" y2="92143"/>
                        <a14:foregroundMark x1="54688" y1="67143" x2="54688" y2="67143"/>
                        <a14:foregroundMark x1="54688" y1="67143" x2="54688" y2="67143"/>
                        <a14:backgroundMark x1="59766" y1="18929" x2="57422" y2="21429"/>
                        <a14:backgroundMark x1="22535" y1="21498" x2="21875" y2="16071"/>
                        <a14:backgroundMark x1="26172" y1="51429" x2="25154" y2="43049"/>
                        <a14:backgroundMark x1="32422" y1="22500" x2="58203" y2="41071"/>
                        <a14:backgroundMark x1="77734" y1="86786" x2="77734" y2="86786"/>
                        <a14:backgroundMark x1="78125" y1="86786" x2="78125" y2="86786"/>
                        <a14:backgroundMark x1="78125" y1="86429" x2="81250" y2="85357"/>
                        <a14:backgroundMark x1="82813" y1="85714" x2="82813" y2="85714"/>
                        <a14:backgroundMark x1="80859" y1="85714" x2="84375" y2="86429"/>
                        <a14:backgroundMark x1="85938" y1="85357" x2="85938" y2="85357"/>
                        <a14:backgroundMark x1="85938" y1="84643" x2="85938" y2="84643"/>
                        <a14:backgroundMark x1="85938" y1="84643" x2="85938" y2="84643"/>
                        <a14:backgroundMark x1="85938" y1="83929" x2="85938" y2="83929"/>
                        <a14:backgroundMark x1="85938" y1="83571" x2="85938" y2="83571"/>
                        <a14:backgroundMark x1="85938" y1="83571" x2="85938" y2="83571"/>
                        <a14:backgroundMark x1="85938" y1="83571" x2="85938" y2="83571"/>
                        <a14:backgroundMark x1="85938" y1="83571" x2="85938" y2="83571"/>
                        <a14:backgroundMark x1="9375" y1="97500" x2="11328" y2="91071"/>
                        <a14:backgroundMark x1="19531" y1="88929" x2="19531" y2="88929"/>
                        <a14:backgroundMark x1="19531" y1="88929" x2="19531" y2="88929"/>
                        <a14:backgroundMark x1="32422" y1="92500" x2="32422" y2="92500"/>
                        <a14:backgroundMark x1="32422" y1="92143" x2="32422" y2="92143"/>
                        <a14:backgroundMark x1="32422" y1="92143" x2="32422" y2="92143"/>
                        <a14:backgroundMark x1="32422" y1="91071" x2="31641" y2="91429"/>
                        <a14:backgroundMark x1="59375" y1="22857" x2="63672" y2="31786"/>
                        <a14:backgroundMark x1="56250" y1="45000" x2="59766" y2="40714"/>
                        <a14:backgroundMark x1="61328" y1="34643" x2="61328" y2="34643"/>
                        <a14:backgroundMark x1="63281" y1="30000" x2="58984" y2="42857"/>
                        <a14:backgroundMark x1="32422" y1="21429" x2="34375" y2="25357"/>
                        <a14:backgroundMark x1="16797" y1="94643" x2="16797" y2="94643"/>
                        <a14:backgroundMark x1="16406" y1="93571" x2="16406" y2="93571"/>
                        <a14:backgroundMark x1="16406" y1="93571" x2="16406" y2="93571"/>
                        <a14:backgroundMark x1="22656" y1="93214" x2="22656" y2="93214"/>
                        <a14:backgroundMark x1="32813" y1="92500" x2="32813" y2="92500"/>
                        <a14:backgroundMark x1="32813" y1="92500" x2="32813" y2="92500"/>
                        <a14:backgroundMark x1="31250" y1="92143" x2="31250" y2="92143"/>
                        <a14:backgroundMark x1="77734" y1="85714" x2="77734" y2="85714"/>
                        <a14:backgroundMark x1="77344" y1="85714" x2="77344" y2="85714"/>
                        <a14:backgroundMark x1="77734" y1="85714" x2="77734" y2="85714"/>
                        <a14:backgroundMark x1="77734" y1="85714" x2="77734" y2="85714"/>
                        <a14:backgroundMark x1="80078" y1="85714" x2="80078" y2="85714"/>
                        <a14:backgroundMark x1="81250" y1="85714" x2="81250" y2="85714"/>
                        <a14:backgroundMark x1="78516" y1="72857" x2="78516" y2="72857"/>
                        <a14:backgroundMark x1="79297" y1="72500" x2="79297" y2="72500"/>
                        <a14:backgroundMark x1="83594" y1="71429" x2="83594" y2="71429"/>
                        <a14:backgroundMark x1="83203" y1="72500" x2="83203" y2="72500"/>
                        <a14:backgroundMark x1="46875" y1="73214" x2="46875" y2="73214"/>
                        <a14:backgroundMark x1="40625" y1="72500" x2="40625" y2="72500"/>
                        <a14:backgroundMark x1="40625" y1="72500" x2="40625" y2="72500"/>
                        <a14:backgroundMark x1="41016" y1="71429" x2="41016" y2="71429"/>
                        <a14:backgroundMark x1="41016" y1="71786" x2="41016" y2="71786"/>
                        <a14:backgroundMark x1="41016" y1="72500" x2="41016" y2="72500"/>
                        <a14:backgroundMark x1="41406" y1="72500" x2="41406" y2="72500"/>
                        <a14:backgroundMark x1="41406" y1="71071" x2="41406" y2="71071"/>
                        <a14:backgroundMark x1="47656" y1="95357" x2="47656" y2="95357"/>
                        <a14:backgroundMark x1="47656" y1="95357" x2="47656" y2="95357"/>
                        <a14:backgroundMark x1="48047" y1="95357" x2="48047" y2="95357"/>
                        <a14:backgroundMark x1="48047" y1="93929" x2="48047" y2="93929"/>
                        <a14:backgroundMark x1="48047" y1="92143" x2="48047" y2="92143"/>
                        <a14:backgroundMark x1="48047" y1="88571" x2="48047" y2="88571"/>
                        <a14:backgroundMark x1="48828" y1="91786" x2="48828" y2="91786"/>
                        <a14:backgroundMark x1="48438" y1="89286" x2="48438" y2="89286"/>
                        <a14:backgroundMark x1="52734" y1="90714" x2="52734" y2="90714"/>
                        <a14:backgroundMark x1="52734" y1="90357" x2="52734" y2="90357"/>
                        <a14:backgroundMark x1="52734" y1="90000" x2="52734" y2="90000"/>
                        <a14:backgroundMark x1="52344" y1="89286" x2="52344" y2="89286"/>
                        <a14:backgroundMark x1="68750" y1="86786" x2="68750" y2="86786"/>
                        <a14:backgroundMark x1="71484" y1="86786" x2="71484" y2="86786"/>
                        <a14:backgroundMark x1="73438" y1="86071" x2="73438" y2="86071"/>
                        <a14:backgroundMark x1="76563" y1="86071" x2="76563" y2="86071"/>
                        <a14:backgroundMark x1="74219" y1="86071" x2="74219" y2="86071"/>
                        <a14:backgroundMark x1="74219" y1="86071" x2="74219" y2="86071"/>
                        <a14:backgroundMark x1="53125" y1="71429" x2="53125" y2="71429"/>
                        <a14:backgroundMark x1="52344" y1="70714" x2="52344" y2="70714"/>
                        <a14:backgroundMark x1="51953" y1="70357" x2="51953" y2="70357"/>
                        <a14:backgroundMark x1="57422" y1="71429" x2="57422" y2="71429"/>
                        <a14:backgroundMark x1="58203" y1="68929" x2="58203" y2="68929"/>
                        <a14:backgroundMark x1="58203" y1="70714" x2="58203" y2="70714"/>
                        <a14:backgroundMark x1="72656" y1="72500" x2="72656" y2="72500"/>
                        <a14:backgroundMark x1="72656" y1="71071" x2="72656" y2="71071"/>
                        <a14:backgroundMark x1="72656" y1="70714" x2="72656" y2="70714"/>
                        <a14:backgroundMark x1="73047" y1="70714" x2="73047" y2="70714"/>
                        <a14:backgroundMark x1="72656" y1="71786" x2="72656" y2="71786"/>
                        <a14:backgroundMark x1="73438" y1="71071" x2="73438" y2="71071"/>
                        <a14:backgroundMark x1="49609" y1="95357" x2="49609" y2="95357"/>
                        <a14:backgroundMark x1="50000" y1="95357" x2="50000" y2="95357"/>
                        <a14:backgroundMark x1="8203" y1="96786" x2="8203" y2="96786"/>
                        <a14:backgroundMark x1="6250" y1="96429" x2="6250" y2="96429"/>
                        <a14:backgroundMark x1="8984" y1="96071" x2="8984" y2="96071"/>
                        <a14:backgroundMark x1="9766" y1="96071" x2="9766" y2="96071"/>
                        <a14:backgroundMark x1="10547" y1="96071" x2="10547" y2="96071"/>
                        <a14:backgroundMark x1="11328" y1="96071" x2="11328" y2="96071"/>
                        <a14:backgroundMark x1="11328" y1="96071" x2="11328" y2="96071"/>
                        <a14:backgroundMark x1="11328" y1="94643" x2="11328" y2="96429"/>
                        <a14:backgroundMark x1="16406" y1="95000" x2="16406" y2="95000"/>
                        <a14:backgroundMark x1="16406" y1="93571" x2="17969" y2="95714"/>
                        <a14:backgroundMark x1="48828" y1="95357" x2="48047" y2="90000"/>
                        <a14:backgroundMark x1="47767" y1="88362" x2="48438" y2="93571"/>
                        <a14:backgroundMark x1="78125" y1="85357" x2="74219" y2="85714"/>
                        <a14:backgroundMark x1="84766" y1="84643" x2="84766" y2="84643"/>
                        <a14:backgroundMark x1="85547" y1="84643" x2="85547" y2="84643"/>
                        <a14:backgroundMark x1="85938" y1="84643" x2="85938" y2="84643"/>
                        <a14:backgroundMark x1="42188" y1="72500" x2="42188" y2="72500"/>
                        <a14:backgroundMark x1="42188" y1="72500" x2="43750" y2="71071"/>
                        <a14:backgroundMark x1="58203" y1="87143" x2="58203" y2="89643"/>
                        <a14:backgroundMark x1="32813" y1="92857" x2="31250" y2="93214"/>
                        <a14:backgroundMark x1="33203" y1="91786" x2="30859" y2="91786"/>
                        <a14:backgroundMark x1="42578" y1="88214" x2="42578" y2="88214"/>
                        <a14:backgroundMark x1="53906" y1="87500" x2="53906" y2="87500"/>
                        <a14:backgroundMark x1="54297" y1="85000" x2="54297" y2="85000"/>
                        <a14:backgroundMark x1="54297" y1="86786" x2="54297" y2="86786"/>
                        <a14:backgroundMark x1="33594" y1="91786" x2="33594" y2="91786"/>
                        <a14:backgroundMark x1="37891" y1="90714" x2="37891" y2="90714"/>
                        <a14:backgroundMark x1="37500" y1="91786" x2="37500" y2="91786"/>
                        <a14:backgroundMark x1="37500" y1="91429" x2="37500" y2="91429"/>
                        <a14:backgroundMark x1="16797" y1="71429" x2="16797" y2="71429"/>
                        <a14:backgroundMark x1="17188" y1="70714" x2="17188" y2="70714"/>
                        <a14:backgroundMark x1="17578" y1="71429" x2="17578" y2="71429"/>
                        <a14:backgroundMark x1="20703" y1="71429" x2="20703" y2="71429"/>
                        <a14:backgroundMark x1="20703" y1="71429" x2="20703" y2="71429"/>
                        <a14:backgroundMark x1="20703" y1="71786" x2="20703" y2="71786"/>
                        <a14:backgroundMark x1="21094" y1="71786" x2="21094" y2="71786"/>
                        <a14:backgroundMark x1="21094" y1="71429" x2="21094" y2="71429"/>
                        <a14:backgroundMark x1="21094" y1="70000" x2="21094" y2="70000"/>
                        <a14:backgroundMark x1="21094" y1="71786" x2="21094" y2="71786"/>
                        <a14:backgroundMark x1="55078" y1="95357" x2="55078" y2="95357"/>
                        <a14:backgroundMark x1="55078" y1="92143" x2="55078" y2="92143"/>
                        <a14:backgroundMark x1="55078" y1="90714" x2="55078" y2="90714"/>
                        <a14:backgroundMark x1="55078" y1="92143" x2="55078" y2="92143"/>
                        <a14:backgroundMark x1="55078" y1="90714" x2="55078" y2="90714"/>
                        <a14:backgroundMark x1="55078" y1="89286" x2="55078" y2="89286"/>
                        <a14:backgroundMark x1="55078" y1="88929" x2="55078" y2="88929"/>
                        <a14:backgroundMark x1="55078" y1="87500" x2="55078" y2="87500"/>
                        <a14:backgroundMark x1="54688" y1="85000" x2="54688" y2="85000"/>
                        <a14:backgroundMark x1="48047" y1="87500" x2="48047" y2="87500"/>
                        <a14:backgroundMark x1="48438" y1="86786" x2="48438" y2="86786"/>
                        <a14:backgroundMark x1="49219" y1="86786" x2="49219" y2="86786"/>
                        <a14:backgroundMark x1="50000" y1="85714" x2="50000" y2="85714"/>
                        <a14:backgroundMark x1="50000" y1="85714" x2="50000" y2="85714"/>
                        <a14:backgroundMark x1="86328" y1="84286" x2="86328" y2="84286"/>
                        <a14:backgroundMark x1="86328" y1="84643" x2="86328" y2="84643"/>
                        <a14:backgroundMark x1="73438" y1="71786" x2="73438" y2="71786"/>
                        <a14:backgroundMark x1="41016" y1="71429" x2="41016" y2="71429"/>
                        <a14:backgroundMark x1="41406" y1="71429" x2="41406" y2="71429"/>
                      </a14:backgroundRemoval>
                    </a14:imgEffect>
                  </a14:imgLayer>
                </a14:imgProps>
              </a:ext>
            </a:extLst>
          </a:blip>
          <a:stretch>
            <a:fillRect/>
          </a:stretch>
        </p:blipFill>
        <p:spPr>
          <a:xfrm>
            <a:off x="7812361" y="3733135"/>
            <a:ext cx="1035566" cy="1132650"/>
          </a:xfrm>
          <a:prstGeom prst="rect">
            <a:avLst/>
          </a:prstGeom>
        </p:spPr>
      </p:pic>
      <p:cxnSp>
        <p:nvCxnSpPr>
          <p:cNvPr id="40" name="Straight Arrow Connector 39">
            <a:extLst>
              <a:ext uri="{FF2B5EF4-FFF2-40B4-BE49-F238E27FC236}">
                <a16:creationId xmlns:a16="http://schemas.microsoft.com/office/drawing/2014/main" id="{4C2E4A1D-EFBA-7269-D401-BC3240BA5916}"/>
              </a:ext>
            </a:extLst>
          </p:cNvPr>
          <p:cNvCxnSpPr>
            <a:cxnSpLocks/>
            <a:endCxn id="10" idx="1"/>
          </p:cNvCxnSpPr>
          <p:nvPr/>
        </p:nvCxnSpPr>
        <p:spPr>
          <a:xfrm>
            <a:off x="2332247" y="3613846"/>
            <a:ext cx="1191566" cy="72617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689839"/>
      </p:ext>
    </p:extLst>
  </p:cSld>
  <p:clrMapOvr>
    <a:masterClrMapping/>
  </p:clrMapOvr>
</p:sld>
</file>

<file path=ppt/theme/theme1.xml><?xml version="1.0" encoding="utf-8"?>
<a:theme xmlns:a="http://schemas.openxmlformats.org/drawingml/2006/main" name="1_Custom Design">
  <a:themeElements>
    <a:clrScheme name="Forward With Dementia">
      <a:dk1>
        <a:sysClr val="windowText" lastClr="000000"/>
      </a:dk1>
      <a:lt1>
        <a:sysClr val="window" lastClr="FFFFFF"/>
      </a:lt1>
      <a:dk2>
        <a:srgbClr val="322172"/>
      </a:dk2>
      <a:lt2>
        <a:srgbClr val="EEECE1"/>
      </a:lt2>
      <a:accent1>
        <a:srgbClr val="322172"/>
      </a:accent1>
      <a:accent2>
        <a:srgbClr val="E62645"/>
      </a:accent2>
      <a:accent3>
        <a:srgbClr val="F39000"/>
      </a:accent3>
      <a:accent4>
        <a:srgbClr val="FAB72D"/>
      </a:accent4>
      <a:accent5>
        <a:srgbClr val="1E1246"/>
      </a:accent5>
      <a:accent6>
        <a:srgbClr val="61207A"/>
      </a:accent6>
      <a:hlink>
        <a:srgbClr val="61207A"/>
      </a:hlink>
      <a:folHlink>
        <a:srgbClr val="61207A"/>
      </a:folHlink>
    </a:clrScheme>
    <a:fontScheme name="Forward with Dement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v1" id="{C4A41456-62AB-4D6B-8900-DD3AEEEB5EB3}" vid="{8B4825B5-2DDD-484A-8D0D-BE66231F83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7399700-b9c4-4e3f-b78a-bff8f38bc2d3" xsi:nil="true"/>
    <lcf76f155ced4ddcb4097134ff3c332f xmlns="d388f9d3-dbca-407b-a611-673333b6ce4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AE817835535340B9353CDF5C07EAB7" ma:contentTypeVersion="13" ma:contentTypeDescription="Create a new document." ma:contentTypeScope="" ma:versionID="faf9e018880fcb90fa74b9253108f9fc">
  <xsd:schema xmlns:xsd="http://www.w3.org/2001/XMLSchema" xmlns:xs="http://www.w3.org/2001/XMLSchema" xmlns:p="http://schemas.microsoft.com/office/2006/metadata/properties" xmlns:ns2="d388f9d3-dbca-407b-a611-673333b6ce44" xmlns:ns3="47399700-b9c4-4e3f-b78a-bff8f38bc2d3" targetNamespace="http://schemas.microsoft.com/office/2006/metadata/properties" ma:root="true" ma:fieldsID="06f74c829e91429d056d31d99a131d92" ns2:_="" ns3:_="">
    <xsd:import namespace="d388f9d3-dbca-407b-a611-673333b6ce44"/>
    <xsd:import namespace="47399700-b9c4-4e3f-b78a-bff8f38bc2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8f9d3-dbca-407b-a611-673333b6c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399700-b9c4-4e3f-b78a-bff8f38bc2d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1eb32ee-f19d-4f5e-99b7-934d99df96cf}" ma:internalName="TaxCatchAll" ma:showField="CatchAllData" ma:web="47399700-b9c4-4e3f-b78a-bff8f38bc2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4D0231-5251-49CF-9826-B57A0FA8499E}">
  <ds:schemaRefs>
    <ds:schemaRef ds:uri="http://schemas.microsoft.com/sharepoint/v3/contenttype/forms"/>
  </ds:schemaRefs>
</ds:datastoreItem>
</file>

<file path=customXml/itemProps2.xml><?xml version="1.0" encoding="utf-8"?>
<ds:datastoreItem xmlns:ds="http://schemas.openxmlformats.org/officeDocument/2006/customXml" ds:itemID="{3B6EE88A-860B-4804-9D4E-B6881D492022}">
  <ds:schemaRefs>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47399700-b9c4-4e3f-b78a-bff8f38bc2d3"/>
    <ds:schemaRef ds:uri="d388f9d3-dbca-407b-a611-673333b6ce44"/>
  </ds:schemaRefs>
</ds:datastoreItem>
</file>

<file path=customXml/itemProps3.xml><?xml version="1.0" encoding="utf-8"?>
<ds:datastoreItem xmlns:ds="http://schemas.openxmlformats.org/officeDocument/2006/customXml" ds:itemID="{FDE1AA56-5193-4014-96B7-E8432151E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8f9d3-dbca-407b-a611-673333b6ce44"/>
    <ds:schemaRef ds:uri="47399700-b9c4-4e3f-b78a-bff8f38bc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FWD_PowerPoint_Template_v1</Template>
  <TotalTime>3560</TotalTime>
  <Words>1469</Words>
  <Application>Microsoft Office PowerPoint</Application>
  <PresentationFormat>Custom</PresentationFormat>
  <Paragraphs>125</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Helvetica</vt:lpstr>
      <vt:lpstr>1_Custom Design</vt:lpstr>
      <vt:lpstr>Co-design with partners from the public from underserved communities: Developing Forward with Dementia, a website for post-diagnostic dementia support.</vt:lpstr>
      <vt:lpstr>Outline for today</vt:lpstr>
      <vt:lpstr>Background</vt:lpstr>
      <vt:lpstr>Aim and objective</vt:lpstr>
      <vt:lpstr>Design and sampling</vt:lpstr>
      <vt:lpstr>Data collection/analysis</vt:lpstr>
      <vt:lpstr>Findings</vt:lpstr>
      <vt:lpstr>Themes from interviews/workshops</vt:lpstr>
      <vt:lpstr>Preliminary themes from secondary analysis</vt:lpstr>
      <vt:lpstr>PowerPoint Presentation</vt:lpstr>
      <vt:lpstr>PowerPoint Presentation</vt:lpstr>
      <vt:lpstr>PowerPoint Presentation</vt:lpstr>
      <vt:lpstr>PowerPoint Presentation</vt:lpstr>
      <vt:lpstr>PowerPoint Presentation</vt:lpstr>
      <vt:lpstr>What is next?</vt:lpstr>
      <vt:lpstr>Acknowledgements</vt:lpstr>
      <vt:lpstr>Thank you!  </vt:lpstr>
      <vt:lpstr>Website: https://www.forwardwithdementia.org/en   Twitter: @ForwardDementia  Instagram: https://www.instagram.com/forwardwithdementia_gb/  Facebook: https://www.facebook.com/ForwardDementiaGB  You Tube: Forward with dementia International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priorities after a diagnosis of dementia: Forward with dementia</dc:title>
  <dc:creator>Claudio Di Lorito (staff)</dc:creator>
  <cp:lastModifiedBy>Claudio Di Lorito (staff)</cp:lastModifiedBy>
  <cp:revision>15</cp:revision>
  <dcterms:created xsi:type="dcterms:W3CDTF">2022-09-06T07:52:35Z</dcterms:created>
  <dcterms:modified xsi:type="dcterms:W3CDTF">2023-04-24T12:14:26Z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2021-06-03T00:00:00Z</vt:filetime>
  </property>
  <property fmtid="{D5CDD505-2E9C-101B-9397-08002B2CF9AE}" pid="3" name="Creator">
    <vt:lpwstr>Adobe InDesign 16.2 (Macintosh)</vt:lpwstr>
  </property>
  <property fmtid="{D5CDD505-2E9C-101B-9397-08002B2CF9AE}" pid="4" name="LastSaved">
    <vt:filetime>2021-06-07T00:00:00Z</vt:filetime>
  </property>
  <property fmtid="{D5CDD505-2E9C-101B-9397-08002B2CF9AE}" pid="5" name="ContentTypeId">
    <vt:lpwstr>0x0101004CAE817835535340B9353CDF5C07EAB7</vt:lpwstr>
  </property>
</Properties>
</file>