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81" r:id="rId15"/>
    <p:sldId id="275" r:id="rId16"/>
    <p:sldId id="276" r:id="rId17"/>
    <p:sldId id="271" r:id="rId18"/>
    <p:sldId id="282" r:id="rId19"/>
    <p:sldId id="283" r:id="rId20"/>
    <p:sldId id="272" r:id="rId21"/>
    <p:sldId id="279" r:id="rId22"/>
    <p:sldId id="277" r:id="rId23"/>
    <p:sldId id="280" r:id="rId24"/>
    <p:sldId id="273" r:id="rId25"/>
    <p:sldId id="284" r:id="rId26"/>
    <p:sldId id="285" r:id="rId27"/>
    <p:sldId id="274" r:id="rId28"/>
    <p:sldId id="286" r:id="rId29"/>
    <p:sldId id="287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7D3D-AB4E-CB41-83BC-458CE4A3EB9E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10FD-792E-1746-B7FD-7886CDAA3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an old geological timescale: the </a:t>
            </a:r>
            <a:r>
              <a:rPr lang="en-US" baseline="0" dirty="0" err="1" smtClean="0"/>
              <a:t>Gelasian</a:t>
            </a:r>
            <a:r>
              <a:rPr lang="en-US" baseline="0" dirty="0" smtClean="0"/>
              <a:t> is now part of the Pliocene.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10FD-792E-1746-B7FD-7886CDAA39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EC2E-B982-2F42-AC0D-7D9C1E834B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1EC2E-B982-2F42-AC0D-7D9C1E834B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8477FA3-35C7-094A-9212-6FDE0B23C635}" type="datetimeFigureOut">
              <a:rPr lang="en-US" smtClean="0"/>
              <a:pPr/>
              <a:t>6/29/11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05C3879-50D6-F142-9F00-AB2C8A17C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92457"/>
            <a:ext cx="7583488" cy="2596016"/>
          </a:xfrm>
        </p:spPr>
        <p:txBody>
          <a:bodyPr/>
          <a:lstStyle/>
          <a:p>
            <a:r>
              <a:rPr lang="en-US" sz="5400" dirty="0" smtClean="0">
                <a:latin typeface="Perpetua"/>
                <a:cs typeface="Perpetua"/>
              </a:rPr>
              <a:t>Comparing hypotheses for Pliocene tropical warmth</a:t>
            </a:r>
            <a:endParaRPr lang="en-US" sz="5400" dirty="0">
              <a:latin typeface="Perpetua"/>
              <a:cs typeface="Perpet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Chris Brierley &amp; </a:t>
            </a:r>
            <a:r>
              <a:rPr lang="en-US" sz="3200" dirty="0" err="1" smtClean="0"/>
              <a:t>Alexey</a:t>
            </a:r>
            <a:r>
              <a:rPr lang="en-US" sz="3200" dirty="0" smtClean="0"/>
              <a:t> </a:t>
            </a:r>
            <a:r>
              <a:rPr lang="en-US" sz="3200" dirty="0" err="1" smtClean="0"/>
              <a:t>Fedorov</a:t>
            </a:r>
            <a:endParaRPr lang="en-US" sz="3200" dirty="0" smtClean="0"/>
          </a:p>
          <a:p>
            <a:r>
              <a:rPr lang="en-US" dirty="0" smtClean="0"/>
              <a:t>Yale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 sensitivity of tropical climate to each hypothesis individually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NCAR’s</a:t>
            </a:r>
            <a:r>
              <a:rPr lang="en-US" dirty="0" smtClean="0"/>
              <a:t> Community Earth System Model (CESM)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Newly released model to be included in next IPCC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Low resolution version aimed at </a:t>
            </a:r>
            <a:r>
              <a:rPr lang="en-US" dirty="0" err="1" smtClean="0"/>
              <a:t>Paleoclimate</a:t>
            </a:r>
            <a:r>
              <a:rPr lang="en-US" dirty="0" smtClean="0"/>
              <a:t> work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T31 in </a:t>
            </a:r>
            <a:r>
              <a:rPr lang="en-US" dirty="0" smtClean="0"/>
              <a:t>atmos. </a:t>
            </a:r>
            <a:r>
              <a:rPr lang="en-US" dirty="0" smtClean="0"/>
              <a:t>(~3.75</a:t>
            </a:r>
            <a:r>
              <a:rPr lang="en-US" baseline="30000" dirty="0" smtClean="0"/>
              <a:t>o</a:t>
            </a:r>
            <a:r>
              <a:rPr lang="en-US" dirty="0" smtClean="0"/>
              <a:t>) and ~3</a:t>
            </a:r>
            <a:r>
              <a:rPr lang="en-US" baseline="30000" dirty="0" smtClean="0"/>
              <a:t>o</a:t>
            </a:r>
            <a:r>
              <a:rPr lang="en-US" dirty="0" smtClean="0"/>
              <a:t> in ocean </a:t>
            </a:r>
            <a:r>
              <a:rPr lang="en-US" dirty="0" smtClean="0"/>
              <a:t>(better </a:t>
            </a:r>
            <a:r>
              <a:rPr lang="en-US" dirty="0" smtClean="0"/>
              <a:t>at </a:t>
            </a:r>
            <a:r>
              <a:rPr lang="en-US" dirty="0" err="1" smtClean="0"/>
              <a:t>Eq</a:t>
            </a:r>
            <a:r>
              <a:rPr lang="en-US" dirty="0" smtClean="0"/>
              <a:t>)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Atmosphere (CAM4), ocean (POP2), sea ice (CICE) and land surface (CLM4) models coupled together   </a:t>
            </a:r>
          </a:p>
          <a:p>
            <a:r>
              <a:rPr lang="en-US" dirty="0" smtClean="0"/>
              <a:t>All simulations for 500 years starting from preindustrial control conditions (figures show average of last 50yrs)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12536"/>
            <a:ext cx="7856538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A) Carbon Dioxide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Still large uncertainty as to the actual value </a:t>
            </a:r>
          </a:p>
          <a:p>
            <a:r>
              <a:rPr lang="en-US" sz="2000" dirty="0" smtClean="0"/>
              <a:t>Small carbon dioxide increase up to at most 400pm (comparable to today’s elevated value)</a:t>
            </a:r>
          </a:p>
        </p:txBody>
      </p:sp>
      <p:pic>
        <p:nvPicPr>
          <p:cNvPr id="7" name="Picture 6" descr="Fig1D.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40194" b="19092"/>
              <a:stretch>
                <a:fillRect/>
              </a:stretch>
            </p:blipFill>
          </mc:Choice>
          <mc:Fallback>
            <p:blipFill>
              <a:blip r:embed="rId4"/>
              <a:srcRect t="40194" b="19092"/>
              <a:stretch>
                <a:fillRect/>
              </a:stretch>
            </p:blipFill>
          </mc:Fallback>
        </mc:AlternateContent>
        <p:spPr>
          <a:xfrm>
            <a:off x="0" y="3487278"/>
            <a:ext cx="8875059" cy="2792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0703" y="6477009"/>
            <a:ext cx="619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Fedorov</a:t>
            </a:r>
            <a:r>
              <a:rPr lang="en-US" dirty="0" smtClean="0"/>
              <a:t>, Lawrence, Brierley, Liu &amp; </a:t>
            </a:r>
            <a:r>
              <a:rPr lang="en-US" dirty="0" err="1" smtClean="0"/>
              <a:t>Dekens</a:t>
            </a:r>
            <a:r>
              <a:rPr lang="en-US" dirty="0" smtClean="0"/>
              <a:t>: Review in prep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in </a:t>
            </a:r>
            <a:r>
              <a:rPr lang="en-US" dirty="0" err="1" smtClean="0"/>
              <a:t>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+100ppm SAT CESM</a:t>
            </a:r>
            <a:endParaRPr lang="en-US" dirty="0"/>
          </a:p>
        </p:txBody>
      </p:sp>
      <p:pic>
        <p:nvPicPr>
          <p:cNvPr id="9" name="Content Placeholder 8" descr="plus100ppm-preind_lr.set56_ANN_TREFHT_c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54" t="66523" r="30677"/>
          <a:stretch>
            <a:fillRect/>
          </a:stretch>
        </p:blipFill>
        <p:spPr>
          <a:xfrm>
            <a:off x="591343" y="2758372"/>
            <a:ext cx="3895236" cy="24162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717900"/>
            <a:ext cx="3566160" cy="838200"/>
          </a:xfrm>
        </p:spPr>
        <p:txBody>
          <a:bodyPr/>
          <a:lstStyle/>
          <a:p>
            <a:r>
              <a:rPr lang="en-US" dirty="0" smtClean="0"/>
              <a:t>IPCC, Ensemble Mean Pattern</a:t>
            </a:r>
            <a:endParaRPr lang="en-US" dirty="0"/>
          </a:p>
        </p:txBody>
      </p:sp>
      <p:pic>
        <p:nvPicPr>
          <p:cNvPr id="7" name="Content Placeholder 6" descr="IPCC.AR4.figure-10-8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66794" t="58025" b="19278"/>
          <a:stretch>
            <a:fillRect/>
          </a:stretch>
        </p:blipFill>
        <p:spPr>
          <a:xfrm>
            <a:off x="4672576" y="2955886"/>
            <a:ext cx="3855175" cy="2228389"/>
          </a:xfrm>
        </p:spPr>
      </p:pic>
      <p:pic>
        <p:nvPicPr>
          <p:cNvPr id="8" name="Content Placeholder 6" descr="IPCC.AR4.figure-10-8.png"/>
          <p:cNvPicPr>
            <a:picLocks noChangeAspect="1"/>
          </p:cNvPicPr>
          <p:nvPr/>
        </p:nvPicPr>
        <p:blipFill>
          <a:blip r:embed="rId3"/>
          <a:srcRect l="15635" t="80935" r="18983" b="14011"/>
          <a:stretch>
            <a:fillRect/>
          </a:stretch>
        </p:blipFill>
        <p:spPr>
          <a:xfrm>
            <a:off x="4486579" y="5372094"/>
            <a:ext cx="4361554" cy="285082"/>
          </a:xfrm>
          <a:prstGeom prst="rect">
            <a:avLst/>
          </a:prstGeom>
        </p:spPr>
      </p:pic>
      <p:pic>
        <p:nvPicPr>
          <p:cNvPr id="10" name="Content Placeholder 8" descr="plus100ppm-preind_lr.set56_ANN_TREFHT_c.png"/>
          <p:cNvPicPr>
            <a:picLocks noChangeAspect="1"/>
          </p:cNvPicPr>
          <p:nvPr/>
        </p:nvPicPr>
        <p:blipFill>
          <a:blip r:embed="rId2"/>
          <a:srcRect l="80186" t="77238" r="9553"/>
          <a:stretch>
            <a:fillRect/>
          </a:stretch>
        </p:blipFill>
        <p:spPr>
          <a:xfrm rot="5400000">
            <a:off x="2094065" y="4554477"/>
            <a:ext cx="872383" cy="25058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74378" y="6477009"/>
            <a:ext cx="216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IPCC, AR4, fig 10.8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Trop. Pac.</a:t>
            </a:r>
            <a:endParaRPr lang="en-US" dirty="0"/>
          </a:p>
        </p:txBody>
      </p:sp>
      <p:pic>
        <p:nvPicPr>
          <p:cNvPr id="9" name="Content Placeholder 8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204" t="11624" r="55500" b="75121"/>
              <a:stretch>
                <a:fillRect/>
              </a:stretch>
            </p:blipFill>
          </mc:Choice>
          <mc:Fallback>
            <p:blipFill>
              <a:blip r:embed="rId3"/>
              <a:srcRect l="12204" t="11624" r="55500" b="75121"/>
              <a:stretch>
                <a:fillRect/>
              </a:stretch>
            </p:blipFill>
          </mc:Fallback>
        </mc:AlternateContent>
        <p:spPr>
          <a:xfrm>
            <a:off x="694797" y="1233032"/>
            <a:ext cx="8146505" cy="4326746"/>
          </a:xfrm>
        </p:spPr>
      </p:pic>
      <p:pic>
        <p:nvPicPr>
          <p:cNvPr id="10" name="Content Placeholder 8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517" t="77341" r="57549" b="17192"/>
              <a:stretch>
                <a:fillRect/>
              </a:stretch>
            </p:blipFill>
          </mc:Choice>
          <mc:Fallback>
            <p:blipFill>
              <a:blip r:embed="rId3"/>
              <a:srcRect l="14517" t="77341" r="57549" b="17192"/>
              <a:stretch>
                <a:fillRect/>
              </a:stretch>
            </p:blipFill>
          </mc:Fallback>
        </mc:AlternateContent>
        <p:spPr>
          <a:xfrm>
            <a:off x="2582333" y="5672666"/>
            <a:ext cx="4680023" cy="1185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90545" y="2149401"/>
            <a:ext cx="4321429" cy="29092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majority of climate models show weakening of the Equatorial SST gradient with increasing CO2, but not all.</a:t>
            </a:r>
          </a:p>
          <a:p>
            <a:r>
              <a:rPr lang="en-US" dirty="0" smtClean="0"/>
              <a:t>This is an area of active research</a:t>
            </a:r>
          </a:p>
          <a:p>
            <a:r>
              <a:rPr lang="en-US" dirty="0" smtClean="0"/>
              <a:t>However, changes are an order of magnitude less than Pliocene </a:t>
            </a:r>
            <a:r>
              <a:rPr lang="en-US" dirty="0" err="1" smtClean="0"/>
              <a:t>paleo-obs</a:t>
            </a:r>
            <a:r>
              <a:rPr lang="en-US" dirty="0" smtClean="0"/>
              <a:t>, and come with warming of west Pacific</a:t>
            </a:r>
            <a:endParaRPr lang="en-US" dirty="0"/>
          </a:p>
        </p:txBody>
      </p:sp>
      <p:pic>
        <p:nvPicPr>
          <p:cNvPr id="5" name="Content Placeholder 4" descr="IPCC.AR4.figure-10-16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136" b="-40136"/>
          <a:stretch>
            <a:fillRect/>
          </a:stretch>
        </p:blipFill>
        <p:spPr>
          <a:xfrm>
            <a:off x="4644820" y="1096896"/>
            <a:ext cx="4173529" cy="5029267"/>
          </a:xfrm>
        </p:spPr>
      </p:pic>
      <p:sp>
        <p:nvSpPr>
          <p:cNvPr id="6" name="TextBox 5"/>
          <p:cNvSpPr txBox="1"/>
          <p:nvPr/>
        </p:nvSpPr>
        <p:spPr>
          <a:xfrm>
            <a:off x="6974378" y="6477009"/>
            <a:ext cx="216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IPCC, AR4, fig 10.8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2052140" cy="4297363"/>
          </a:xfrm>
        </p:spPr>
        <p:txBody>
          <a:bodyPr/>
          <a:lstStyle/>
          <a:p>
            <a:r>
              <a:rPr lang="en-US" sz="2000" dirty="0" smtClean="0"/>
              <a:t>Proposed by Cane &amp; Molnar (2001) as cause of East African </a:t>
            </a:r>
            <a:r>
              <a:rPr lang="en-US" sz="2000" dirty="0" err="1" smtClean="0"/>
              <a:t>Aridification</a:t>
            </a:r>
            <a:r>
              <a:rPr lang="en-US" sz="2000" dirty="0" smtClean="0"/>
              <a:t> ca. 4Ma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opo_in_ETOPO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8579" t="26667" b="33333"/>
              <a:stretch>
                <a:fillRect/>
              </a:stretch>
            </p:blipFill>
          </mc:Choice>
          <mc:Fallback>
            <p:blipFill>
              <a:blip r:embed="rId3"/>
              <a:srcRect l="18579" t="26667" b="33333"/>
              <a:stretch>
                <a:fillRect/>
              </a:stretch>
            </p:blipFill>
          </mc:Fallback>
        </mc:AlternateContent>
        <p:spPr>
          <a:xfrm>
            <a:off x="2052140" y="1617397"/>
            <a:ext cx="7091860" cy="4508766"/>
          </a:xfrm>
          <a:prstGeom prst="rect">
            <a:avLst/>
          </a:prstGeom>
        </p:spPr>
      </p:pic>
      <p:pic>
        <p:nvPicPr>
          <p:cNvPr id="5" name="Picture 4" descr="topo_in_ETOPO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8579" t="67325" r="17993" b="25720"/>
              <a:stretch>
                <a:fillRect/>
              </a:stretch>
            </p:blipFill>
          </mc:Choice>
          <mc:Fallback>
            <p:blipFill>
              <a:blip r:embed="rId3"/>
              <a:srcRect l="18579" t="67325" r="17993" b="25720"/>
              <a:stretch>
                <a:fillRect/>
              </a:stretch>
            </p:blipFill>
          </mc:Fallback>
        </mc:AlternateContent>
        <p:spPr>
          <a:xfrm>
            <a:off x="2990400" y="6126163"/>
            <a:ext cx="5524630" cy="7839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36" y="1532470"/>
            <a:ext cx="3992421" cy="838200"/>
          </a:xfrm>
        </p:spPr>
        <p:txBody>
          <a:bodyPr/>
          <a:lstStyle/>
          <a:p>
            <a:r>
              <a:rPr lang="en-US" dirty="0" smtClean="0"/>
              <a:t>Cane &amp; Molnar (2001)</a:t>
            </a:r>
          </a:p>
          <a:p>
            <a:r>
              <a:rPr lang="en-US" dirty="0" smtClean="0"/>
              <a:t>Ocean-only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Jochum</a:t>
            </a:r>
            <a:r>
              <a:rPr lang="en-US" dirty="0" smtClean="0"/>
              <a:t> et al (2009)</a:t>
            </a:r>
          </a:p>
          <a:p>
            <a:r>
              <a:rPr lang="en-US" dirty="0" smtClean="0"/>
              <a:t>Coupled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Reduction in total Indonesian </a:t>
            </a:r>
            <a:r>
              <a:rPr lang="en-US" dirty="0" err="1" smtClean="0"/>
              <a:t>Throughflow</a:t>
            </a:r>
            <a:endParaRPr lang="en-US" dirty="0" smtClean="0"/>
          </a:p>
          <a:p>
            <a:r>
              <a:rPr lang="en-US" dirty="0" smtClean="0"/>
              <a:t>Some changes in source water to Southern Hemisphere</a:t>
            </a:r>
          </a:p>
          <a:p>
            <a:r>
              <a:rPr lang="en-US" dirty="0" smtClean="0"/>
              <a:t>Only found SST changes of &lt;0.3</a:t>
            </a:r>
            <a:r>
              <a:rPr lang="en-US" baseline="30000" dirty="0" smtClean="0"/>
              <a:t>o</a:t>
            </a:r>
            <a:r>
              <a:rPr lang="en-US" dirty="0" smtClean="0"/>
              <a:t>C in Pacific</a:t>
            </a:r>
          </a:p>
          <a:p>
            <a:r>
              <a:rPr lang="en-US" dirty="0" smtClean="0"/>
              <a:t>Changes in ENSO statistics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2" y="2765778"/>
            <a:ext cx="4260532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Trop. Pac.</a:t>
            </a:r>
            <a:endParaRPr lang="en-US" dirty="0"/>
          </a:p>
        </p:txBody>
      </p:sp>
      <p:pic>
        <p:nvPicPr>
          <p:cNvPr id="9" name="Content Placeholder 8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204" t="25444" r="55500" b="61831"/>
              <a:stretch>
                <a:fillRect/>
              </a:stretch>
            </p:blipFill>
          </mc:Choice>
          <mc:Fallback>
            <p:blipFill>
              <a:blip r:embed="rId3"/>
              <a:srcRect l="12204" t="25444" r="55500" b="61831"/>
              <a:stretch>
                <a:fillRect/>
              </a:stretch>
            </p:blipFill>
          </mc:Fallback>
        </mc:AlternateContent>
        <p:spPr>
          <a:xfrm>
            <a:off x="525464" y="1749778"/>
            <a:ext cx="8081028" cy="4120443"/>
          </a:xfrm>
        </p:spPr>
      </p:pic>
      <p:pic>
        <p:nvPicPr>
          <p:cNvPr id="4" name="Content Placeholder 8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517" t="77341" r="57549" b="17192"/>
              <a:stretch>
                <a:fillRect/>
              </a:stretch>
            </p:blipFill>
          </mc:Choice>
          <mc:Fallback>
            <p:blipFill>
              <a:blip r:embed="rId3"/>
              <a:srcRect l="14517" t="77341" r="57549" b="17192"/>
              <a:stretch>
                <a:fillRect/>
              </a:stretch>
            </p:blipFill>
          </mc:Fallback>
        </mc:AlternateContent>
        <p:spPr>
          <a:xfrm>
            <a:off x="2300111" y="5672666"/>
            <a:ext cx="4680023" cy="11853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Isthmus of Panama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 American Seaway slowly constricted during Miocene</a:t>
            </a:r>
          </a:p>
          <a:p>
            <a:r>
              <a:rPr lang="en-US" dirty="0" smtClean="0"/>
              <a:t>No flow between Atlantic &amp; Pacific sometime in Pliocene</a:t>
            </a:r>
          </a:p>
          <a:p>
            <a:r>
              <a:rPr lang="en-US" dirty="0" smtClean="0"/>
              <a:t>Proposed as trigger for glacial cycles at 2.7Ma, but now thought to have shut earlier</a:t>
            </a:r>
          </a:p>
          <a:p>
            <a:r>
              <a:rPr lang="en-US" dirty="0" smtClean="0"/>
              <a:t>Tested in a variety of models</a:t>
            </a:r>
          </a:p>
          <a:p>
            <a:r>
              <a:rPr lang="en-US" dirty="0" smtClean="0"/>
              <a:t>I’ve removed Panama to a depth of 1km, so a very strong perturbation</a:t>
            </a:r>
            <a:endParaRPr lang="en-US" dirty="0"/>
          </a:p>
        </p:txBody>
      </p:sp>
      <p:pic>
        <p:nvPicPr>
          <p:cNvPr id="7" name="Content Placeholder 6" descr="journal.pone.0002791.g01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858" r="-1085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131749" y="6488668"/>
            <a:ext cx="310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Kirby et al. (2008), </a:t>
            </a:r>
            <a:r>
              <a:rPr lang="en-US" dirty="0" err="1" smtClean="0"/>
              <a:t>PLoS</a:t>
            </a:r>
            <a:r>
              <a:rPr lang="en-US" dirty="0" smtClean="0"/>
              <a:t> One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Shutdown of AMOC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697" y="1828800"/>
            <a:ext cx="356616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Atlantic Meridional Overturning Circulation (AMOC) is has sinking in North Atlantic to ~1.5km and then flowing southward</a:t>
            </a:r>
          </a:p>
          <a:p>
            <a:r>
              <a:rPr lang="en-US" dirty="0" smtClean="0"/>
              <a:t>Depends on salinity difference between N Atl. and N Pac. which is driven by flow of atmospheric water over Panama to Pac.</a:t>
            </a:r>
          </a:p>
          <a:p>
            <a:r>
              <a:rPr lang="en-US" dirty="0" smtClean="0"/>
              <a:t>Allowing ocean return flow in Northern hemisphere kills the AMOC </a:t>
            </a:r>
          </a:p>
          <a:p>
            <a:r>
              <a:rPr lang="en-US" i="1" dirty="0" smtClean="0"/>
              <a:t>Figure after 1000 yrs of simulation rather than 500 yrs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2010-preind_lr.Atl_MOC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937" b="-27937"/>
          <a:stretch>
            <a:fillRect/>
          </a:stretch>
        </p:blipFill>
        <p:spPr>
          <a:xfrm>
            <a:off x="4027213" y="893333"/>
            <a:ext cx="5051109" cy="60867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was the Pliocene?</a:t>
            </a:r>
          </a:p>
          <a:p>
            <a:r>
              <a:rPr lang="en-US" dirty="0" smtClean="0"/>
              <a:t>What did the Pliocene climate look like?</a:t>
            </a:r>
          </a:p>
          <a:p>
            <a:r>
              <a:rPr lang="en-US" dirty="0" smtClean="0"/>
              <a:t>Why was the Pliocene climate like that?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Carbon dioxide increase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Movement of Indonesia and New Guinea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Emergence of Isthmus of Panama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Increase in Tropical Cyclones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Cloud property changes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Trop. Pac.</a:t>
            </a:r>
            <a:endParaRPr lang="en-US" dirty="0"/>
          </a:p>
        </p:txBody>
      </p:sp>
      <p:pic>
        <p:nvPicPr>
          <p:cNvPr id="9" name="Content Placeholder 8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204" t="38358" r="55500" b="48917"/>
              <a:stretch>
                <a:fillRect/>
              </a:stretch>
            </p:blipFill>
          </mc:Choice>
          <mc:Fallback>
            <p:blipFill>
              <a:blip r:embed="rId3"/>
              <a:srcRect l="12204" t="38358" r="55500" b="48917"/>
              <a:stretch>
                <a:fillRect/>
              </a:stretch>
            </p:blipFill>
          </mc:Fallback>
        </mc:AlternateContent>
        <p:spPr>
          <a:xfrm>
            <a:off x="779463" y="1524000"/>
            <a:ext cx="8136379" cy="4148666"/>
          </a:xfrm>
        </p:spPr>
      </p:pic>
      <p:pic>
        <p:nvPicPr>
          <p:cNvPr id="4" name="Content Placeholder 8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517" t="77341" r="57549" b="17192"/>
              <a:stretch>
                <a:fillRect/>
              </a:stretch>
            </p:blipFill>
          </mc:Choice>
          <mc:Fallback>
            <p:blipFill>
              <a:blip r:embed="rId3"/>
              <a:srcRect l="14517" t="77341" r="57549" b="17192"/>
              <a:stretch>
                <a:fillRect/>
              </a:stretch>
            </p:blipFill>
          </mc:Fallback>
        </mc:AlternateContent>
        <p:spPr>
          <a:xfrm>
            <a:off x="2300111" y="5672666"/>
            <a:ext cx="4680023" cy="11853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22008" y="3734313"/>
            <a:ext cx="6940943" cy="1085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D) Tropical Cyclones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833" y="1683375"/>
            <a:ext cx="3478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5221" y="1683375"/>
            <a:ext cx="4397729" cy="4571999"/>
          </a:xfrm>
        </p:spPr>
        <p:txBody>
          <a:bodyPr/>
          <a:lstStyle/>
          <a:p>
            <a:r>
              <a:rPr lang="en-US" dirty="0" smtClean="0"/>
              <a:t>When we created reconstruction of vast warm pool, we suggested that an increase in ocean vertical mixing would deepen thermocline and lead to reduced SST gradients</a:t>
            </a:r>
          </a:p>
          <a:p>
            <a:r>
              <a:rPr lang="en-US" dirty="0" smtClean="0"/>
              <a:t>Later suggested this mixing may be from tropical cyclones (a.k.a. hurricanes)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Tracks</a:t>
            </a:r>
            <a:endParaRPr lang="en-US" dirty="0"/>
          </a:p>
        </p:txBody>
      </p:sp>
      <p:pic>
        <p:nvPicPr>
          <p:cNvPr id="1026" name="Picture 2" descr="P:\papers\mine\plio_hurricanes\hurr_tracks_wgh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612427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2486025"/>
            <a:ext cx="90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8006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Pliocene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hurricanes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3866" y="4162778"/>
            <a:ext cx="4124961" cy="2525889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indicate hurricanes give vertical mixing up to 1cm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  <a:r>
              <a:rPr lang="en-US" dirty="0" smtClean="0"/>
              <a:t>(</a:t>
            </a:r>
            <a:r>
              <a:rPr lang="en-US" dirty="0" err="1" smtClean="0"/>
              <a:t>Sriver</a:t>
            </a:r>
            <a:r>
              <a:rPr lang="en-US" dirty="0" smtClean="0"/>
              <a:t> &amp; Huber, 2007)</a:t>
            </a:r>
            <a:endParaRPr lang="en-US" baseline="30000" dirty="0" smtClean="0"/>
          </a:p>
          <a:p>
            <a:r>
              <a:rPr lang="en-US" dirty="0" smtClean="0"/>
              <a:t>As first order, include 2 broad stripes of mixing in upper ocean (</a:t>
            </a:r>
            <a:r>
              <a:rPr lang="en-US" dirty="0" err="1" smtClean="0"/>
              <a:t>Fedorov</a:t>
            </a:r>
            <a:r>
              <a:rPr lang="en-US" dirty="0" smtClean="0"/>
              <a:t> et al. 2010) </a:t>
            </a:r>
            <a:endParaRPr lang="en-US" dirty="0"/>
          </a:p>
        </p:txBody>
      </p:sp>
      <p:pic>
        <p:nvPicPr>
          <p:cNvPr id="7" name="Content Placeholder 6" descr="Control_SSTs.25%_opacity_gray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21602" b="11980"/>
              <a:stretch>
                <a:fillRect/>
              </a:stretch>
            </p:blipFill>
          </mc:Choice>
          <mc:Fallback>
            <p:blipFill>
              <a:blip r:embed="rId3"/>
              <a:srcRect t="21602" b="11980"/>
              <a:stretch>
                <a:fillRect/>
              </a:stretch>
            </p:blipFill>
          </mc:Fallback>
        </mc:AlternateContent>
        <p:spPr>
          <a:xfrm>
            <a:off x="4308827" y="2167467"/>
            <a:ext cx="4835173" cy="32370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33" y="1828800"/>
            <a:ext cx="34544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Trop. Pac.</a:t>
            </a:r>
            <a:endParaRPr lang="en-US" dirty="0"/>
          </a:p>
        </p:txBody>
      </p:sp>
      <p:pic>
        <p:nvPicPr>
          <p:cNvPr id="9" name="Content Placeholder 8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204" t="51060" r="55500" b="35838"/>
              <a:stretch>
                <a:fillRect/>
              </a:stretch>
            </p:blipFill>
          </mc:Choice>
          <mc:Fallback>
            <p:blipFill>
              <a:blip r:embed="rId3"/>
              <a:srcRect l="12204" t="51060" r="55500" b="35838"/>
              <a:stretch>
                <a:fillRect/>
              </a:stretch>
            </p:blipFill>
          </mc:Fallback>
        </mc:AlternateContent>
        <p:spPr>
          <a:xfrm>
            <a:off x="426685" y="1345920"/>
            <a:ext cx="8241441" cy="4326746"/>
          </a:xfrm>
        </p:spPr>
      </p:pic>
      <p:pic>
        <p:nvPicPr>
          <p:cNvPr id="4" name="Content Placeholder 8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517" t="77341" r="57549" b="17192"/>
              <a:stretch>
                <a:fillRect/>
              </a:stretch>
            </p:blipFill>
          </mc:Choice>
          <mc:Fallback>
            <p:blipFill>
              <a:blip r:embed="rId3"/>
              <a:srcRect l="14517" t="77341" r="57549" b="17192"/>
              <a:stretch>
                <a:fillRect/>
              </a:stretch>
            </p:blipFill>
          </mc:Fallback>
        </mc:AlternateContent>
        <p:spPr>
          <a:xfrm>
            <a:off x="2300111" y="5672666"/>
            <a:ext cx="4680023" cy="118533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dirty="0" smtClean="0"/>
              <a:t>) Cloud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68792" cy="4297363"/>
          </a:xfrm>
        </p:spPr>
        <p:txBody>
          <a:bodyPr/>
          <a:lstStyle/>
          <a:p>
            <a:r>
              <a:rPr lang="en-US" dirty="0" smtClean="0"/>
              <a:t>Cloud properties and feedbacks are the largest cause of uncertainty in climate projections</a:t>
            </a:r>
          </a:p>
          <a:p>
            <a:r>
              <a:rPr lang="en-US" dirty="0" smtClean="0"/>
              <a:t>Their properties are influenced by the amount of aerosols in the air (called aerosol indirect effects)</a:t>
            </a:r>
          </a:p>
          <a:p>
            <a:r>
              <a:rPr lang="en-US" dirty="0" smtClean="0"/>
              <a:t>The aerosols are not well constrained in the past and could change with land surface and ocean conditions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75081" y="1763664"/>
            <a:ext cx="3724402" cy="25785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IPCC.AR4.figure-10-1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52" r="-552" b="43281"/>
          <a:stretch>
            <a:fillRect/>
          </a:stretch>
        </p:blipFill>
        <p:spPr>
          <a:xfrm>
            <a:off x="4796791" y="1828800"/>
            <a:ext cx="3566160" cy="2437435"/>
          </a:xfrm>
        </p:spPr>
      </p:pic>
      <p:sp>
        <p:nvSpPr>
          <p:cNvPr id="8" name="TextBox 7"/>
          <p:cNvSpPr txBox="1"/>
          <p:nvPr/>
        </p:nvSpPr>
        <p:spPr>
          <a:xfrm>
            <a:off x="4796791" y="4570191"/>
            <a:ext cx="370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IPCC fig 10.11a). Global mean cloud </a:t>
            </a:r>
            <a:r>
              <a:rPr lang="en-US" dirty="0" err="1" smtClean="0"/>
              <a:t>radiative</a:t>
            </a:r>
            <a:r>
              <a:rPr lang="en-US" dirty="0" smtClean="0"/>
              <a:t> forcing from coupled models under A1B scenario – not even the sign is certain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err="1" smtClean="0"/>
              <a:t>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7496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Barreiro &amp; Philander (2008) use a simple climate model to test sensitivity of climate to reduction in cloud </a:t>
            </a:r>
            <a:r>
              <a:rPr lang="en-US" dirty="0" err="1" smtClean="0"/>
              <a:t>albedo</a:t>
            </a:r>
            <a:r>
              <a:rPr lang="en-US" dirty="0" smtClean="0"/>
              <a:t> in </a:t>
            </a:r>
            <a:r>
              <a:rPr lang="en-US" dirty="0" err="1" smtClean="0"/>
              <a:t>extratropics</a:t>
            </a:r>
            <a:endParaRPr lang="en-US" dirty="0" smtClean="0"/>
          </a:p>
          <a:p>
            <a:r>
              <a:rPr lang="en-US" dirty="0" smtClean="0"/>
              <a:t>Find a weakening of equatorial SST gradient</a:t>
            </a:r>
          </a:p>
          <a:p>
            <a:r>
              <a:rPr lang="en-US" dirty="0" smtClean="0"/>
              <a:t>Their method is not applicable in a more complex model like CESM, so I reduce the cloud liquid water to 80% </a:t>
            </a:r>
            <a:r>
              <a:rPr lang="en-US" dirty="0" err="1" smtClean="0"/>
              <a:t>polewards</a:t>
            </a:r>
            <a:r>
              <a:rPr lang="en-US" dirty="0" smtClean="0"/>
              <a:t> of 35</a:t>
            </a:r>
            <a:r>
              <a:rPr lang="en-US" baseline="30000" dirty="0" smtClean="0"/>
              <a:t>o</a:t>
            </a:r>
            <a:r>
              <a:rPr lang="en-US" dirty="0" smtClean="0"/>
              <a:t>N/S in the shortwave radiation code</a:t>
            </a:r>
            <a:endParaRPr lang="en-US" dirty="0"/>
          </a:p>
        </p:txBody>
      </p:sp>
      <p:pic>
        <p:nvPicPr>
          <p:cNvPr id="6" name="Content Placeholder 5" descr="Barreiro2008a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29130" t="25901" r="38302" b="55658"/>
              <a:stretch>
                <a:fillRect/>
              </a:stretch>
            </p:blipFill>
          </mc:Choice>
          <mc:Fallback>
            <p:blipFill>
              <a:blip r:embed="rId3"/>
              <a:srcRect l="29130" t="25901" r="38302" b="55658"/>
              <a:stretch>
                <a:fillRect/>
              </a:stretch>
            </p:blipFill>
          </mc:Fallback>
        </mc:AlternateContent>
        <p:spPr>
          <a:xfrm>
            <a:off x="4345623" y="2176178"/>
            <a:ext cx="4664046" cy="364240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Trop. Pac.</a:t>
            </a:r>
            <a:endParaRPr lang="en-US" dirty="0"/>
          </a:p>
        </p:txBody>
      </p:sp>
      <p:pic>
        <p:nvPicPr>
          <p:cNvPr id="9" name="Content Placeholder 8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204" t="63901" r="55500" b="23091"/>
              <a:stretch>
                <a:fillRect/>
              </a:stretch>
            </p:blipFill>
          </mc:Choice>
          <mc:Fallback>
            <p:blipFill>
              <a:blip r:embed="rId3"/>
              <a:srcRect l="12204" t="63901" r="55500" b="23091"/>
              <a:stretch>
                <a:fillRect/>
              </a:stretch>
            </p:blipFill>
          </mc:Fallback>
        </mc:AlternateContent>
        <p:spPr>
          <a:xfrm>
            <a:off x="440796" y="1524000"/>
            <a:ext cx="8096426" cy="4220033"/>
          </a:xfrm>
        </p:spPr>
      </p:pic>
      <p:pic>
        <p:nvPicPr>
          <p:cNvPr id="5" name="Content Placeholder 8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517" t="77341" r="57549" b="17192"/>
              <a:stretch>
                <a:fillRect/>
              </a:stretch>
            </p:blipFill>
          </mc:Choice>
          <mc:Fallback>
            <p:blipFill>
              <a:blip r:embed="rId3"/>
              <a:srcRect l="14517" t="77341" r="57549" b="17192"/>
              <a:stretch>
                <a:fillRect/>
              </a:stretch>
            </p:blipFill>
          </mc:Fallback>
        </mc:AlternateContent>
        <p:spPr>
          <a:xfrm>
            <a:off x="2300111" y="5672666"/>
            <a:ext cx="4680023" cy="11853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Content Placeholder 3" descr="review_PelN_hypotheses.COMBIN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0736" t="12811" r="53633" b="49181"/>
              <a:stretch>
                <a:fillRect/>
              </a:stretch>
            </p:blipFill>
          </mc:Choice>
          <mc:Fallback>
            <p:blipFill>
              <a:blip r:embed="rId3"/>
              <a:srcRect l="10736" t="12811" r="53633" b="49181"/>
              <a:stretch>
                <a:fillRect/>
              </a:stretch>
            </p:blipFill>
          </mc:Fallback>
        </mc:AlternateContent>
        <p:spPr>
          <a:xfrm>
            <a:off x="1020372" y="1507616"/>
            <a:ext cx="3430187" cy="4735235"/>
          </a:xfrm>
        </p:spPr>
      </p:pic>
      <p:pic>
        <p:nvPicPr>
          <p:cNvPr id="5" name="Content Placeholder 3" descr="review_PelN_hypotheses.COMBI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0736" t="50995" r="53633" b="23116"/>
              <a:stretch>
                <a:fillRect/>
              </a:stretch>
            </p:blipFill>
          </mc:Choice>
          <mc:Fallback>
            <p:blipFill>
              <a:blip r:embed="rId3"/>
              <a:srcRect l="10736" t="50995" r="53633" b="23116"/>
              <a:stretch>
                <a:fillRect/>
              </a:stretch>
            </p:blipFill>
          </mc:Fallback>
        </mc:AlternateContent>
        <p:spPr>
          <a:xfrm>
            <a:off x="4613815" y="1431624"/>
            <a:ext cx="3430187" cy="32254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13815" y="4657035"/>
            <a:ext cx="4015928" cy="2200965"/>
          </a:xfrm>
          <a:prstGeom prst="rect">
            <a:avLst/>
          </a:prstGeom>
          <a:effectLst>
            <a:outerShdw blurRad="50800" dist="38100" dir="2700000">
              <a:srgbClr val="000000">
                <a:alpha val="24000"/>
              </a:srgb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Looking for:</a:t>
            </a:r>
          </a:p>
          <a:p>
            <a:pPr marL="739775" lvl="1" indent="-282575" defTabSz="914400">
              <a:spcBef>
                <a:spcPts val="500"/>
              </a:spcBef>
              <a:buFont typeface="Calisto MT" pitchFamily="18" charset="0"/>
              <a:buChar char="•"/>
            </a:pPr>
            <a:r>
              <a:rPr lang="en-US" sz="15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Reduction in equatorial SST gradient of ~4</a:t>
            </a:r>
            <a:r>
              <a:rPr lang="en-US" sz="1500" baseline="300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o</a:t>
            </a:r>
            <a:r>
              <a:rPr lang="en-US" sz="15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C</a:t>
            </a:r>
          </a:p>
          <a:p>
            <a:pPr marL="739775" lvl="1" indent="-282575" defTabSz="914400">
              <a:spcBef>
                <a:spcPts val="500"/>
              </a:spcBef>
              <a:buFont typeface="Calisto MT" pitchFamily="18" charset="0"/>
              <a:buChar char="•"/>
            </a:pPr>
            <a:r>
              <a:rPr lang="en-US" sz="15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No warming in West Pacific</a:t>
            </a:r>
          </a:p>
          <a:p>
            <a:pPr marL="739775" lvl="1" indent="-282575" defTabSz="914400">
              <a:spcBef>
                <a:spcPts val="500"/>
              </a:spcBef>
              <a:buFont typeface="Calisto MT" pitchFamily="18" charset="0"/>
              <a:buChar char="•"/>
            </a:pPr>
            <a:r>
              <a:rPr lang="en-US" sz="15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Reduction in meridional gradient in both hemispheres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 single pattern 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does this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pic>
        <p:nvPicPr>
          <p:cNvPr id="4" name="Content Placeholder 3" descr="expansion_of_warmpool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831" t="9612" r="3064" b="5483"/>
              <a:stretch>
                <a:fillRect/>
              </a:stretch>
            </p:blipFill>
          </mc:Choice>
          <mc:Fallback>
            <p:blipFill>
              <a:blip r:embed="rId3"/>
              <a:srcRect l="831" t="9612" r="3064" b="5483"/>
              <a:stretch>
                <a:fillRect/>
              </a:stretch>
            </p:blipFill>
          </mc:Fallback>
        </mc:AlternateContent>
        <p:spPr>
          <a:xfrm>
            <a:off x="4345623" y="2005557"/>
            <a:ext cx="4092344" cy="467874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9463" y="1828800"/>
            <a:ext cx="3566160" cy="474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If none of the hypotheses explain the pattern individually, perhaps they all combine together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200 yrs from end of Panama simulation, but skipped Indonesian changes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There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 is some improvement in the model simulations (right), but it certainly does not reach the flatness of the reconstruction (left)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6991" y="1644134"/>
            <a:ext cx="63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Obs.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17" y="1644134"/>
            <a:ext cx="85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CESM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2951" y="2702913"/>
            <a:ext cx="671979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62951" y="486329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4Ma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/>
          <a:lstStyle/>
          <a:p>
            <a:r>
              <a:rPr lang="en-US" dirty="0" smtClean="0"/>
              <a:t>Time period spanning 5.3~3.6 million years ago</a:t>
            </a:r>
          </a:p>
          <a:p>
            <a:r>
              <a:rPr lang="en-US" dirty="0" smtClean="0"/>
              <a:t>I’ll use 4Ma in this talk</a:t>
            </a:r>
          </a:p>
          <a:p>
            <a:r>
              <a:rPr lang="en-US" dirty="0" smtClean="0"/>
              <a:t>A relatively-short and recent period in the geological past.</a:t>
            </a:r>
          </a:p>
          <a:p>
            <a:r>
              <a:rPr lang="en-US" dirty="0" smtClean="0"/>
              <a:t>Deep time in view of most climate scientists inc. IPCC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GS_geological_timesca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1672845"/>
            <a:ext cx="3657600" cy="518515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886325" y="3057525"/>
            <a:ext cx="3886200" cy="381000"/>
          </a:xfrm>
          <a:prstGeom prst="frame">
            <a:avLst/>
          </a:prstGeom>
          <a:solidFill>
            <a:schemeClr val="accent1">
              <a:alpha val="21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silver bullet to explain the vast warm pool of the Early Pliocene among the hypotheses already out there</a:t>
            </a:r>
          </a:p>
          <a:p>
            <a:r>
              <a:rPr lang="en-US" dirty="0" smtClean="0"/>
              <a:t>A combination of all the hypotheses approaches the reconstruction, but most of the impacts are pushing the envelope</a:t>
            </a:r>
          </a:p>
          <a:p>
            <a:r>
              <a:rPr lang="en-US" dirty="0" smtClean="0"/>
              <a:t>We may need another explanation – be it a new climate mechanism, new forcing or </a:t>
            </a:r>
            <a:r>
              <a:rPr lang="en-US" dirty="0" err="1" smtClean="0"/>
              <a:t>reintepretation</a:t>
            </a:r>
            <a:r>
              <a:rPr lang="en-US" dirty="0" smtClean="0"/>
              <a:t> of the </a:t>
            </a:r>
            <a:r>
              <a:rPr lang="en-US" dirty="0" err="1" smtClean="0"/>
              <a:t>paleo</a:t>
            </a:r>
            <a:r>
              <a:rPr lang="en-US" dirty="0" smtClean="0"/>
              <a:t>-</a:t>
            </a:r>
            <a:r>
              <a:rPr lang="en-US" dirty="0" smtClean="0"/>
              <a:t>observations: </a:t>
            </a:r>
            <a:r>
              <a:rPr lang="en-US" smtClean="0"/>
              <a:t>any suggestions?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SST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529250"/>
            <a:ext cx="3566160" cy="4297363"/>
          </a:xfrm>
        </p:spPr>
        <p:txBody>
          <a:bodyPr/>
          <a:lstStyle/>
          <a:p>
            <a:r>
              <a:rPr lang="en-US" dirty="0" smtClean="0"/>
              <a:t>Equatorial SSTs were much more uniform in Early Pliocene</a:t>
            </a:r>
          </a:p>
          <a:p>
            <a:r>
              <a:rPr lang="en-US" dirty="0" smtClean="0"/>
              <a:t>Zonal SST gradient was weaker, with some records suggesting non-existent</a:t>
            </a:r>
          </a:p>
          <a:p>
            <a:r>
              <a:rPr lang="en-US" dirty="0" smtClean="0"/>
              <a:t>Sometimes called a “Permanent El Niño”  </a:t>
            </a:r>
            <a:endParaRPr lang="en-US" dirty="0"/>
          </a:p>
        </p:txBody>
      </p:sp>
      <p:pic>
        <p:nvPicPr>
          <p:cNvPr id="9" name="Content Placeholder 8" descr="SST_trends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248" t="50522" r="49364"/>
              <a:stretch>
                <a:fillRect/>
              </a:stretch>
            </p:blipFill>
          </mc:Choice>
          <mc:Fallback>
            <p:blipFill>
              <a:blip r:embed="rId3"/>
              <a:srcRect l="-248" t="50522" r="49364"/>
              <a:stretch>
                <a:fillRect/>
              </a:stretch>
            </p:blipFill>
          </mc:Fallback>
        </mc:AlternateContent>
        <p:spPr>
          <a:xfrm>
            <a:off x="4970219" y="1429974"/>
            <a:ext cx="3716581" cy="4842283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5342439" y="1840236"/>
            <a:ext cx="3152914" cy="1588"/>
          </a:xfrm>
          <a:prstGeom prst="line">
            <a:avLst/>
          </a:prstGeom>
          <a:ln>
            <a:solidFill>
              <a:schemeClr val="bg2"/>
            </a:solidFill>
          </a:ln>
          <a:effectLst>
            <a:outerShdw blurRad="50800" dist="38100">
              <a:srgbClr val="3366FF">
                <a:alpha val="9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1308" y="6488668"/>
            <a:ext cx="311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Fedorov</a:t>
            </a:r>
            <a:r>
              <a:rPr lang="en-US" dirty="0" smtClean="0"/>
              <a:t> et al.</a:t>
            </a:r>
            <a:r>
              <a:rPr lang="en-US" dirty="0" smtClean="0"/>
              <a:t>: </a:t>
            </a:r>
            <a:r>
              <a:rPr lang="en-US" dirty="0" smtClean="0"/>
              <a:t>Review in prep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42439" y="4817533"/>
            <a:ext cx="3152914" cy="1588"/>
          </a:xfrm>
          <a:prstGeom prst="line">
            <a:avLst/>
          </a:prstGeom>
          <a:ln>
            <a:solidFill>
              <a:schemeClr val="bg2"/>
            </a:solidFill>
          </a:ln>
          <a:effectLst>
            <a:outerShdw blurRad="50800" dist="38100">
              <a:srgbClr val="3366FF">
                <a:alpha val="9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nmn_SST_hadisst.png"/>
          <p:cNvPicPr>
            <a:picLocks noChangeAspect="1"/>
          </p:cNvPicPr>
          <p:nvPr/>
        </p:nvPicPr>
        <p:blipFill>
          <a:blip r:embed="rId4"/>
          <a:srcRect t="6726"/>
          <a:stretch>
            <a:fillRect/>
          </a:stretch>
        </p:blipFill>
        <p:spPr>
          <a:xfrm>
            <a:off x="779463" y="4642184"/>
            <a:ext cx="3411531" cy="203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Meridional SST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339197" cy="4297363"/>
          </a:xfrm>
        </p:spPr>
        <p:txBody>
          <a:bodyPr/>
          <a:lstStyle/>
          <a:p>
            <a:r>
              <a:rPr lang="en-US" dirty="0" smtClean="0"/>
              <a:t>Warm coastal upwelling regions at ~30</a:t>
            </a:r>
            <a:r>
              <a:rPr lang="en-US" baseline="30000" dirty="0" smtClean="0"/>
              <a:t>o</a:t>
            </a:r>
            <a:r>
              <a:rPr lang="en-US" dirty="0" smtClean="0"/>
              <a:t>N </a:t>
            </a:r>
          </a:p>
          <a:p>
            <a:r>
              <a:rPr lang="en-US" dirty="0" smtClean="0"/>
              <a:t>Very weak meridional SST gradient in tropics </a:t>
            </a:r>
          </a:p>
          <a:p>
            <a:r>
              <a:rPr lang="en-US" dirty="0" smtClean="0"/>
              <a:t>Polar Amplification: high latitudes warm more than tropics</a:t>
            </a:r>
          </a:p>
        </p:txBody>
      </p:sp>
      <p:pic>
        <p:nvPicPr>
          <p:cNvPr id="5" name="Content Placeholder 4" descr="Fig2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6950" b="-26950"/>
              <a:stretch>
                <a:fillRect/>
              </a:stretch>
            </p:blipFill>
          </mc:Choice>
          <mc:Fallback>
            <p:blipFill>
              <a:blip r:embed="rId3"/>
              <a:srcRect t="-26950" b="-26950"/>
              <a:stretch>
                <a:fillRect/>
              </a:stretch>
            </p:blipFill>
          </mc:Fallback>
        </mc:AlternateContent>
        <p:spPr>
          <a:xfrm>
            <a:off x="4118660" y="886926"/>
            <a:ext cx="4804886" cy="5790077"/>
          </a:xfrm>
        </p:spPr>
      </p:pic>
      <p:sp>
        <p:nvSpPr>
          <p:cNvPr id="6" name="TextBox 5"/>
          <p:cNvSpPr txBox="1"/>
          <p:nvPr/>
        </p:nvSpPr>
        <p:spPr>
          <a:xfrm>
            <a:off x="6082630" y="6488668"/>
            <a:ext cx="315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Brierley et al., Science,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Reconstruction: a vast warm pool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089" b="-8089"/>
          <a:stretch>
            <a:fillRect/>
          </a:stretch>
        </p:blipFill>
        <p:spPr bwMode="auto">
          <a:xfrm>
            <a:off x="5432836" y="1832516"/>
            <a:ext cx="3349191" cy="41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224" y="5746028"/>
            <a:ext cx="18383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11327" y="6026381"/>
            <a:ext cx="31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Surface Temperature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10" name="Right Arrow 9"/>
          <p:cNvSpPr/>
          <p:nvPr/>
        </p:nvSpPr>
        <p:spPr>
          <a:xfrm>
            <a:off x="4296221" y="3526808"/>
            <a:ext cx="850472" cy="9185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4536" t="-206" b="-374"/>
          <a:stretch>
            <a:fillRect/>
          </a:stretch>
        </p:blipFill>
        <p:spPr bwMode="auto">
          <a:xfrm>
            <a:off x="641350" y="2177282"/>
            <a:ext cx="3262864" cy="352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241" y="5727771"/>
            <a:ext cx="18383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85344" y="6008124"/>
            <a:ext cx="31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Surface Temperature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level was &gt;10 of meters higher</a:t>
            </a:r>
          </a:p>
          <a:p>
            <a:r>
              <a:rPr lang="en-US" dirty="0" smtClean="0"/>
              <a:t>By more than the equivalent of both West Antarctica and Greenland Ice </a:t>
            </a:r>
            <a:r>
              <a:rPr lang="en-US" dirty="0" smtClean="0"/>
              <a:t>Sheets (green)</a:t>
            </a:r>
          </a:p>
          <a:p>
            <a:r>
              <a:rPr lang="en-US" dirty="0" smtClean="0"/>
              <a:t>East Antarctic partially melted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3604" b="16920"/>
          <a:stretch>
            <a:fillRect/>
          </a:stretch>
        </p:blipFill>
        <p:spPr>
          <a:xfrm>
            <a:off x="5190366" y="1591734"/>
            <a:ext cx="2833918" cy="4945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2630" y="6488668"/>
            <a:ext cx="315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Naish</a:t>
            </a:r>
            <a:r>
              <a:rPr lang="en-US" dirty="0" smtClean="0"/>
              <a:t> et al., Nature, 2009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3604" t="68140" r="25631" b="16920"/>
          <a:stretch>
            <a:fillRect/>
          </a:stretch>
        </p:blipFill>
        <p:spPr>
          <a:xfrm>
            <a:off x="779463" y="4744736"/>
            <a:ext cx="3115359" cy="179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warm world in geologically recent past</a:t>
            </a:r>
          </a:p>
          <a:p>
            <a:r>
              <a:rPr lang="en-US" dirty="0" smtClean="0"/>
              <a:t>Significantly warmer poles (without ice)</a:t>
            </a:r>
          </a:p>
          <a:p>
            <a:r>
              <a:rPr lang="en-US" dirty="0" smtClean="0"/>
              <a:t>Very weak temperature gradients in the Tropics</a:t>
            </a:r>
          </a:p>
          <a:p>
            <a:r>
              <a:rPr lang="en-US" dirty="0" smtClean="0"/>
              <a:t>Probably unrelated to solar forcing (too long/stable for orbital variability, but too short for stellar evolution)</a:t>
            </a:r>
          </a:p>
          <a:p>
            <a:r>
              <a:rPr lang="en-US" dirty="0" smtClean="0"/>
              <a:t>So why was this climate so warm?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5 possible explanations hypothesized: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Carbon dioxide increase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Movement of Indonesia and New Guinea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Emergence of Isthmus of Panama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Increase in Tropical Cyclones</a:t>
            </a:r>
          </a:p>
          <a:p>
            <a:pPr marL="739775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dirty="0" smtClean="0"/>
              <a:t>Cloud property changes</a:t>
            </a:r>
          </a:p>
          <a:p>
            <a:r>
              <a:rPr lang="en-US" dirty="0" smtClean="0"/>
              <a:t>But which, if any, can explain the vast warm pool?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1511</TotalTime>
  <Words>1177</Words>
  <Application>Microsoft Macintosh PowerPoint</Application>
  <PresentationFormat>On-screen Show (4:3)</PresentationFormat>
  <Paragraphs>140</Paragraphs>
  <Slides>30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Precedent</vt:lpstr>
      <vt:lpstr>Comparing hypotheses for Pliocene tropical warmth</vt:lpstr>
      <vt:lpstr>Outline</vt:lpstr>
      <vt:lpstr>When?</vt:lpstr>
      <vt:lpstr>Zonal SST gradient</vt:lpstr>
      <vt:lpstr>Meridional SST gradient</vt:lpstr>
      <vt:lpstr>Reconstruction: a vast warm pool </vt:lpstr>
      <vt:lpstr>Ice Content</vt:lpstr>
      <vt:lpstr>What?</vt:lpstr>
      <vt:lpstr>Why?</vt:lpstr>
      <vt:lpstr>Model Framework</vt:lpstr>
      <vt:lpstr>A) Carbon Dioxide</vt:lpstr>
      <vt:lpstr>CO2 in ModelS</vt:lpstr>
      <vt:lpstr>Impact on Trop. Pac.</vt:lpstr>
      <vt:lpstr>Model Dependent?</vt:lpstr>
      <vt:lpstr>B) Indonesia</vt:lpstr>
      <vt:lpstr>Prior Studies</vt:lpstr>
      <vt:lpstr>Impact on Trop. Pac.</vt:lpstr>
      <vt:lpstr>C) Isthmus of Panama</vt:lpstr>
      <vt:lpstr>Shutdown of AMOC</vt:lpstr>
      <vt:lpstr>Impact on Trop. Pac.</vt:lpstr>
      <vt:lpstr>D) Tropical Cyclones</vt:lpstr>
      <vt:lpstr>Synthetic Tracks</vt:lpstr>
      <vt:lpstr>Model hurricanes</vt:lpstr>
      <vt:lpstr>Impact on Trop. Pac.</vt:lpstr>
      <vt:lpstr>e) Cloud Properties</vt:lpstr>
      <vt:lpstr>cloud Albedo</vt:lpstr>
      <vt:lpstr>Impact on Trop. Pac.</vt:lpstr>
      <vt:lpstr>Comparison</vt:lpstr>
      <vt:lpstr>Combination</vt:lpstr>
      <vt:lpstr>Summary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hypotheses for Pliocene tropical warmth</dc:title>
  <dc:creator>Chris Brierley</dc:creator>
  <cp:lastModifiedBy>Chris Brierley</cp:lastModifiedBy>
  <cp:revision>31</cp:revision>
  <dcterms:created xsi:type="dcterms:W3CDTF">2011-06-29T12:37:30Z</dcterms:created>
  <dcterms:modified xsi:type="dcterms:W3CDTF">2011-06-29T13:05:05Z</dcterms:modified>
</cp:coreProperties>
</file>