
<file path=[Content_Types].xml><?xml version="1.0" encoding="utf-8"?>
<Types xmlns="http://schemas.openxmlformats.org/package/2006/content-types">
  <Default Extension="bin" ContentType="application/vnd.openxmlformats-officedocument.presentationml.printerSettings"/>
  <Override PartName="/ppt/notesSlides/notesSlide24.xml" ContentType="application/vnd.openxmlformats-officedocument.presentationml.notesSlide+xml"/>
  <Override PartName="/ppt/slides/slide14.xml" ContentType="application/vnd.openxmlformats-officedocument.presentationml.slide+xml"/>
  <Default Extension="gif" ContentType="image/gif"/>
  <Override PartName="/ppt/notesSlides/notesSlide1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s/slide44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8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26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notesSlides/notesSlide25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pdf" ContentType="application/pd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72" r:id="rId1"/>
  </p:sldMasterIdLst>
  <p:notesMasterIdLst>
    <p:notesMasterId r:id="rId49"/>
  </p:notesMasterIdLst>
  <p:sldIdLst>
    <p:sldId id="256" r:id="rId2"/>
    <p:sldId id="283" r:id="rId3"/>
    <p:sldId id="307" r:id="rId4"/>
    <p:sldId id="308" r:id="rId5"/>
    <p:sldId id="282" r:id="rId6"/>
    <p:sldId id="305" r:id="rId7"/>
    <p:sldId id="261" r:id="rId8"/>
    <p:sldId id="262" r:id="rId9"/>
    <p:sldId id="290" r:id="rId10"/>
    <p:sldId id="291" r:id="rId11"/>
    <p:sldId id="267" r:id="rId12"/>
    <p:sldId id="284" r:id="rId13"/>
    <p:sldId id="306" r:id="rId14"/>
    <p:sldId id="292" r:id="rId15"/>
    <p:sldId id="293" r:id="rId16"/>
    <p:sldId id="294" r:id="rId17"/>
    <p:sldId id="263" r:id="rId18"/>
    <p:sldId id="264" r:id="rId19"/>
    <p:sldId id="265" r:id="rId20"/>
    <p:sldId id="295" r:id="rId21"/>
    <p:sldId id="296" r:id="rId22"/>
    <p:sldId id="297" r:id="rId23"/>
    <p:sldId id="287" r:id="rId24"/>
    <p:sldId id="288" r:id="rId25"/>
    <p:sldId id="298" r:id="rId26"/>
    <p:sldId id="299" r:id="rId27"/>
    <p:sldId id="300" r:id="rId28"/>
    <p:sldId id="301" r:id="rId29"/>
    <p:sldId id="302" r:id="rId30"/>
    <p:sldId id="269" r:id="rId31"/>
    <p:sldId id="303" r:id="rId32"/>
    <p:sldId id="286" r:id="rId33"/>
    <p:sldId id="274" r:id="rId34"/>
    <p:sldId id="271" r:id="rId35"/>
    <p:sldId id="289" r:id="rId36"/>
    <p:sldId id="304" r:id="rId37"/>
    <p:sldId id="281" r:id="rId38"/>
    <p:sldId id="273" r:id="rId39"/>
    <p:sldId id="258" r:id="rId40"/>
    <p:sldId id="266" r:id="rId41"/>
    <p:sldId id="268" r:id="rId42"/>
    <p:sldId id="272" r:id="rId43"/>
    <p:sldId id="276" r:id="rId44"/>
    <p:sldId id="279" r:id="rId45"/>
    <p:sldId id="280" r:id="rId46"/>
    <p:sldId id="285" r:id="rId47"/>
    <p:sldId id="275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schemeClr val="tx1"/>
    </p:penClr>
  </p:showPr>
  <p:clrMru>
    <a:srgbClr val="FFFF66"/>
    <a:srgbClr val="FFFFFF"/>
    <a:srgbClr val="FFFF00"/>
    <a:srgbClr val="134E8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8651" autoAdjust="0"/>
    <p:restoredTop sz="91777" autoAdjust="0"/>
  </p:normalViewPr>
  <p:slideViewPr>
    <p:cSldViewPr snapToGrid="0" snapToObjects="1">
      <p:cViewPr varScale="1">
        <p:scale>
          <a:sx n="107" d="100"/>
          <a:sy n="107" d="100"/>
        </p:scale>
        <p:origin x="-116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C99C4-9C38-604E-A1EA-387DC9E64988}" type="datetimeFigureOut">
              <a:rPr lang="en-US" smtClean="0"/>
              <a:pPr/>
              <a:t>4/3/11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41EC2E-B982-2F42-AC0D-7D9C1E834B3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Don’t move too much.</a:t>
            </a:r>
            <a:r>
              <a:rPr lang="en-US" baseline="0" dirty="0" smtClean="0"/>
              <a:t> Name check some people (don’t just list or pass over)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1EC2E-B982-2F42-AC0D-7D9C1E834B3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1EC2E-B982-2F42-AC0D-7D9C1E834B36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1EC2E-B982-2F42-AC0D-7D9C1E834B36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 some words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1EC2E-B982-2F42-AC0D-7D9C1E834B36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Perhaps put previous</a:t>
            </a:r>
            <a:r>
              <a:rPr lang="en-US" baseline="0" dirty="0" smtClean="0"/>
              <a:t> Walker Cell plot before showing Pliocene. Label Pacific. Reference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1EC2E-B982-2F42-AC0D-7D9C1E834B36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Mention Ferrell</a:t>
            </a:r>
            <a:r>
              <a:rPr lang="en-US" baseline="0" dirty="0" smtClean="0"/>
              <a:t> Cell and lack of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1EC2E-B982-2F42-AC0D-7D9C1E834B36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1EC2E-B982-2F42-AC0D-7D9C1E834B36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1EC2E-B982-2F42-AC0D-7D9C1E834B36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1EC2E-B982-2F42-AC0D-7D9C1E834B36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Much less storms</a:t>
            </a:r>
            <a:r>
              <a:rPr lang="en-US" baseline="0" dirty="0" smtClean="0"/>
              <a:t> on top panel as only 10</a:t>
            </a:r>
            <a:r>
              <a:rPr lang="en-US" baseline="30000" dirty="0" smtClean="0"/>
              <a:t>th</a:t>
            </a:r>
            <a:r>
              <a:rPr lang="en-US" baseline="0" dirty="0" smtClean="0"/>
              <a:t> of the length.</a:t>
            </a:r>
            <a:endParaRPr lang="en-US" dirty="0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7ED1B5-40D5-4877-93FF-1A123D3BDCFE}" type="slidenum">
              <a:rPr lang="en-US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Reproduces the modern hurricane distribution quite well. Some problems in the Atlantic, but we will concentrate on the Pacific. Add number of storms?</a:t>
            </a: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2656DB-BFD6-4CC5-A143-6248E145B8F2}" type="slidenum">
              <a:rPr lang="en-US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Summarizing sentence</a:t>
            </a:r>
            <a:r>
              <a:rPr lang="en-US" baseline="0" dirty="0" smtClean="0"/>
              <a:t> instead of IPCC book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1EC2E-B982-2F42-AC0D-7D9C1E834B3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Reference.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1EC2E-B982-2F42-AC0D-7D9C1E834B36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Wind-driven, by</a:t>
            </a:r>
            <a:r>
              <a:rPr lang="en-US" baseline="0" dirty="0" smtClean="0"/>
              <a:t> mean atmospheric winds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1EC2E-B982-2F42-AC0D-7D9C1E834B36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1EC2E-B982-2F42-AC0D-7D9C1E834B36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Make this more general.</a:t>
            </a:r>
            <a:r>
              <a:rPr lang="en-US" baseline="0" dirty="0" smtClean="0"/>
              <a:t> Bridging between </a:t>
            </a:r>
            <a:r>
              <a:rPr lang="en-US" baseline="0" dirty="0" err="1" smtClean="0"/>
              <a:t>palaeoclimate</a:t>
            </a:r>
            <a:r>
              <a:rPr lang="en-US" baseline="0" dirty="0" smtClean="0"/>
              <a:t> and climate prediction/climate model. Maybe labeling columns. </a:t>
            </a:r>
            <a:r>
              <a:rPr lang="en-US" baseline="0" smtClean="0"/>
              <a:t>A RESEARCH OUTLINE HERE INSTEAD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1EC2E-B982-2F42-AC0D-7D9C1E834B36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 OVER THIS</a:t>
            </a:r>
            <a:r>
              <a:rPr lang="en-US" baseline="0" dirty="0" smtClean="0"/>
              <a:t> SLIDE QUICKLY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1EC2E-B982-2F42-AC0D-7D9C1E834B36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1DA24-D5FF-E343-A38F-9F3AEC76F4FE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Make this more general.</a:t>
            </a:r>
            <a:r>
              <a:rPr lang="en-US" baseline="0" dirty="0" smtClean="0"/>
              <a:t> Bridging between </a:t>
            </a:r>
            <a:r>
              <a:rPr lang="en-US" baseline="0" dirty="0" err="1" smtClean="0"/>
              <a:t>palaeoclimate</a:t>
            </a:r>
            <a:r>
              <a:rPr lang="en-US" baseline="0" dirty="0" smtClean="0"/>
              <a:t> and climate prediction/climate model. Maybe labeling columns.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1EC2E-B982-2F42-AC0D-7D9C1E834B36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Make this more general.</a:t>
            </a:r>
            <a:r>
              <a:rPr lang="en-US" baseline="0" dirty="0" smtClean="0"/>
              <a:t> Bridging between </a:t>
            </a:r>
            <a:r>
              <a:rPr lang="en-US" baseline="0" dirty="0" err="1" smtClean="0"/>
              <a:t>palaeoclimate</a:t>
            </a:r>
            <a:r>
              <a:rPr lang="en-US" baseline="0" dirty="0" smtClean="0"/>
              <a:t> and climate prediction/climate model. Maybe labeling columns.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1EC2E-B982-2F42-AC0D-7D9C1E834B36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Make this more general.</a:t>
            </a:r>
            <a:r>
              <a:rPr lang="en-US" baseline="0" dirty="0" smtClean="0"/>
              <a:t> Bridging between </a:t>
            </a:r>
            <a:r>
              <a:rPr lang="en-US" baseline="0" dirty="0" err="1" smtClean="0"/>
              <a:t>palaeoclimate</a:t>
            </a:r>
            <a:r>
              <a:rPr lang="en-US" baseline="0" dirty="0" smtClean="0"/>
              <a:t> and climate prediction/climate model. Maybe labeling columns. ALEXEY DISLIKED FLOW CHART HERE – HAVE TAKE HOME MESSAGE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1EC2E-B982-2F42-AC0D-7D9C1E834B36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Final</a:t>
            </a:r>
            <a:r>
              <a:rPr lang="en-US" baseline="0" dirty="0" smtClean="0"/>
              <a:t> CV slide. Perhaps </a:t>
            </a:r>
            <a:r>
              <a:rPr lang="en-US" baseline="0" smtClean="0"/>
              <a:t>outline again.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1EC2E-B982-2F42-AC0D-7D9C1E834B36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Split</a:t>
            </a:r>
            <a:r>
              <a:rPr lang="en-US" baseline="0" dirty="0" smtClean="0"/>
              <a:t> into 2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1EC2E-B982-2F42-AC0D-7D9C1E834B36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Split</a:t>
            </a:r>
            <a:r>
              <a:rPr lang="en-US" baseline="0" dirty="0" smtClean="0"/>
              <a:t> into 2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1EC2E-B982-2F42-AC0D-7D9C1E834B36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1EC2E-B982-2F42-AC0D-7D9C1E834B36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Describe</a:t>
            </a:r>
            <a:r>
              <a:rPr lang="en-US" baseline="0" dirty="0" smtClean="0"/>
              <a:t> the axes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1EC2E-B982-2F42-AC0D-7D9C1E834B36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Add some text</a:t>
            </a: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AADF262-285A-4CBD-BCC7-53F97C76225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2EE925F-960F-4E18-A076-4475F90AC5A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46113" y="1447800"/>
            <a:ext cx="7851775" cy="3200400"/>
          </a:xfrm>
          <a:prstGeom prst="rect">
            <a:avLst/>
          </a:prstGeom>
          <a:noFill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813" y="1537447"/>
            <a:ext cx="7826281" cy="1627093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1620000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813" y="3218329"/>
            <a:ext cx="7826281" cy="86061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 2" pitchFamily="18" charset="2"/>
              <a:buNone/>
              <a:defRPr sz="1800" kern="1200"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16200000" scaled="1"/>
                </a:gra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44BBB-BD1B-E041-AB40-1C6621242001}" type="datetimeFigureOut">
              <a:rPr lang="en-US" smtClean="0"/>
              <a:pPr/>
              <a:t>4/3/11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A0C4C-74FB-1A45-8C21-EE2B82414C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2856" y="1600200"/>
            <a:ext cx="3931920" cy="566738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1792" y="457200"/>
            <a:ext cx="3474720" cy="5102352"/>
          </a:xfrm>
          <a:noFill/>
          <a:ln w="44450">
            <a:solidFill>
              <a:schemeClr val="bg1"/>
            </a:solidFill>
            <a:miter lim="800000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none"/>
        </p:style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2856" y="2240280"/>
            <a:ext cx="3931920" cy="210312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44BBB-BD1B-E041-AB40-1C6621242001}" type="datetimeFigureOut">
              <a:rPr lang="en-US" smtClean="0"/>
              <a:pPr/>
              <a:t>4/3/11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A0C4C-74FB-1A45-8C21-EE2B82414C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80416" y="258580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Freeform 8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2575" y="458788"/>
            <a:ext cx="8577263" cy="3884612"/>
          </a:xfrm>
          <a:noFill/>
          <a:ln w="44450">
            <a:solidFill>
              <a:schemeClr val="bg1"/>
            </a:solidFill>
            <a:miter lim="800000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none"/>
        </p:style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575" y="4920520"/>
            <a:ext cx="3931920" cy="1353312"/>
          </a:xfrm>
        </p:spPr>
        <p:txBody>
          <a:bodyPr anchor="t" anchorCtr="0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44BBB-BD1B-E041-AB40-1C6621242001}" type="datetimeFigureOut">
              <a:rPr lang="en-US" smtClean="0"/>
              <a:pPr/>
              <a:t>4/3/11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A0C4C-74FB-1A45-8C21-EE2B82414C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3"/>
          </p:nvPr>
        </p:nvSpPr>
        <p:spPr>
          <a:xfrm>
            <a:off x="4927918" y="4899025"/>
            <a:ext cx="3931920" cy="1352458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300"/>
              </a:spcBef>
              <a:buNone/>
              <a:defRPr sz="12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reeform 9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4745038" y="458788"/>
            <a:ext cx="4114800" cy="3884612"/>
          </a:xfrm>
          <a:noFill/>
          <a:ln w="44450">
            <a:solidFill>
              <a:schemeClr val="bg1"/>
            </a:solidFill>
            <a:miter lim="800000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none"/>
        </p:style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2575" y="458788"/>
            <a:ext cx="4114800" cy="3884612"/>
          </a:xfrm>
          <a:noFill/>
          <a:ln w="44450">
            <a:solidFill>
              <a:schemeClr val="bg1"/>
            </a:solidFill>
            <a:miter lim="800000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none"/>
        </p:style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575" y="4920520"/>
            <a:ext cx="3931920" cy="1353312"/>
          </a:xfrm>
        </p:spPr>
        <p:txBody>
          <a:bodyPr anchor="t" anchorCtr="0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44BBB-BD1B-E041-AB40-1C6621242001}" type="datetimeFigureOut">
              <a:rPr lang="en-US" smtClean="0"/>
              <a:pPr/>
              <a:t>4/3/11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A0C4C-74FB-1A45-8C21-EE2B82414C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3"/>
          </p:nvPr>
        </p:nvSpPr>
        <p:spPr>
          <a:xfrm>
            <a:off x="4927918" y="4899025"/>
            <a:ext cx="3931920" cy="1352458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300"/>
              </a:spcBef>
              <a:buNone/>
              <a:defRPr sz="12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reeform 9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575" y="4920520"/>
            <a:ext cx="393192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2575" y="5563458"/>
            <a:ext cx="3931920" cy="652462"/>
          </a:xfrm>
        </p:spPr>
        <p:txBody>
          <a:bodyPr/>
          <a:lstStyle>
            <a:lvl1pPr marL="0" indent="0" algn="l">
              <a:spcBef>
                <a:spcPts val="300"/>
              </a:spcBef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44BBB-BD1B-E041-AB40-1C6621242001}" type="datetimeFigureOut">
              <a:rPr lang="en-US" smtClean="0"/>
              <a:pPr/>
              <a:t>4/3/11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A0C4C-74FB-1A45-8C21-EE2B82414C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3"/>
          </p:nvPr>
        </p:nvSpPr>
        <p:spPr>
          <a:xfrm>
            <a:off x="4927918" y="4899025"/>
            <a:ext cx="3931920" cy="1352458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300"/>
              </a:spcBef>
              <a:buNone/>
              <a:defRPr sz="12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reeform 9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Media Placeholder 11"/>
          <p:cNvSpPr>
            <a:spLocks noGrp="1"/>
          </p:cNvSpPr>
          <p:nvPr>
            <p:ph type="media" sz="quarter" idx="14"/>
          </p:nvPr>
        </p:nvSpPr>
        <p:spPr>
          <a:xfrm>
            <a:off x="282575" y="458788"/>
            <a:ext cx="8577263" cy="3849624"/>
          </a:xfrm>
          <a:noFill/>
          <a:ln w="44450">
            <a:solidFill>
              <a:schemeClr val="bg1"/>
            </a:solidFill>
            <a:miter lim="800000"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none"/>
        </p:style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icon to add media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44BBB-BD1B-E041-AB40-1C6621242001}" type="datetimeFigureOut">
              <a:rPr lang="en-US" smtClean="0"/>
              <a:pPr/>
              <a:t>4/3/11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A0C4C-74FB-1A45-8C21-EE2B82414C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80416" y="1525588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Freeform 7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458788"/>
            <a:ext cx="1447800" cy="57927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1350" y="458788"/>
            <a:ext cx="6521450" cy="57927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44BBB-BD1B-E041-AB40-1C6621242001}" type="datetimeFigureOut">
              <a:rPr lang="en-US" smtClean="0"/>
              <a:pPr/>
              <a:t>4/3/11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A0C4C-74FB-1A45-8C21-EE2B82414C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80416" y="258580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Freeform 7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44BBB-BD1B-E041-AB40-1C6621242001}" type="datetimeFigureOut">
              <a:rPr lang="en-US" smtClean="0"/>
              <a:pPr/>
              <a:t>4/3/11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A0C4C-74FB-1A45-8C21-EE2B82414C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280416" y="1525588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Freeform 19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371725" y="381000"/>
            <a:ext cx="4400550" cy="3048000"/>
          </a:xfrm>
          <a:noFill/>
          <a:ln w="44450">
            <a:solidFill>
              <a:schemeClr val="bg1"/>
            </a:solidFill>
            <a:miter lim="800000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none"/>
        </p:style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1350" y="4146363"/>
            <a:ext cx="7856538" cy="1470025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1350" y="5620871"/>
            <a:ext cx="7856538" cy="6140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44BBB-BD1B-E041-AB40-1C6621242001}" type="datetimeFigureOut">
              <a:rPr lang="en-US" smtClean="0"/>
              <a:pPr/>
              <a:t>4/3/11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A0C4C-74FB-1A45-8C21-EE2B82414C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17059"/>
            <a:ext cx="7772400" cy="1655064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b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662979"/>
            <a:ext cx="7772400" cy="1500187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ctr" defTabSz="914400" rtl="0" eaLnBrk="1" latinLnBrk="0" hangingPunct="1">
              <a:lnSpc>
                <a:spcPts val="2000"/>
              </a:lnSpc>
              <a:spcBef>
                <a:spcPts val="2000"/>
              </a:spcBef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44BBB-BD1B-E041-AB40-1C6621242001}" type="datetimeFigureOut">
              <a:rPr lang="en-US" smtClean="0"/>
              <a:pPr/>
              <a:t>4/3/11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A0C4C-74FB-1A45-8C21-EE2B82414C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1350" y="1600200"/>
            <a:ext cx="3749040" cy="46513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9501" y="1600200"/>
            <a:ext cx="3749040" cy="46513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44BBB-BD1B-E041-AB40-1C6621242001}" type="datetimeFigureOut">
              <a:rPr lang="en-US" smtClean="0"/>
              <a:pPr/>
              <a:t>4/3/11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A0C4C-74FB-1A45-8C21-EE2B82414C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80416" y="1525588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Freeform 16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1350" y="1532964"/>
            <a:ext cx="3749040" cy="83371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50" y="2362200"/>
            <a:ext cx="3749040" cy="38893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2601" y="1532964"/>
            <a:ext cx="3749040" cy="83371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2601" y="2362200"/>
            <a:ext cx="3749040" cy="38893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44BBB-BD1B-E041-AB40-1C6621242001}" type="datetimeFigureOut">
              <a:rPr lang="en-US" smtClean="0"/>
              <a:pPr/>
              <a:t>4/3/11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A0C4C-74FB-1A45-8C21-EE2B82414C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80416" y="1525588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Freeform 10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44BBB-BD1B-E041-AB40-1C6621242001}" type="datetimeFigureOut">
              <a:rPr lang="en-US" smtClean="0"/>
              <a:pPr/>
              <a:t>4/3/11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A0C4C-74FB-1A45-8C21-EE2B82414C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80416" y="1525588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Freeform 6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Freeform 7"/>
          <p:cNvSpPr/>
          <p:nvPr/>
        </p:nvSpPr>
        <p:spPr>
          <a:xfrm>
            <a:off x="280416" y="1525588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Freeform 8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Freeform 9"/>
          <p:cNvSpPr/>
          <p:nvPr/>
        </p:nvSpPr>
        <p:spPr>
          <a:xfrm>
            <a:off x="280416" y="1525588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Freeform 10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Freeform 11"/>
          <p:cNvSpPr/>
          <p:nvPr/>
        </p:nvSpPr>
        <p:spPr>
          <a:xfrm>
            <a:off x="280416" y="1525588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Freeform 12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44BBB-BD1B-E041-AB40-1C6621242001}" type="datetimeFigureOut">
              <a:rPr lang="en-US" smtClean="0"/>
              <a:pPr/>
              <a:t>4/3/11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A0C4C-74FB-1A45-8C21-EE2B82414C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340" y="802910"/>
            <a:ext cx="3474720" cy="116205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2010" y="449705"/>
            <a:ext cx="3931920" cy="57813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340" y="2057399"/>
            <a:ext cx="3474720" cy="3733801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44BBB-BD1B-E041-AB40-1C6621242001}" type="datetimeFigureOut">
              <a:rPr lang="en-US" smtClean="0"/>
              <a:pPr/>
              <a:t>4/3/11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A0C4C-74FB-1A45-8C21-EE2B82414C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80416" y="258580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Freeform 8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1350" y="107576"/>
            <a:ext cx="7856538" cy="131006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8565" y="1600200"/>
            <a:ext cx="7878788" cy="4639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56350"/>
            <a:ext cx="21336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A9F44BBB-BD1B-E041-AB40-1C6621242001}" type="datetimeFigureOut">
              <a:rPr lang="en-US" smtClean="0"/>
              <a:pPr/>
              <a:t>4/3/11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0416" y="6356350"/>
            <a:ext cx="28956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1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7620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909A0C4C-74FB-1A45-8C21-EE2B82414CE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Font typeface="Wingdings 2" pitchFamily="18" charset="2"/>
        <a:buChar char="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Wingdings 2" pitchFamily="18" charset="2"/>
        <a:buChar char="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Wingdings 2" pitchFamily="18" charset="2"/>
        <a:buChar char="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0.png"/><Relationship Id="rId5" Type="http://schemas.openxmlformats.org/officeDocument/2006/relationships/image" Target="../media/image12.png"/><Relationship Id="rId6" Type="http://schemas.openxmlformats.org/officeDocument/2006/relationships/image" Target="../media/image11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df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pdf"/><Relationship Id="rId3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df"/><Relationship Id="rId3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df"/><Relationship Id="rId4" Type="http://schemas.openxmlformats.org/officeDocument/2006/relationships/image" Target="../media/image40.png"/><Relationship Id="rId5" Type="http://schemas.openxmlformats.org/officeDocument/2006/relationships/image" Target="../media/image41.pdf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df"/><Relationship Id="rId4" Type="http://schemas.openxmlformats.org/officeDocument/2006/relationships/image" Target="../media/image48.png"/><Relationship Id="rId5" Type="http://schemas.openxmlformats.org/officeDocument/2006/relationships/image" Target="../media/image49.pdf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df"/><Relationship Id="rId4" Type="http://schemas.openxmlformats.org/officeDocument/2006/relationships/image" Target="../media/image52.png"/><Relationship Id="rId5" Type="http://schemas.openxmlformats.org/officeDocument/2006/relationships/image" Target="../media/image53.pdf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jpeg"/><Relationship Id="rId5" Type="http://schemas.openxmlformats.org/officeDocument/2006/relationships/image" Target="../media/image58.pdf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d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df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d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gi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df"/><Relationship Id="rId4" Type="http://schemas.openxmlformats.org/officeDocument/2006/relationships/image" Target="../media/image66.png"/><Relationship Id="rId5" Type="http://schemas.openxmlformats.org/officeDocument/2006/relationships/image" Target="../media/image67.pdf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df"/><Relationship Id="rId9" Type="http://schemas.openxmlformats.org/officeDocument/2006/relationships/image" Target="../media/image71.png"/><Relationship Id="rId10" Type="http://schemas.openxmlformats.org/officeDocument/2006/relationships/image" Target="../media/image72.pdf"/><Relationship Id="rId11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d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813" y="1537447"/>
            <a:ext cx="7826281" cy="2051443"/>
          </a:xfrm>
        </p:spPr>
        <p:txBody>
          <a:bodyPr/>
          <a:lstStyle/>
          <a:p>
            <a:r>
              <a:rPr lang="en-US" dirty="0" smtClean="0"/>
              <a:t>Better climate predictions using hindsight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813" y="3729914"/>
            <a:ext cx="7826281" cy="860611"/>
          </a:xfrm>
        </p:spPr>
        <p:txBody>
          <a:bodyPr/>
          <a:lstStyle/>
          <a:p>
            <a:r>
              <a:rPr lang="en-US" sz="2400" dirty="0" smtClean="0"/>
              <a:t>Chris Brierley</a:t>
            </a:r>
            <a:endParaRPr lang="en-US" sz="2400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58813" y="4728308"/>
            <a:ext cx="7826281" cy="19440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defTabSz="914400">
              <a:spcBef>
                <a:spcPts val="300"/>
              </a:spcBef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162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Acknowledgements: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162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162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Alexey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162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162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Fedorov</a:t>
            </a:r>
            <a:r>
              <a:rPr lang="en-US" dirty="0" smtClean="0"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16200000" scaled="1"/>
                </a:gradFill>
              </a:rPr>
              <a:t> (Yale), Mat Collins (Exeter, UK), </a:t>
            </a:r>
          </a:p>
          <a:p>
            <a:pPr lvl="0" defTabSz="914400">
              <a:spcBef>
                <a:spcPts val="300"/>
              </a:spcBef>
            </a:pPr>
            <a:r>
              <a:rPr lang="en-US" dirty="0" smtClean="0"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16200000" scaled="1"/>
                </a:gradFill>
              </a:rPr>
              <a:t>	Alan Thorpe (NERC, UK), Tim Herbert (Brown), Christina </a:t>
            </a:r>
            <a:r>
              <a:rPr lang="en-US" dirty="0" err="1" smtClean="0"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16200000" scaled="1"/>
                </a:gradFill>
              </a:rPr>
              <a:t>Ravelo</a:t>
            </a:r>
            <a:r>
              <a:rPr lang="en-US" dirty="0" smtClean="0"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16200000" scaled="1"/>
                </a:gradFill>
              </a:rPr>
              <a:t> (UCSC), </a:t>
            </a:r>
          </a:p>
          <a:p>
            <a:pPr lvl="0" defTabSz="914400">
              <a:spcBef>
                <a:spcPts val="300"/>
              </a:spcBef>
            </a:pPr>
            <a:r>
              <a:rPr lang="en-US" dirty="0" smtClean="0"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16200000" scaled="1"/>
                </a:gradFill>
              </a:rPr>
              <a:t>	Peter </a:t>
            </a:r>
            <a:r>
              <a:rPr lang="en-US" dirty="0" err="1" smtClean="0"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16200000" scaled="1"/>
                </a:gradFill>
              </a:rPr>
              <a:t>deMenocal</a:t>
            </a:r>
            <a:r>
              <a:rPr lang="en-US" dirty="0" smtClean="0"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16200000" scaled="1"/>
                </a:gradFill>
              </a:rPr>
              <a:t> (LDEO), Kerry Emanuel (MIT) </a:t>
            </a:r>
          </a:p>
          <a:p>
            <a:pPr lvl="0" defTabSz="914400">
              <a:spcBef>
                <a:spcPts val="300"/>
              </a:spcBef>
            </a:pPr>
            <a:endParaRPr lang="en-US" dirty="0" smtClean="0">
              <a:gradFill>
                <a:gsLst>
                  <a:gs pos="0">
                    <a:schemeClr val="tx1">
                      <a:lumMod val="85000"/>
                    </a:schemeClr>
                  </a:gs>
                  <a:gs pos="100000">
                    <a:schemeClr val="tx1"/>
                  </a:gs>
                </a:gsLst>
                <a:lin ang="16200000" scaled="1"/>
              </a:gradFill>
            </a:endParaRPr>
          </a:p>
          <a:p>
            <a:pPr lvl="0" defTabSz="914400">
              <a:spcBef>
                <a:spcPts val="300"/>
              </a:spcBef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162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Funded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162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 by NERC, National Science Foundation, US Dept. of Energy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>
                      <a:lumMod val="85000"/>
                    </a:schemeClr>
                  </a:gs>
                  <a:gs pos="100000">
                    <a:schemeClr val="tx1"/>
                  </a:gs>
                </a:gsLst>
                <a:lin ang="16200000" scaled="1"/>
              </a:gra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Yale_logo_banner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19415" y="268653"/>
            <a:ext cx="35052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California Margin</a:t>
            </a:r>
          </a:p>
        </p:txBody>
      </p:sp>
      <p:pic>
        <p:nvPicPr>
          <p:cNvPr id="16387" name="Content Placeholder 5" descr="redmeridsst_fig1ab.png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b="28815"/>
          <a:stretch>
            <a:fillRect/>
          </a:stretch>
        </p:blipFill>
        <p:spPr>
          <a:xfrm>
            <a:off x="1959920" y="1600200"/>
            <a:ext cx="5659500" cy="3650341"/>
          </a:xfrm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6300401" y="6488668"/>
            <a:ext cx="28435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Tw Cen MT" pitchFamily="34" charset="0"/>
              </a:rPr>
              <a:t>Brierley </a:t>
            </a:r>
            <a:r>
              <a:rPr lang="en-US" dirty="0">
                <a:latin typeface="Tw Cen MT" pitchFamily="34" charset="0"/>
              </a:rPr>
              <a:t>et al</a:t>
            </a:r>
            <a:r>
              <a:rPr lang="en-US" dirty="0" smtClean="0">
                <a:latin typeface="Tw Cen MT" pitchFamily="34" charset="0"/>
              </a:rPr>
              <a:t>., Science. 2009</a:t>
            </a:r>
            <a:endParaRPr lang="en-US" dirty="0">
              <a:latin typeface="Tw Cen MT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5390111"/>
            <a:ext cx="7878788" cy="11091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9250" lvl="0" indent="-349250" defTabSz="914400">
              <a:spcBef>
                <a:spcPts val="2000"/>
              </a:spcBef>
              <a:buFont typeface="Wingdings 2" pitchFamily="18" charset="2"/>
              <a:buChar char=""/>
            </a:pPr>
            <a:r>
              <a:rPr lang="en-US" sz="2400" dirty="0" smtClean="0"/>
              <a:t>North-South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temperature gradient in eastern Pacific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much smaller in early Pliocene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Reconstruction: a vast warm pool </a:t>
            </a:r>
            <a:endParaRPr lang="en-US" dirty="0"/>
          </a:p>
        </p:txBody>
      </p:sp>
      <p:pic>
        <p:nvPicPr>
          <p:cNvPr id="8" name="Picture 2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8089" b="-8089"/>
          <a:stretch>
            <a:fillRect/>
          </a:stretch>
        </p:blipFill>
        <p:spPr bwMode="auto">
          <a:xfrm>
            <a:off x="5432836" y="1832516"/>
            <a:ext cx="3349191" cy="4155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1224" y="5746028"/>
            <a:ext cx="1838325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611327" y="6026381"/>
            <a:ext cx="317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Sea Surface Temperature (</a:t>
            </a:r>
            <a:r>
              <a:rPr lang="en-US" baseline="30000" dirty="0" err="1" smtClean="0"/>
              <a:t>o</a:t>
            </a:r>
            <a:r>
              <a:rPr lang="en-US" dirty="0" err="1" smtClean="0"/>
              <a:t>C</a:t>
            </a:r>
            <a:r>
              <a:rPr lang="en-US" dirty="0" smtClean="0"/>
              <a:t>)</a:t>
            </a:r>
            <a:endParaRPr lang="en-US" i="1" dirty="0"/>
          </a:p>
        </p:txBody>
      </p:sp>
      <p:sp>
        <p:nvSpPr>
          <p:cNvPr id="10" name="Right Arrow 9"/>
          <p:cNvSpPr/>
          <p:nvPr/>
        </p:nvSpPr>
        <p:spPr>
          <a:xfrm>
            <a:off x="4296221" y="3526808"/>
            <a:ext cx="850472" cy="91855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/>
          <p:cNvPicPr>
            <a:picLocks noGrp="1" noChangeAspect="1"/>
          </p:cNvPicPr>
          <p:nvPr>
            <p:ph sz="half" idx="1"/>
          </p:nvPr>
        </p:nvPicPr>
        <p:blipFill>
          <a:blip r:embed="rId5"/>
          <a:srcRect l="4536" t="-206" b="-374"/>
          <a:stretch>
            <a:fillRect/>
          </a:stretch>
        </p:blipFill>
        <p:spPr bwMode="auto">
          <a:xfrm>
            <a:off x="641350" y="2177282"/>
            <a:ext cx="3262864" cy="3521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95241" y="5727771"/>
            <a:ext cx="1838325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885344" y="6008124"/>
            <a:ext cx="317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Sea Surface Temperature (</a:t>
            </a:r>
            <a:r>
              <a:rPr lang="en-US" baseline="30000" dirty="0" err="1" smtClean="0"/>
              <a:t>o</a:t>
            </a:r>
            <a:r>
              <a:rPr lang="en-US" dirty="0" err="1" smtClean="0"/>
              <a:t>C</a:t>
            </a:r>
            <a:r>
              <a:rPr lang="en-US" dirty="0" smtClean="0"/>
              <a:t>)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Climate Impacts</a:t>
            </a:r>
            <a:endParaRPr lang="en-US" dirty="0"/>
          </a:p>
        </p:txBody>
      </p:sp>
      <p:pic>
        <p:nvPicPr>
          <p:cNvPr id="10" name="Content Placeholder 9" descr="Fig3.pn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4809" t="45036" r="15095" b="-1690"/>
          <a:stretch>
            <a:fillRect/>
          </a:stretch>
        </p:blipFill>
        <p:spPr>
          <a:xfrm>
            <a:off x="4559396" y="1905000"/>
            <a:ext cx="4481092" cy="4346576"/>
          </a:xfrm>
        </p:spPr>
      </p:pic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 anchor="ctr"/>
          <a:lstStyle/>
          <a:p>
            <a:r>
              <a:rPr lang="en-US" dirty="0" smtClean="0"/>
              <a:t>Use reconstruction underneath atmospheric model</a:t>
            </a:r>
          </a:p>
          <a:p>
            <a:r>
              <a:rPr lang="en-US" dirty="0" err="1" smtClean="0"/>
              <a:t>Analyse</a:t>
            </a:r>
            <a:r>
              <a:rPr lang="en-US" dirty="0" smtClean="0"/>
              <a:t> important aspects of simulated climate</a:t>
            </a:r>
          </a:p>
          <a:p>
            <a:r>
              <a:rPr lang="en-US" dirty="0" smtClean="0"/>
              <a:t>Test sensitivity of state to find possible underlying causes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Tropical Circulations</a:t>
            </a:r>
            <a:endParaRPr lang="en-US" dirty="0"/>
          </a:p>
        </p:txBody>
      </p:sp>
      <p:pic>
        <p:nvPicPr>
          <p:cNvPr id="3" name="Content Placeholder 9" descr="Fig3.png"/>
          <p:cNvPicPr>
            <a:picLocks noChangeAspect="1"/>
          </p:cNvPicPr>
          <p:nvPr/>
        </p:nvPicPr>
        <p:blipFill>
          <a:blip r:embed="rId3">
            <a:alphaModFix/>
          </a:blip>
          <a:srcRect l="14809" t="45036" r="15095" b="30413"/>
          <a:stretch>
            <a:fillRect/>
          </a:stretch>
        </p:blipFill>
        <p:spPr>
          <a:xfrm>
            <a:off x="563726" y="2643592"/>
            <a:ext cx="7346743" cy="3088143"/>
          </a:xfrm>
          <a:prstGeom prst="rect">
            <a:avLst/>
          </a:prstGeom>
          <a:effectLst>
            <a:outerShdw blurRad="406400" dist="381000" dir="1680000">
              <a:schemeClr val="bg1">
                <a:alpha val="81000"/>
              </a:schemeClr>
            </a:outerShdw>
          </a:effectLst>
          <a:scene3d>
            <a:camera prst="isometricTopUp">
              <a:rot lat="19476000" lon="18882001" rev="3612000"/>
            </a:camera>
            <a:lightRig rig="threePt" dir="t"/>
          </a:scene3d>
        </p:spPr>
      </p:pic>
      <p:sp>
        <p:nvSpPr>
          <p:cNvPr id="7" name="Cloud Callout 6"/>
          <p:cNvSpPr/>
          <p:nvPr/>
        </p:nvSpPr>
        <p:spPr>
          <a:xfrm>
            <a:off x="2976346" y="3029628"/>
            <a:ext cx="998686" cy="522706"/>
          </a:xfrm>
          <a:prstGeom prst="cloudCallout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Notched Right Arrow 7"/>
          <p:cNvSpPr/>
          <p:nvPr/>
        </p:nvSpPr>
        <p:spPr>
          <a:xfrm rot="19750470">
            <a:off x="4012927" y="2626520"/>
            <a:ext cx="641435" cy="328376"/>
          </a:xfrm>
          <a:prstGeom prst="notchedRightArrow">
            <a:avLst/>
          </a:prstGeom>
          <a:ln>
            <a:solidFill>
              <a:srgbClr val="0000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Notched Right Arrow 9"/>
          <p:cNvSpPr/>
          <p:nvPr/>
        </p:nvSpPr>
        <p:spPr>
          <a:xfrm rot="8950470">
            <a:off x="2235990" y="3644059"/>
            <a:ext cx="641435" cy="328376"/>
          </a:xfrm>
          <a:prstGeom prst="notchedRightArrow">
            <a:avLst/>
          </a:prstGeom>
          <a:ln>
            <a:solidFill>
              <a:srgbClr val="0000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Notched Right Arrow 10"/>
          <p:cNvSpPr/>
          <p:nvPr/>
        </p:nvSpPr>
        <p:spPr>
          <a:xfrm rot="12864012">
            <a:off x="2463461" y="2637851"/>
            <a:ext cx="641435" cy="328376"/>
          </a:xfrm>
          <a:prstGeom prst="notchedRightArrow">
            <a:avLst/>
          </a:prstGeom>
          <a:ln>
            <a:solidFill>
              <a:srgbClr val="0000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Notched Right Arrow 11"/>
          <p:cNvSpPr/>
          <p:nvPr/>
        </p:nvSpPr>
        <p:spPr>
          <a:xfrm rot="2064012">
            <a:off x="3905879" y="3632726"/>
            <a:ext cx="641435" cy="328376"/>
          </a:xfrm>
          <a:prstGeom prst="notchedRightArrow">
            <a:avLst/>
          </a:prstGeom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4940300" y="2702438"/>
            <a:ext cx="488950" cy="90874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3869208" y="3845438"/>
            <a:ext cx="488950" cy="90874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090756" y="2116038"/>
            <a:ext cx="2565977" cy="523220"/>
          </a:xfrm>
          <a:prstGeom prst="rect">
            <a:avLst/>
          </a:prstGeom>
          <a:noFill/>
          <a:scene3d>
            <a:camera prst="isometricTopUp">
              <a:rot lat="19476000" lon="18882001" rev="3612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  <a:latin typeface="Arial Black"/>
                <a:cs typeface="Arial Black"/>
              </a:rPr>
              <a:t>Walker Circ.</a:t>
            </a:r>
            <a:endParaRPr lang="en-US" sz="2800" dirty="0">
              <a:solidFill>
                <a:schemeClr val="accent1"/>
              </a:solidFill>
              <a:latin typeface="Arial Black"/>
              <a:cs typeface="Arial Black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2836428" y="3214792"/>
            <a:ext cx="488950" cy="90874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619049" y="2993232"/>
            <a:ext cx="2584386" cy="523220"/>
          </a:xfrm>
          <a:prstGeom prst="rect">
            <a:avLst/>
          </a:prstGeom>
          <a:noFill/>
          <a:scene3d>
            <a:camera prst="isometricBottomUp">
              <a:rot lat="2124000" lon="18882001" rev="17987999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Black"/>
                <a:cs typeface="Arial Black"/>
              </a:rPr>
              <a:t>Hadley Circ.</a:t>
            </a:r>
            <a:endParaRPr lang="en-US" sz="28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6" name="Right Arrow 5"/>
          <p:cNvSpPr/>
          <p:nvPr/>
        </p:nvSpPr>
        <p:spPr>
          <a:xfrm rot="16200000">
            <a:off x="2963031" y="3519191"/>
            <a:ext cx="1084713" cy="7276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83720" y="2680547"/>
            <a:ext cx="2457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Convection,</a:t>
            </a:r>
          </a:p>
          <a:p>
            <a:pPr algn="ctr"/>
            <a:r>
              <a:rPr lang="en-US" sz="2400" dirty="0" smtClean="0"/>
              <a:t> uplift &amp; clouds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2315149" y="1868023"/>
            <a:ext cx="2457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Upper level divergence</a:t>
            </a:r>
            <a:endParaRPr lang="en-US" sz="2400" dirty="0"/>
          </a:p>
        </p:txBody>
      </p:sp>
      <p:sp>
        <p:nvSpPr>
          <p:cNvPr id="20" name="Notched Right Arrow 19"/>
          <p:cNvSpPr/>
          <p:nvPr/>
        </p:nvSpPr>
        <p:spPr>
          <a:xfrm rot="8950470">
            <a:off x="4260037" y="3752329"/>
            <a:ext cx="641435" cy="328376"/>
          </a:xfrm>
          <a:prstGeom prst="notchedRightArrow">
            <a:avLst/>
          </a:prstGeom>
          <a:ln>
            <a:solidFill>
              <a:srgbClr val="0000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/>
      <p:bldP spid="15" grpId="1"/>
      <p:bldP spid="17" grpId="0" animBg="1"/>
      <p:bldP spid="17" grpId="1" animBg="1"/>
      <p:bldP spid="16" grpId="0"/>
      <p:bldP spid="6" grpId="0" animBg="1"/>
      <p:bldP spid="18" grpId="0"/>
      <p:bldP spid="18" grpId="1"/>
      <p:bldP spid="19" grpId="2"/>
      <p:bldP spid="19" grpId="3"/>
      <p:bldP spid="20" grpId="0" animBg="1"/>
      <p:bldP spid="20" grpId="1" animBg="1"/>
      <p:bldP spid="20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5" descr="walker_rev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000" y="1593850"/>
            <a:ext cx="8458200" cy="4425950"/>
          </a:xfrm>
          <a:prstGeom prst="rect">
            <a:avLst/>
          </a:prstGeom>
        </p:spPr>
      </p:pic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Walker Circulation Collapses</a:t>
            </a:r>
          </a:p>
        </p:txBody>
      </p:sp>
      <p:pic>
        <p:nvPicPr>
          <p:cNvPr id="24579" name="Content Placeholder 5" descr="walker_rev.png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r="49564"/>
          <a:stretch>
            <a:fillRect/>
          </a:stretch>
        </p:blipFill>
        <p:spPr>
          <a:xfrm>
            <a:off x="381000" y="1593850"/>
            <a:ext cx="4266008" cy="4425950"/>
          </a:xfrm>
        </p:spPr>
      </p:pic>
      <p:grpSp>
        <p:nvGrpSpPr>
          <p:cNvPr id="19" name="Group 18"/>
          <p:cNvGrpSpPr/>
          <p:nvPr/>
        </p:nvGrpSpPr>
        <p:grpSpPr>
          <a:xfrm>
            <a:off x="4367752" y="2796067"/>
            <a:ext cx="5247229" cy="2072479"/>
            <a:chOff x="563726" y="2116037"/>
            <a:chExt cx="7346743" cy="3615698"/>
          </a:xfrm>
        </p:grpSpPr>
        <p:pic>
          <p:nvPicPr>
            <p:cNvPr id="4" name="Content Placeholder 9" descr="Fig3.png"/>
            <p:cNvPicPr>
              <a:picLocks noChangeAspect="1"/>
            </p:cNvPicPr>
            <p:nvPr/>
          </p:nvPicPr>
          <p:blipFill>
            <a:blip r:embed="rId4">
              <a:alphaModFix/>
            </a:blip>
            <a:srcRect l="14809" t="45036" r="15095" b="30413"/>
            <a:stretch>
              <a:fillRect/>
            </a:stretch>
          </p:blipFill>
          <p:spPr>
            <a:xfrm>
              <a:off x="563726" y="2643592"/>
              <a:ext cx="7346743" cy="3088143"/>
            </a:xfrm>
            <a:prstGeom prst="rect">
              <a:avLst/>
            </a:prstGeom>
            <a:effectLst>
              <a:outerShdw blurRad="406400" dist="381000" dir="1680000">
                <a:schemeClr val="bg1">
                  <a:alpha val="81000"/>
                </a:schemeClr>
              </a:outerShdw>
            </a:effectLst>
            <a:scene3d>
              <a:camera prst="isometricTopUp">
                <a:rot lat="19476000" lon="18882001" rev="3612000"/>
              </a:camera>
              <a:lightRig rig="threePt" dir="t"/>
            </a:scene3d>
          </p:spPr>
        </p:pic>
        <p:sp>
          <p:nvSpPr>
            <p:cNvPr id="6" name="Notched Right Arrow 5"/>
            <p:cNvSpPr/>
            <p:nvPr/>
          </p:nvSpPr>
          <p:spPr>
            <a:xfrm rot="19750470">
              <a:off x="4012927" y="2626520"/>
              <a:ext cx="641435" cy="328376"/>
            </a:xfrm>
            <a:prstGeom prst="notchedRightArrow">
              <a:avLst/>
            </a:prstGeom>
            <a:ln>
              <a:solidFill>
                <a:srgbClr val="000000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Down Arrow 9"/>
            <p:cNvSpPr/>
            <p:nvPr/>
          </p:nvSpPr>
          <p:spPr>
            <a:xfrm>
              <a:off x="4940300" y="2702438"/>
              <a:ext cx="488950" cy="908742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90757" y="2116037"/>
              <a:ext cx="2565976" cy="644346"/>
            </a:xfrm>
            <a:prstGeom prst="rect">
              <a:avLst/>
            </a:prstGeom>
            <a:noFill/>
            <a:scene3d>
              <a:camera prst="isometricTopUp">
                <a:rot lat="19476000" lon="18882001" rev="361200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1"/>
                  </a:solidFill>
                  <a:latin typeface="Arial Black"/>
                  <a:cs typeface="Arial Black"/>
                </a:rPr>
                <a:t>Walker Circ.</a:t>
              </a:r>
              <a:endParaRPr lang="en-US" dirty="0">
                <a:solidFill>
                  <a:schemeClr val="accent1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5" name="Right Arrow 14"/>
            <p:cNvSpPr/>
            <p:nvPr/>
          </p:nvSpPr>
          <p:spPr>
            <a:xfrm rot="16200000">
              <a:off x="2963031" y="3519191"/>
              <a:ext cx="1084713" cy="727640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Notched Right Arrow 17"/>
            <p:cNvSpPr/>
            <p:nvPr/>
          </p:nvSpPr>
          <p:spPr>
            <a:xfrm rot="8950470">
              <a:off x="4260037" y="3752329"/>
              <a:ext cx="641435" cy="328376"/>
            </a:xfrm>
            <a:prstGeom prst="notchedRightArrow">
              <a:avLst/>
            </a:prstGeom>
            <a:ln>
              <a:solidFill>
                <a:srgbClr val="000000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Left-Right Arrow 12"/>
          <p:cNvSpPr/>
          <p:nvPr/>
        </p:nvSpPr>
        <p:spPr>
          <a:xfrm>
            <a:off x="2041562" y="4866774"/>
            <a:ext cx="1305650" cy="156082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-Right Arrow 13"/>
          <p:cNvSpPr/>
          <p:nvPr/>
        </p:nvSpPr>
        <p:spPr>
          <a:xfrm>
            <a:off x="6386539" y="4874962"/>
            <a:ext cx="1305650" cy="156082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Hadley Circulation Weakens</a:t>
            </a:r>
          </a:p>
        </p:txBody>
      </p:sp>
      <p:pic>
        <p:nvPicPr>
          <p:cNvPr id="25603" name="Content Placeholder 3" descr="Hadley_Circulation.png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l="2562" r="2660"/>
          <a:stretch>
            <a:fillRect/>
          </a:stretch>
        </p:blipFill>
        <p:spPr>
          <a:xfrm>
            <a:off x="228600" y="1712913"/>
            <a:ext cx="8834438" cy="4535487"/>
          </a:xfrm>
        </p:spPr>
      </p:pic>
      <p:grpSp>
        <p:nvGrpSpPr>
          <p:cNvPr id="11" name="Group 10"/>
          <p:cNvGrpSpPr/>
          <p:nvPr/>
        </p:nvGrpSpPr>
        <p:grpSpPr>
          <a:xfrm>
            <a:off x="4088652" y="3098457"/>
            <a:ext cx="5247229" cy="1770091"/>
            <a:chOff x="563726" y="2643592"/>
            <a:chExt cx="7346743" cy="3088143"/>
          </a:xfrm>
        </p:grpSpPr>
        <p:pic>
          <p:nvPicPr>
            <p:cNvPr id="12" name="Content Placeholder 9" descr="Fig3.png"/>
            <p:cNvPicPr>
              <a:picLocks noChangeAspect="1"/>
            </p:cNvPicPr>
            <p:nvPr/>
          </p:nvPicPr>
          <p:blipFill>
            <a:blip r:embed="rId4">
              <a:alphaModFix/>
            </a:blip>
            <a:srcRect l="14809" t="45036" r="15095" b="30413"/>
            <a:stretch>
              <a:fillRect/>
            </a:stretch>
          </p:blipFill>
          <p:spPr>
            <a:xfrm>
              <a:off x="563726" y="2643592"/>
              <a:ext cx="7346743" cy="3088143"/>
            </a:xfrm>
            <a:prstGeom prst="rect">
              <a:avLst/>
            </a:prstGeom>
            <a:effectLst>
              <a:outerShdw blurRad="406400" dist="381000" dir="1680000">
                <a:schemeClr val="bg1">
                  <a:alpha val="81000"/>
                </a:schemeClr>
              </a:outerShdw>
            </a:effectLst>
            <a:scene3d>
              <a:camera prst="isometricTopUp">
                <a:rot lat="19476000" lon="18882001" rev="3612000"/>
              </a:camera>
              <a:lightRig rig="threePt" dir="t"/>
            </a:scene3d>
          </p:spPr>
        </p:pic>
        <p:sp>
          <p:nvSpPr>
            <p:cNvPr id="18" name="Down Arrow 17"/>
            <p:cNvSpPr/>
            <p:nvPr/>
          </p:nvSpPr>
          <p:spPr>
            <a:xfrm>
              <a:off x="3869208" y="3845438"/>
              <a:ext cx="488950" cy="908742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Down Arrow 19"/>
            <p:cNvSpPr/>
            <p:nvPr/>
          </p:nvSpPr>
          <p:spPr>
            <a:xfrm>
              <a:off x="2836428" y="3214792"/>
              <a:ext cx="488950" cy="908742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619048" y="2993233"/>
              <a:ext cx="2584387" cy="644346"/>
            </a:xfrm>
            <a:prstGeom prst="rect">
              <a:avLst/>
            </a:prstGeom>
            <a:noFill/>
            <a:scene3d>
              <a:camera prst="isometricBottomUp">
                <a:rot lat="2124000" lon="18882001" rev="17987999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 Black"/>
                  <a:cs typeface="Arial Black"/>
                </a:rPr>
                <a:t>Hadley Circ.</a:t>
              </a:r>
              <a:endParaRPr lang="en-US" dirty="0">
                <a:solidFill>
                  <a:srgbClr val="FF0000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22" name="Right Arrow 21"/>
            <p:cNvSpPr/>
            <p:nvPr/>
          </p:nvSpPr>
          <p:spPr>
            <a:xfrm rot="16200000">
              <a:off x="2963031" y="3519191"/>
              <a:ext cx="1084713" cy="727640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Content Placeholder 3" descr="Hadley_Circulation.png"/>
          <p:cNvPicPr>
            <a:picLocks noChangeAspect="1"/>
          </p:cNvPicPr>
          <p:nvPr/>
        </p:nvPicPr>
        <p:blipFill>
          <a:blip r:embed="rId3"/>
          <a:srcRect l="2562" r="50186" b="17139"/>
          <a:stretch>
            <a:fillRect/>
          </a:stretch>
        </p:blipFill>
        <p:spPr>
          <a:xfrm>
            <a:off x="228600" y="1712913"/>
            <a:ext cx="4404453" cy="3758135"/>
          </a:xfrm>
          <a:prstGeom prst="rect">
            <a:avLst/>
          </a:prstGeom>
        </p:spPr>
      </p:pic>
      <p:pic>
        <p:nvPicPr>
          <p:cNvPr id="25" name="Content Placeholder 3" descr="Hadley_Circulation.png"/>
          <p:cNvPicPr>
            <a:picLocks noChangeAspect="1"/>
          </p:cNvPicPr>
          <p:nvPr/>
        </p:nvPicPr>
        <p:blipFill>
          <a:blip r:embed="rId3"/>
          <a:srcRect l="25860" t="82001" r="26952"/>
          <a:stretch>
            <a:fillRect/>
          </a:stretch>
        </p:blipFill>
        <p:spPr>
          <a:xfrm>
            <a:off x="234578" y="5432076"/>
            <a:ext cx="4398475" cy="8163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Pliocene Summary</a:t>
            </a:r>
          </a:p>
        </p:txBody>
      </p:sp>
      <p:sp>
        <p:nvSpPr>
          <p:cNvPr id="34818" name="Text Placeholder 4"/>
          <p:cNvSpPr>
            <a:spLocks noGrp="1"/>
          </p:cNvSpPr>
          <p:nvPr>
            <p:ph sz="quarter" idx="1"/>
          </p:nvPr>
        </p:nvSpPr>
        <p:spPr>
          <a:xfrm>
            <a:off x="618565" y="1600201"/>
            <a:ext cx="7878788" cy="3661495"/>
          </a:xfrm>
        </p:spPr>
        <p:txBody>
          <a:bodyPr anchor="ctr"/>
          <a:lstStyle/>
          <a:p>
            <a:pPr>
              <a:buFont typeface="Wingdings" pitchFamily="2" charset="2"/>
              <a:buChar char="q"/>
            </a:pPr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Early Pliocene boundary conditions similar to today (with its elevated greenhouse gas levels)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Vast pool of warm water in the tropical Pacific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Sluggish atmospheric circulation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4" name="Text Placeholder 3"/>
          <p:cNvSpPr txBox="1">
            <a:spLocks/>
          </p:cNvSpPr>
          <p:nvPr/>
        </p:nvSpPr>
        <p:spPr bwMode="auto">
          <a:xfrm>
            <a:off x="228600" y="2209800"/>
            <a:ext cx="1822450" cy="36020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90488" eaLnBrk="0" hangingPunct="0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en-US" dirty="0">
                <a:solidFill>
                  <a:srgbClr val="FFFFFF"/>
                </a:solidFill>
                <a:latin typeface="Tw Cen MT" pitchFamily="84" charset="-18"/>
              </a:rPr>
              <a:t>Pliocene warm pool unlike predicted response to added CO</a:t>
            </a:r>
            <a:r>
              <a:rPr lang="en-US" baseline="-25000" dirty="0">
                <a:solidFill>
                  <a:srgbClr val="FFFFFF"/>
                </a:solidFill>
                <a:latin typeface="Tw Cen MT" pitchFamily="84" charset="-18"/>
              </a:rPr>
              <a:t>2</a:t>
            </a:r>
            <a:r>
              <a:rPr lang="en-US" dirty="0">
                <a:solidFill>
                  <a:srgbClr val="FFFFFF"/>
                </a:solidFill>
                <a:latin typeface="Tw Cen MT" pitchFamily="84" charset="-18"/>
              </a:rPr>
              <a:t> </a:t>
            </a:r>
          </a:p>
          <a:p>
            <a:pPr marL="90488" eaLnBrk="0" hangingPunct="0">
              <a:spcBef>
                <a:spcPts val="700"/>
              </a:spcBef>
              <a:buClr>
                <a:schemeClr val="accent2"/>
              </a:buClr>
              <a:buSzPct val="60000"/>
            </a:pPr>
            <a:endParaRPr lang="en-US" dirty="0" smtClean="0">
              <a:solidFill>
                <a:srgbClr val="FFFFFF"/>
              </a:solidFill>
              <a:latin typeface="Tw Cen MT" pitchFamily="84" charset="-18"/>
            </a:endParaRPr>
          </a:p>
          <a:p>
            <a:pPr marL="90488" eaLnBrk="0" hangingPunct="0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en-US" dirty="0" smtClean="0">
                <a:solidFill>
                  <a:srgbClr val="FFFFFF"/>
                </a:solidFill>
                <a:latin typeface="Tw Cen MT" pitchFamily="84" charset="-18"/>
              </a:rPr>
              <a:t>Are coupled climate models unrepresentative of the Earth system</a:t>
            </a:r>
          </a:p>
          <a:p>
            <a:pPr marL="90488" eaLnBrk="0" hangingPunct="0">
              <a:spcBef>
                <a:spcPts val="700"/>
              </a:spcBef>
              <a:buClr>
                <a:schemeClr val="accent2"/>
              </a:buClr>
              <a:buSzPct val="60000"/>
            </a:pPr>
            <a:endParaRPr lang="en-US" baseline="-25000" dirty="0">
              <a:solidFill>
                <a:srgbClr val="FFFFFF"/>
              </a:solidFill>
              <a:latin typeface="Tw Cen MT" pitchFamily="84" charset="-18"/>
            </a:endParaRPr>
          </a:p>
          <a:p>
            <a:pPr marL="90488" eaLnBrk="0" hangingPunct="0">
              <a:spcBef>
                <a:spcPts val="700"/>
              </a:spcBef>
              <a:buClr>
                <a:schemeClr val="accent2"/>
              </a:buClr>
              <a:buSzPct val="60000"/>
            </a:pPr>
            <a:endParaRPr lang="en-US" baseline="-25000" dirty="0">
              <a:solidFill>
                <a:srgbClr val="FFFFFF"/>
              </a:solidFill>
              <a:latin typeface="Tw Cen MT" pitchFamily="84" charset="-18"/>
            </a:endParaRPr>
          </a:p>
          <a:p>
            <a:pPr marL="90488"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84" charset="2"/>
              <a:buChar char=""/>
            </a:pPr>
            <a:endParaRPr lang="en-US" sz="2900" dirty="0">
              <a:solidFill>
                <a:srgbClr val="FFFFFF"/>
              </a:solidFill>
              <a:latin typeface="Tw Cen MT" pitchFamily="84" charset="-18"/>
            </a:endParaRPr>
          </a:p>
          <a:p>
            <a:pPr marL="90488"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84" charset="2"/>
              <a:buChar char=""/>
            </a:pPr>
            <a:endParaRPr lang="en-US" sz="2900" dirty="0">
              <a:solidFill>
                <a:srgbClr val="FFFFFF"/>
              </a:solidFill>
              <a:latin typeface="Tw Cen MT" pitchFamily="84" charset="-18"/>
            </a:endParaRPr>
          </a:p>
        </p:txBody>
      </p:sp>
      <p:sp>
        <p:nvSpPr>
          <p:cNvPr id="39938" name="Title 1"/>
          <p:cNvSpPr>
            <a:spLocks noGrp="1"/>
          </p:cNvSpPr>
          <p:nvPr>
            <p:ph type="title" idx="4294967295"/>
          </p:nvPr>
        </p:nvSpPr>
        <p:spPr>
          <a:xfrm>
            <a:off x="785226" y="107950"/>
            <a:ext cx="7856538" cy="1045755"/>
          </a:xfrm>
        </p:spPr>
        <p:txBody>
          <a:bodyPr/>
          <a:lstStyle/>
          <a:p>
            <a:r>
              <a:rPr lang="en-US" dirty="0" smtClean="0"/>
              <a:t>A lesson from the past?</a:t>
            </a:r>
          </a:p>
        </p:txBody>
      </p:sp>
      <p:pic>
        <p:nvPicPr>
          <p:cNvPr id="39939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2588" y="4267200"/>
            <a:ext cx="2259012" cy="237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5600" y="1600200"/>
            <a:ext cx="221297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57550" y="1524000"/>
            <a:ext cx="238125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6047525"/>
            <a:ext cx="1838325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02000" y="4184650"/>
            <a:ext cx="241300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5791200" y="2590800"/>
            <a:ext cx="762000" cy="762000"/>
            <a:chOff x="3696" y="1632"/>
            <a:chExt cx="480" cy="480"/>
          </a:xfrm>
        </p:grpSpPr>
        <p:sp>
          <p:nvSpPr>
            <p:cNvPr id="39945" name="AutoShape 9"/>
            <p:cNvSpPr>
              <a:spLocks noChangeArrowheads="1"/>
            </p:cNvSpPr>
            <p:nvPr/>
          </p:nvSpPr>
          <p:spPr bwMode="auto">
            <a:xfrm>
              <a:off x="3744" y="1632"/>
              <a:ext cx="432" cy="336"/>
            </a:xfrm>
            <a:prstGeom prst="rightArrow">
              <a:avLst>
                <a:gd name="adj1" fmla="val 50000"/>
                <a:gd name="adj2" fmla="val 4285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7" name="Text Box 11"/>
            <p:cNvSpPr txBox="1">
              <a:spLocks noChangeArrowheads="1"/>
            </p:cNvSpPr>
            <p:nvPr/>
          </p:nvSpPr>
          <p:spPr bwMode="auto">
            <a:xfrm>
              <a:off x="3696" y="1881"/>
              <a:ext cx="38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2"/>
                  </a:solidFill>
                </a:rPr>
                <a:t>CO</a:t>
              </a:r>
              <a:r>
                <a:rPr lang="en-US" baseline="-25000">
                  <a:solidFill>
                    <a:schemeClr val="tx2"/>
                  </a:solidFill>
                </a:rPr>
                <a:t>2</a:t>
              </a:r>
              <a:endParaRPr lang="en-US">
                <a:solidFill>
                  <a:schemeClr val="tx2"/>
                </a:solidFill>
              </a:endParaRP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791200" y="5257800"/>
            <a:ext cx="762000" cy="747713"/>
            <a:chOff x="3696" y="3312"/>
            <a:chExt cx="480" cy="471"/>
          </a:xfrm>
        </p:grpSpPr>
        <p:sp>
          <p:nvSpPr>
            <p:cNvPr id="39946" name="AutoShape 10"/>
            <p:cNvSpPr>
              <a:spLocks noChangeArrowheads="1"/>
            </p:cNvSpPr>
            <p:nvPr/>
          </p:nvSpPr>
          <p:spPr bwMode="auto">
            <a:xfrm>
              <a:off x="3744" y="3312"/>
              <a:ext cx="432" cy="336"/>
            </a:xfrm>
            <a:prstGeom prst="rightArrow">
              <a:avLst>
                <a:gd name="adj1" fmla="val 50000"/>
                <a:gd name="adj2" fmla="val 4285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8" name="Text Box 12"/>
            <p:cNvSpPr txBox="1">
              <a:spLocks noChangeArrowheads="1"/>
            </p:cNvSpPr>
            <p:nvPr/>
          </p:nvSpPr>
          <p:spPr bwMode="auto">
            <a:xfrm>
              <a:off x="3696" y="3552"/>
              <a:ext cx="38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2"/>
                  </a:solidFill>
                </a:rPr>
                <a:t>CO</a:t>
              </a:r>
              <a:r>
                <a:rPr lang="en-US" baseline="-25000">
                  <a:solidFill>
                    <a:schemeClr val="tx2"/>
                  </a:solidFill>
                </a:rPr>
                <a:t>2</a:t>
              </a:r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39949" name="Text Box 13"/>
          <p:cNvSpPr txBox="1">
            <a:spLocks noChangeArrowheads="1"/>
          </p:cNvSpPr>
          <p:nvPr/>
        </p:nvSpPr>
        <p:spPr bwMode="auto">
          <a:xfrm>
            <a:off x="2286000" y="2430463"/>
            <a:ext cx="990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Past Lesson</a:t>
            </a:r>
          </a:p>
        </p:txBody>
      </p:sp>
      <p:sp>
        <p:nvSpPr>
          <p:cNvPr id="39950" name="Text Box 14"/>
          <p:cNvSpPr txBox="1">
            <a:spLocks noChangeArrowheads="1"/>
          </p:cNvSpPr>
          <p:nvPr/>
        </p:nvSpPr>
        <p:spPr bwMode="auto">
          <a:xfrm>
            <a:off x="2286000" y="5105400"/>
            <a:ext cx="990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Model Future</a:t>
            </a:r>
          </a:p>
        </p:txBody>
      </p:sp>
    </p:spTree>
  </p:cSld>
  <p:clrMapOvr>
    <a:masterClrMapping/>
  </p:clrMapOvr>
  <p:transition advTm="77314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2289175" y="5746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80899" name="Rectang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Reconciling the past and future</a:t>
            </a:r>
          </a:p>
        </p:txBody>
      </p:sp>
      <p:sp>
        <p:nvSpPr>
          <p:cNvPr id="80900" name="Rectangle 4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 smtClean="0"/>
              <a:t>If modeled response differs from observed response of the earth system, then there must be an error somewhere:</a:t>
            </a:r>
          </a:p>
          <a:p>
            <a:endParaRPr lang="en-US" dirty="0" smtClean="0"/>
          </a:p>
          <a:p>
            <a:pPr lvl="1">
              <a:buFont typeface="Wingdings" pitchFamily="2" charset="2"/>
              <a:buChar char="q"/>
            </a:pPr>
            <a:r>
              <a:rPr lang="en-US" dirty="0" err="1" smtClean="0"/>
              <a:t>Paleo</a:t>
            </a:r>
            <a:r>
              <a:rPr lang="en-US" dirty="0" smtClean="0"/>
              <a:t>-observations are wrong or misinterpreted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Missing forcing (Pliocene is poor analog)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Important physics missing in climate models</a:t>
            </a:r>
          </a:p>
          <a:p>
            <a:pPr algn="ctr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dirty="0" smtClean="0"/>
              <a:t>Insight</a:t>
            </a:r>
          </a:p>
        </p:txBody>
      </p:sp>
      <p:pic>
        <p:nvPicPr>
          <p:cNvPr id="40963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49245" y="3009156"/>
            <a:ext cx="5002635" cy="1826079"/>
          </a:xfrm>
          <a:noFill/>
        </p:spPr>
      </p:pic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4833" y="1683375"/>
            <a:ext cx="347821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5526539" y="1899230"/>
            <a:ext cx="3355754" cy="4362868"/>
          </a:xfrm>
        </p:spPr>
        <p:txBody>
          <a:bodyPr>
            <a:normAutofit/>
          </a:bodyPr>
          <a:lstStyle/>
          <a:p>
            <a:r>
              <a:rPr lang="en-US" dirty="0" smtClean="0"/>
              <a:t>From the Summary for Policymakers of the </a:t>
            </a:r>
            <a:r>
              <a:rPr lang="en-US" dirty="0" err="1" smtClean="0"/>
              <a:t>IPCC’s</a:t>
            </a:r>
            <a:r>
              <a:rPr lang="en-US" dirty="0" smtClean="0"/>
              <a:t> 4</a:t>
            </a:r>
            <a:r>
              <a:rPr lang="en-US" baseline="30000" dirty="0" smtClean="0"/>
              <a:t>th</a:t>
            </a:r>
            <a:r>
              <a:rPr lang="en-US" dirty="0" smtClean="0"/>
              <a:t> Report</a:t>
            </a:r>
          </a:p>
          <a:p>
            <a:r>
              <a:rPr lang="en-US" dirty="0" smtClean="0"/>
              <a:t>Three scenarios giving 2-3.5</a:t>
            </a:r>
            <a:r>
              <a:rPr lang="en-US" baseline="30000" dirty="0" smtClean="0"/>
              <a:t>o</a:t>
            </a:r>
            <a:r>
              <a:rPr lang="en-US" dirty="0" smtClean="0"/>
              <a:t>C warming by end of the century</a:t>
            </a:r>
          </a:p>
          <a:p>
            <a:r>
              <a:rPr lang="en-US" dirty="0" smtClean="0"/>
              <a:t>Indication of spread means uncertainty exists in prediction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An Example </a:t>
            </a:r>
            <a:r>
              <a:rPr lang="en-US" dirty="0" smtClean="0"/>
              <a:t>Climate Prediction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r="25749"/>
          <a:stretch>
            <a:fillRect/>
          </a:stretch>
        </p:blipFill>
        <p:spPr>
          <a:xfrm>
            <a:off x="463300" y="1600200"/>
            <a:ext cx="4885189" cy="4661898"/>
          </a:xfrm>
          <a:prstGeom prst="rect">
            <a:avLst/>
          </a:prstGeom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Tropical Cyclone Basics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Some of most deadly natural disasters</a:t>
            </a:r>
          </a:p>
          <a:p>
            <a:r>
              <a:rPr lang="en-US" dirty="0" smtClean="0"/>
              <a:t>Roughly 90 storms occur every year</a:t>
            </a:r>
          </a:p>
          <a:p>
            <a:r>
              <a:rPr lang="en-US" dirty="0" smtClean="0"/>
              <a:t>Strong winds on scales smaller than GCMs</a:t>
            </a:r>
          </a:p>
          <a:p>
            <a:r>
              <a:rPr lang="en-US" dirty="0" smtClean="0"/>
              <a:t>Feed on energy extracted from the ocean</a:t>
            </a:r>
          </a:p>
          <a:p>
            <a:r>
              <a:rPr lang="en-US" dirty="0" smtClean="0"/>
              <a:t>Strongly mix upper ocean </a:t>
            </a:r>
          </a:p>
          <a:p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4577232" y="5605244"/>
            <a:ext cx="41552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err="1" smtClean="0"/>
              <a:t>Bonnie’s</a:t>
            </a:r>
            <a:r>
              <a:rPr lang="en-US" dirty="0" smtClean="0"/>
              <a:t> cold wake from Reanalysis data. </a:t>
            </a:r>
          </a:p>
          <a:p>
            <a:pPr algn="r"/>
            <a:r>
              <a:rPr lang="en-US" i="1" dirty="0" err="1" smtClean="0"/>
              <a:t>Sriver</a:t>
            </a:r>
            <a:r>
              <a:rPr lang="en-US" i="1" dirty="0" smtClean="0"/>
              <a:t> &amp; Huber Nature (2007)</a:t>
            </a:r>
          </a:p>
        </p:txBody>
      </p:sp>
      <p:pic>
        <p:nvPicPr>
          <p:cNvPr id="8" name="Content Placeholder 7" descr="Sriver&amp;Huber2007_figS1.pdf"/>
          <p:cNvPicPr>
            <a:picLocks noGrp="1" noChangeAspect="1"/>
          </p:cNvPicPr>
          <p:nvPr>
            <p:ph sz="half" idx="2"/>
          </p:nvPr>
        </p:nvPicPr>
        <mc:AlternateContent>
          <mc:Choice xmlns:ma="http://schemas.microsoft.com/office/mac/drawingml/2008/main" Requires="ma">
            <p:blipFill>
              <a:blip r:embed="rId3"/>
              <a:srcRect l="21792" t="9105" r="21537" b="57134"/>
              <a:stretch>
                <a:fillRect/>
              </a:stretch>
            </p:blipFill>
          </mc:Choice>
          <mc:Fallback>
            <p:blipFill>
              <a:blip r:embed="rId4"/>
              <a:srcRect l="21792" t="9105" r="21537" b="57134"/>
              <a:stretch>
                <a:fillRect/>
              </a:stretch>
            </p:blipFill>
          </mc:Fallback>
        </mc:AlternateContent>
        <p:spPr>
          <a:xfrm>
            <a:off x="4409373" y="1600200"/>
            <a:ext cx="4323147" cy="3332117"/>
          </a:xfrm>
        </p:spPr>
      </p:pic>
      <p:pic>
        <p:nvPicPr>
          <p:cNvPr id="9" name="Content Placeholder 7" descr="Sriver&amp;Huber2007_figS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21792" t="75728" r="21537" b="17081"/>
              <a:stretch>
                <a:fillRect/>
              </a:stretch>
            </p:blipFill>
          </mc:Choice>
          <mc:Fallback>
            <p:blipFill>
              <a:blip r:embed="rId4"/>
              <a:srcRect l="21792" t="75728" r="21537" b="17081"/>
              <a:stretch>
                <a:fillRect/>
              </a:stretch>
            </p:blipFill>
          </mc:Fallback>
        </mc:AlternateContent>
        <p:spPr>
          <a:xfrm>
            <a:off x="4409373" y="4932317"/>
            <a:ext cx="4323147" cy="7096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Future behavior of hurricanes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Known to be controlled by SSTs and vertical wind shear among other things </a:t>
            </a:r>
          </a:p>
          <a:p>
            <a:r>
              <a:rPr lang="en-US" dirty="0" smtClean="0"/>
              <a:t>Future behavior still uncertain as residual between  SST and wind shear increases (at least over N. Atl.)</a:t>
            </a:r>
          </a:p>
          <a:p>
            <a:r>
              <a:rPr lang="en-US" dirty="0" smtClean="0"/>
              <a:t>IPCC AR4 says</a:t>
            </a:r>
          </a:p>
          <a:p>
            <a:pPr lvl="1"/>
            <a:r>
              <a:rPr lang="en-US" dirty="0" smtClean="0"/>
              <a:t>&gt;66% chance increase in peak wind and rain intensity</a:t>
            </a:r>
          </a:p>
          <a:p>
            <a:pPr lvl="1"/>
            <a:r>
              <a:rPr lang="en-US" dirty="0" smtClean="0"/>
              <a:t>~50% chance decrease in frequency, with regional variations</a:t>
            </a:r>
          </a:p>
          <a:p>
            <a:r>
              <a:rPr lang="en-US" i="1" dirty="0" smtClean="0"/>
              <a:t>Pliocene was both warmer with weaker wind shear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Statistical Downscaling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Create realization of large scale atmospheric flow</a:t>
            </a:r>
          </a:p>
          <a:p>
            <a:r>
              <a:rPr lang="en-US" dirty="0" smtClean="0"/>
              <a:t>Embed a little storm and use hurricane track prediction model to work out where it would go</a:t>
            </a:r>
          </a:p>
          <a:p>
            <a:r>
              <a:rPr lang="en-US" dirty="0" smtClean="0"/>
              <a:t>Use 2D CHIPS model to determine intensity along track</a:t>
            </a:r>
          </a:p>
          <a:p>
            <a:r>
              <a:rPr lang="en-US" dirty="0" smtClean="0"/>
              <a:t>Repeat until have at least 10,000 synthetic tropical cyclones</a:t>
            </a:r>
          </a:p>
          <a:p>
            <a:pPr lvl="1"/>
            <a:r>
              <a:rPr lang="en-US" dirty="0" smtClean="0"/>
              <a:t>Most tracks don’t even reach tropical depression status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603250" y="3944459"/>
            <a:ext cx="8123238" cy="2465388"/>
            <a:chOff x="0" y="4572000"/>
            <a:chExt cx="9144394" cy="2209800"/>
          </a:xfrm>
        </p:grpSpPr>
        <p:pic>
          <p:nvPicPr>
            <p:cNvPr id="41994" name="Picture 3" descr="Global_tropical_cyclone_tracks-small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4572000"/>
              <a:ext cx="9144000" cy="220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995" name="Text Box 4"/>
            <p:cNvSpPr txBox="1">
              <a:spLocks noChangeArrowheads="1"/>
            </p:cNvSpPr>
            <p:nvPr/>
          </p:nvSpPr>
          <p:spPr bwMode="auto">
            <a:xfrm>
              <a:off x="304941" y="6461578"/>
              <a:ext cx="8839454" cy="301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FFFFFF"/>
                  </a:solidFill>
                  <a:ea typeface="ＭＳ Ｐゴシック" pitchFamily="84" charset="-128"/>
                </a:rPr>
                <a:t>Tracks of tropical cyclones,  1985-2005 (Wikipedia)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11150" y="1533969"/>
            <a:ext cx="8521700" cy="2405063"/>
            <a:chOff x="152400" y="838200"/>
            <a:chExt cx="8873518" cy="2743200"/>
          </a:xfrm>
        </p:grpSpPr>
        <p:pic>
          <p:nvPicPr>
            <p:cNvPr id="41991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2400" y="838200"/>
              <a:ext cx="8873518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992" name="TextBox 6"/>
            <p:cNvSpPr txBox="1">
              <a:spLocks noChangeArrowheads="1"/>
            </p:cNvSpPr>
            <p:nvPr/>
          </p:nvSpPr>
          <p:spPr bwMode="auto">
            <a:xfrm>
              <a:off x="332582" y="887084"/>
              <a:ext cx="2515926" cy="697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rgbClr val="000032"/>
                  </a:solidFill>
                </a:rPr>
                <a:t>  </a:t>
              </a:r>
              <a:r>
                <a:rPr lang="en-US" sz="1600" b="1">
                  <a:solidFill>
                    <a:srgbClr val="000032"/>
                  </a:solidFill>
                </a:rPr>
                <a:t>MODERN RECONSTRUCTION</a:t>
              </a:r>
            </a:p>
          </p:txBody>
        </p:sp>
        <p:pic>
          <p:nvPicPr>
            <p:cNvPr id="41993" name="Picture 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33400" y="2971800"/>
              <a:ext cx="2438400" cy="2868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987" name="TextBox 6"/>
          <p:cNvSpPr txBox="1">
            <a:spLocks noChangeArrowheads="1"/>
          </p:cNvSpPr>
          <p:nvPr/>
        </p:nvSpPr>
        <p:spPr bwMode="auto">
          <a:xfrm>
            <a:off x="7559675" y="3342108"/>
            <a:ext cx="1143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0032"/>
                </a:solidFill>
              </a:rPr>
              <a:t>  2 Years</a:t>
            </a:r>
          </a:p>
        </p:txBody>
      </p:sp>
      <p:sp>
        <p:nvSpPr>
          <p:cNvPr id="41988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Synthetic Tracks for Present-day</a:t>
            </a:r>
          </a:p>
        </p:txBody>
      </p:sp>
      <p:sp>
        <p:nvSpPr>
          <p:cNvPr id="41996" name="TextBox 6"/>
          <p:cNvSpPr txBox="1">
            <a:spLocks noChangeArrowheads="1"/>
          </p:cNvSpPr>
          <p:nvPr/>
        </p:nvSpPr>
        <p:spPr bwMode="auto">
          <a:xfrm>
            <a:off x="7467600" y="604018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/>
              <a:t>  20 Years</a:t>
            </a:r>
          </a:p>
        </p:txBody>
      </p:sp>
    </p:spTree>
  </p:cSld>
  <p:clrMapOvr>
    <a:masterClrMapping/>
  </p:clrMapOvr>
  <p:transition advTm="28969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25438" y="3971925"/>
            <a:ext cx="8562975" cy="2519363"/>
            <a:chOff x="127812" y="3733800"/>
            <a:chExt cx="8939988" cy="2819400"/>
          </a:xfrm>
        </p:grpSpPr>
        <p:pic>
          <p:nvPicPr>
            <p:cNvPr id="44043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7812" y="3733800"/>
              <a:ext cx="8939988" cy="281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44" name="TextBox 6"/>
            <p:cNvSpPr txBox="1">
              <a:spLocks noChangeArrowheads="1"/>
            </p:cNvSpPr>
            <p:nvPr/>
          </p:nvSpPr>
          <p:spPr bwMode="auto">
            <a:xfrm>
              <a:off x="380372" y="3849613"/>
              <a:ext cx="2515889" cy="654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>
                  <a:solidFill>
                    <a:srgbClr val="000032"/>
                  </a:solidFill>
                </a:rPr>
                <a:t>  PLIOCENE RECONSTRUCTION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325438" y="1530350"/>
            <a:ext cx="8562975" cy="2441575"/>
            <a:chOff x="152400" y="838200"/>
            <a:chExt cx="8873518" cy="2743200"/>
          </a:xfrm>
        </p:grpSpPr>
        <p:pic>
          <p:nvPicPr>
            <p:cNvPr id="44040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2400" y="838200"/>
              <a:ext cx="8873518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41" name="TextBox 6"/>
            <p:cNvSpPr txBox="1">
              <a:spLocks noChangeArrowheads="1"/>
            </p:cNvSpPr>
            <p:nvPr/>
          </p:nvSpPr>
          <p:spPr bwMode="auto">
            <a:xfrm>
              <a:off x="334168" y="887452"/>
              <a:ext cx="2513880" cy="6915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>
                  <a:solidFill>
                    <a:srgbClr val="000032"/>
                  </a:solidFill>
                </a:rPr>
                <a:t>  </a:t>
              </a:r>
              <a:r>
                <a:rPr lang="en-US" sz="1600" b="1">
                  <a:solidFill>
                    <a:srgbClr val="000032"/>
                  </a:solidFill>
                </a:rPr>
                <a:t>MODERN RECONSTRUCTION</a:t>
              </a:r>
            </a:p>
          </p:txBody>
        </p:sp>
        <p:pic>
          <p:nvPicPr>
            <p:cNvPr id="44042" name="Picture 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33400" y="2971800"/>
              <a:ext cx="2438400" cy="2868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036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Synthetic Hurricane Tracks</a:t>
            </a:r>
          </a:p>
        </p:txBody>
      </p:sp>
      <p:sp>
        <p:nvSpPr>
          <p:cNvPr id="44037" name="TextBox 6"/>
          <p:cNvSpPr txBox="1">
            <a:spLocks noChangeArrowheads="1"/>
          </p:cNvSpPr>
          <p:nvPr/>
        </p:nvSpPr>
        <p:spPr bwMode="auto">
          <a:xfrm>
            <a:off x="7745413" y="3379788"/>
            <a:ext cx="1143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000032"/>
                </a:solidFill>
              </a:rPr>
              <a:t>  </a:t>
            </a:r>
            <a:r>
              <a:rPr lang="en-US" sz="1600" b="1">
                <a:solidFill>
                  <a:srgbClr val="000032"/>
                </a:solidFill>
              </a:rPr>
              <a:t>2 Years</a:t>
            </a:r>
          </a:p>
        </p:txBody>
      </p:sp>
      <p:sp>
        <p:nvSpPr>
          <p:cNvPr id="44038" name="TextBox 6"/>
          <p:cNvSpPr txBox="1">
            <a:spLocks noChangeArrowheads="1"/>
          </p:cNvSpPr>
          <p:nvPr/>
        </p:nvSpPr>
        <p:spPr bwMode="auto">
          <a:xfrm>
            <a:off x="7839075" y="5911850"/>
            <a:ext cx="114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000032"/>
                </a:solidFill>
              </a:rPr>
              <a:t>  </a:t>
            </a:r>
            <a:r>
              <a:rPr lang="en-US" sz="1600" b="1">
                <a:solidFill>
                  <a:srgbClr val="000032"/>
                </a:solidFill>
              </a:rPr>
              <a:t>2 Years</a:t>
            </a:r>
          </a:p>
        </p:txBody>
      </p:sp>
      <p:sp>
        <p:nvSpPr>
          <p:cNvPr id="44045" name="TextBox 4"/>
          <p:cNvSpPr txBox="1">
            <a:spLocks noChangeArrowheads="1"/>
          </p:cNvSpPr>
          <p:nvPr/>
        </p:nvSpPr>
        <p:spPr bwMode="auto">
          <a:xfrm>
            <a:off x="5410200" y="6491288"/>
            <a:ext cx="37417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/>
              <a:t>Fedorov</a:t>
            </a:r>
            <a:r>
              <a:rPr lang="en-US" dirty="0"/>
              <a:t>, Brierley &amp; Emanuel, 2010</a:t>
            </a:r>
            <a:endParaRPr lang="en-US" dirty="0">
              <a:latin typeface="Tw Cen MT" pitchFamily="84" charset="-18"/>
            </a:endParaRPr>
          </a:p>
        </p:txBody>
      </p:sp>
    </p:spTree>
  </p:cSld>
  <p:clrMapOvr>
    <a:masterClrMapping/>
  </p:clrMapOvr>
  <p:transition advTm="27752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Dissipation Index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Defined by Emanuel (2005) as</a:t>
            </a:r>
          </a:p>
          <a:p>
            <a:endParaRPr lang="en-US" dirty="0" smtClean="0"/>
          </a:p>
          <a:p>
            <a:r>
              <a:rPr lang="en-US" dirty="0" smtClean="0"/>
              <a:t>Increasing in recent years in the N. Atlantic</a:t>
            </a:r>
          </a:p>
          <a:p>
            <a:r>
              <a:rPr lang="en-US" dirty="0" smtClean="0"/>
              <a:t>Related to turbulent mixing in the ocean</a:t>
            </a:r>
          </a:p>
          <a:p>
            <a:r>
              <a:rPr lang="en-US" dirty="0" smtClean="0"/>
              <a:t>Useful diagnostic to look at spatial distribution of TCs</a:t>
            </a:r>
            <a:endParaRPr lang="en-US" dirty="0"/>
          </a:p>
        </p:txBody>
      </p:sp>
      <p:pic>
        <p:nvPicPr>
          <p:cNvPr id="76803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845050" y="2282591"/>
            <a:ext cx="3886200" cy="3184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70324" y="2530803"/>
            <a:ext cx="12858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517889" y="5467585"/>
            <a:ext cx="2366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Emanuel, Nature, 2005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dirty="0" smtClean="0"/>
              <a:t>PDI Patterns</a:t>
            </a:r>
          </a:p>
        </p:txBody>
      </p:sp>
      <p:pic>
        <p:nvPicPr>
          <p:cNvPr id="5" name="Picture 4" descr="Modelled_Hurricane_PDI_T4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182" y="1838851"/>
            <a:ext cx="4633956" cy="4310754"/>
          </a:xfrm>
          <a:prstGeom prst="rect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9" name="Picture 8" descr="Modelled_Hurricane_PDI_OB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297" y="2006335"/>
            <a:ext cx="3956973" cy="1800877"/>
          </a:xfrm>
          <a:prstGeom prst="rect">
            <a:avLst/>
          </a:prstGeom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6" name="Content Placeholder 3"/>
          <p:cNvSpPr>
            <a:spLocks noGrp="1"/>
          </p:cNvSpPr>
          <p:nvPr>
            <p:ph sz="quarter" idx="1"/>
          </p:nvPr>
        </p:nvSpPr>
        <p:spPr>
          <a:xfrm>
            <a:off x="5103297" y="3925887"/>
            <a:ext cx="3749040" cy="4651375"/>
          </a:xfrm>
        </p:spPr>
        <p:txBody>
          <a:bodyPr>
            <a:normAutofit/>
          </a:bodyPr>
          <a:lstStyle/>
          <a:p>
            <a:r>
              <a:rPr lang="en-US" dirty="0" smtClean="0"/>
              <a:t>Present day pattern similar to observations</a:t>
            </a:r>
          </a:p>
          <a:p>
            <a:r>
              <a:rPr lang="en-US" dirty="0" smtClean="0"/>
              <a:t>Pliocene causes mixing in broad bands across </a:t>
            </a:r>
            <a:r>
              <a:rPr lang="en-US" smtClean="0"/>
              <a:t>the Pacific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Wind-driven Subtropical Cell</a:t>
            </a:r>
            <a:endParaRPr lang="en-US" dirty="0"/>
          </a:p>
        </p:txBody>
      </p:sp>
      <p:pic>
        <p:nvPicPr>
          <p:cNvPr id="7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</a:blip>
          <a:srcRect t="-2511" b="-2511"/>
          <a:stretch>
            <a:fillRect/>
          </a:stretch>
        </p:blipFill>
        <p:spPr>
          <a:xfrm>
            <a:off x="2950019" y="2172427"/>
            <a:ext cx="5910164" cy="3480058"/>
          </a:xfrm>
          <a:solidFill>
            <a:schemeClr val="tx1"/>
          </a:solidFill>
        </p:spPr>
      </p:pic>
      <p:sp>
        <p:nvSpPr>
          <p:cNvPr id="6" name="Text Placeholder 5"/>
          <p:cNvSpPr>
            <a:spLocks noGrp="1"/>
          </p:cNvSpPr>
          <p:nvPr>
            <p:ph type="body" idx="4294967295"/>
          </p:nvPr>
        </p:nvSpPr>
        <p:spPr>
          <a:xfrm>
            <a:off x="279101" y="1752599"/>
            <a:ext cx="2944500" cy="4639593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en-US" dirty="0" smtClean="0"/>
              <a:t> Water is </a:t>
            </a:r>
            <a:r>
              <a:rPr lang="en-US" dirty="0" err="1" smtClean="0"/>
              <a:t>subducted</a:t>
            </a:r>
            <a:r>
              <a:rPr lang="en-US" dirty="0" smtClean="0"/>
              <a:t> in subtropical East Pacific</a:t>
            </a: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en-US" dirty="0" smtClean="0"/>
              <a:t>Travels west towards warm pool</a:t>
            </a: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en-US" dirty="0" smtClean="0"/>
              <a:t> Catches undercurrent &amp; </a:t>
            </a:r>
            <a:r>
              <a:rPr lang="en-US" dirty="0" err="1" smtClean="0"/>
              <a:t>upwells</a:t>
            </a:r>
            <a:r>
              <a:rPr lang="en-US" dirty="0" smtClean="0"/>
              <a:t> in east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700617" y="5840814"/>
            <a:ext cx="2159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 smtClean="0"/>
              <a:t>Gu</a:t>
            </a:r>
            <a:r>
              <a:rPr lang="en-US" dirty="0" smtClean="0"/>
              <a:t> &amp; Philander, 1997</a:t>
            </a:r>
            <a:endParaRPr lang="en-US" dirty="0">
              <a:latin typeface="Tw Cen MT" pitchFamily="84" charset="-18"/>
            </a:endParaRPr>
          </a:p>
        </p:txBody>
      </p:sp>
      <p:sp>
        <p:nvSpPr>
          <p:cNvPr id="8" name="Curved Left Arrow 7"/>
          <p:cNvSpPr/>
          <p:nvPr/>
        </p:nvSpPr>
        <p:spPr>
          <a:xfrm flipH="1">
            <a:off x="6765633" y="3537314"/>
            <a:ext cx="949566" cy="451067"/>
          </a:xfrm>
          <a:prstGeom prst="curvedLeftArrow">
            <a:avLst>
              <a:gd name="adj1" fmla="val 5282"/>
              <a:gd name="adj2" fmla="val 42069"/>
              <a:gd name="adj3" fmla="val 25000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urved Left Arrow 8"/>
          <p:cNvSpPr/>
          <p:nvPr/>
        </p:nvSpPr>
        <p:spPr>
          <a:xfrm flipH="1" flipV="1">
            <a:off x="4377950" y="2884456"/>
            <a:ext cx="949566" cy="451067"/>
          </a:xfrm>
          <a:prstGeom prst="curvedLeftArrow">
            <a:avLst>
              <a:gd name="adj1" fmla="val 5282"/>
              <a:gd name="adj2" fmla="val 42069"/>
              <a:gd name="adj3" fmla="val 25000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odelled_Hurricane_PDI_T42.png"/>
          <p:cNvPicPr>
            <a:picLocks noChangeAspect="1"/>
          </p:cNvPicPr>
          <p:nvPr/>
        </p:nvPicPr>
        <p:blipFill>
          <a:blip r:embed="rId2">
            <a:lum bright="30000" contrast="-32000"/>
          </a:blip>
          <a:srcRect/>
          <a:stretch>
            <a:fillRect/>
          </a:stretch>
        </p:blipFill>
        <p:spPr>
          <a:xfrm>
            <a:off x="238295" y="2223297"/>
            <a:ext cx="8693302" cy="4041025"/>
          </a:xfrm>
          <a:prstGeom prst="rect">
            <a:avLst/>
          </a:prstGeom>
        </p:spPr>
      </p:pic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Present-Day </a:t>
            </a:r>
            <a:r>
              <a:rPr lang="en-US" dirty="0" err="1" smtClean="0"/>
              <a:t>Subduction</a:t>
            </a:r>
            <a:r>
              <a:rPr lang="en-US" dirty="0" smtClean="0"/>
              <a:t> Pathways</a:t>
            </a:r>
          </a:p>
        </p:txBody>
      </p:sp>
      <p:pic>
        <p:nvPicPr>
          <p:cNvPr id="45060" name="Content Placeholder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756848" y="2606723"/>
            <a:ext cx="4586927" cy="244407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odelled_Hurricane_PDI_T42.png"/>
          <p:cNvPicPr>
            <a:picLocks noChangeAspect="1"/>
          </p:cNvPicPr>
          <p:nvPr/>
        </p:nvPicPr>
        <p:blipFill>
          <a:blip r:embed="rId2">
            <a:lum bright="40000" contrast="-36000"/>
          </a:blip>
          <a:srcRect/>
          <a:stretch>
            <a:fillRect/>
          </a:stretch>
        </p:blipFill>
        <p:spPr>
          <a:xfrm>
            <a:off x="163773" y="2139900"/>
            <a:ext cx="8816454" cy="4105239"/>
          </a:xfrm>
          <a:prstGeom prst="rect">
            <a:avLst/>
          </a:prstGeom>
        </p:spPr>
      </p:pic>
      <p:sp>
        <p:nvSpPr>
          <p:cNvPr id="46083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Pliocene Subduction Pathways</a:t>
            </a:r>
          </a:p>
        </p:txBody>
      </p:sp>
      <p:pic>
        <p:nvPicPr>
          <p:cNvPr id="46084" name="Content Placeholder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91169" y="2575588"/>
            <a:ext cx="4624031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Uncertainty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411239" y="2032000"/>
            <a:ext cx="3302000" cy="3781425"/>
          </a:xfrm>
        </p:spPr>
        <p:txBody>
          <a:bodyPr>
            <a:normAutofit/>
          </a:bodyPr>
          <a:lstStyle/>
          <a:p>
            <a:r>
              <a:rPr lang="en-US" dirty="0" smtClean="0"/>
              <a:t>Uncertainty from</a:t>
            </a:r>
          </a:p>
          <a:p>
            <a:pPr lvl="1"/>
            <a:r>
              <a:rPr lang="en-US" dirty="0" smtClean="0"/>
              <a:t> initial conditions</a:t>
            </a:r>
          </a:p>
          <a:p>
            <a:pPr lvl="1"/>
            <a:r>
              <a:rPr lang="en-US" dirty="0" smtClean="0"/>
              <a:t> scenario</a:t>
            </a:r>
          </a:p>
          <a:p>
            <a:pPr lvl="1"/>
            <a:r>
              <a:rPr lang="en-US" dirty="0" smtClean="0"/>
              <a:t> climate models</a:t>
            </a:r>
          </a:p>
          <a:p>
            <a:r>
              <a:rPr lang="en-US" dirty="0" smtClean="0"/>
              <a:t>Range of different models is as large mean warming for each scenario </a:t>
            </a:r>
            <a:r>
              <a:rPr lang="en-US" i="1" dirty="0" smtClean="0"/>
              <a:t>(shown by bars at right)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059" y="2044095"/>
            <a:ext cx="4893214" cy="3467192"/>
          </a:xfrm>
          <a:prstGeom prst="rect">
            <a:avLst/>
          </a:prstGeom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TextBox 6"/>
          <p:cNvSpPr txBox="1"/>
          <p:nvPr/>
        </p:nvSpPr>
        <p:spPr>
          <a:xfrm>
            <a:off x="7413540" y="5221113"/>
            <a:ext cx="18030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IPCC AR4, SPM</a:t>
            </a:r>
            <a:endParaRPr lang="en-US" sz="16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Hurricane Mixing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Inclusion of tropical cyclone mixing leads to a significant warming of east equatorial Pacific</a:t>
            </a:r>
          </a:p>
          <a:p>
            <a:r>
              <a:rPr lang="en-US" dirty="0" smtClean="0"/>
              <a:t>Implies hurricanes may play role in climate system – not currently incorporated in models</a:t>
            </a:r>
          </a:p>
          <a:p>
            <a:r>
              <a:rPr lang="en-US" dirty="0" smtClean="0"/>
              <a:t>Warm pool does not expand towards the poles</a:t>
            </a:r>
            <a:endParaRPr lang="en-US" dirty="0"/>
          </a:p>
        </p:txBody>
      </p:sp>
      <p:pic>
        <p:nvPicPr>
          <p:cNvPr id="5" name="Content Placeholder 4" descr="FedorovBrierleyEmanuel.2009-07-08108A.Fig4.pdf"/>
          <p:cNvPicPr>
            <a:picLocks noGrp="1" noChangeAspect="1"/>
          </p:cNvPicPr>
          <p:nvPr>
            <p:ph sz="half" idx="2"/>
          </p:nvPr>
        </p:nvPicPr>
        <mc:AlternateContent>
          <mc:Choice xmlns:ma="http://schemas.microsoft.com/office/mac/drawingml/2008/main" Requires="ma">
            <p:blipFill>
              <a:blip r:embed="rId2"/>
              <a:srcRect l="-2140" r="-2140"/>
              <a:stretch>
                <a:fillRect/>
              </a:stretch>
            </p:blipFill>
          </mc:Choice>
          <mc:Fallback>
            <p:blipFill>
              <a:blip r:embed="rId3"/>
              <a:srcRect l="-2140" r="-2140"/>
              <a:stretch>
                <a:fillRect/>
              </a:stretch>
            </p:blipFill>
          </mc:Fallback>
        </mc:AlternateContent>
        <p:spPr>
          <a:solidFill>
            <a:schemeClr val="tx1"/>
          </a:solidFill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65145" y="1744280"/>
            <a:ext cx="4484356" cy="417338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El Niño and Hurricanes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-20659" b="-20659"/>
          <a:stretch>
            <a:fillRect/>
          </a:stretch>
        </p:blipFill>
        <p:spPr bwMode="auto">
          <a:xfrm>
            <a:off x="265145" y="1133448"/>
            <a:ext cx="4484356" cy="5563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 Placeholder 10"/>
          <p:cNvSpPr>
            <a:spLocks noGrp="1"/>
          </p:cNvSpPr>
          <p:nvPr>
            <p:ph sz="half" idx="2"/>
          </p:nvPr>
        </p:nvSpPr>
        <p:spPr>
          <a:xfrm>
            <a:off x="4749501" y="1600200"/>
            <a:ext cx="4153776" cy="4651375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dirty="0" smtClean="0"/>
              <a:t>Warming of the cold tongue leads to: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dirty="0" smtClean="0"/>
              <a:t>Formation of more storms in central and eastern Pacific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dirty="0" smtClean="0"/>
              <a:t>More storms passing over subtropical overturning cell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dirty="0" smtClean="0"/>
              <a:t>El Niño (~1yr) is much shorter than STC (~20yrs) so would not expect any impact on east equatorial Pacific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0237" y="1744280"/>
            <a:ext cx="4299264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Genesis density (storms formed per 2.5</a:t>
            </a:r>
            <a:r>
              <a:rPr lang="en-US" sz="1600" baseline="30000" dirty="0" smtClean="0">
                <a:solidFill>
                  <a:schemeClr val="bg1"/>
                </a:solidFill>
              </a:rPr>
              <a:t>o</a:t>
            </a:r>
            <a:r>
              <a:rPr lang="en-US" sz="1600" dirty="0" smtClean="0">
                <a:solidFill>
                  <a:schemeClr val="bg1"/>
                </a:solidFill>
              </a:rPr>
              <a:t> x 2.5</a:t>
            </a:r>
            <a:r>
              <a:rPr lang="en-US" sz="1600" baseline="30000" dirty="0" smtClean="0">
                <a:solidFill>
                  <a:schemeClr val="bg1"/>
                </a:solidFill>
              </a:rPr>
              <a:t>o</a:t>
            </a:r>
            <a:r>
              <a:rPr lang="en-US" sz="1600" dirty="0" smtClean="0">
                <a:solidFill>
                  <a:schemeClr val="bg1"/>
                </a:solidFill>
              </a:rPr>
              <a:t>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9165" y="3851905"/>
            <a:ext cx="347478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Track density (storms per 2.5</a:t>
            </a:r>
            <a:r>
              <a:rPr lang="en-US" sz="1600" baseline="30000" dirty="0" smtClean="0">
                <a:solidFill>
                  <a:schemeClr val="bg1"/>
                </a:solidFill>
              </a:rPr>
              <a:t>o</a:t>
            </a:r>
            <a:r>
              <a:rPr lang="en-US" sz="1600" dirty="0" smtClean="0">
                <a:solidFill>
                  <a:schemeClr val="bg1"/>
                </a:solidFill>
              </a:rPr>
              <a:t> x 2.5</a:t>
            </a:r>
            <a:r>
              <a:rPr lang="en-US" sz="1600" baseline="30000" dirty="0" smtClean="0">
                <a:solidFill>
                  <a:schemeClr val="bg1"/>
                </a:solidFill>
              </a:rPr>
              <a:t>o</a:t>
            </a:r>
            <a:r>
              <a:rPr lang="en-US" sz="1600" dirty="0" smtClean="0">
                <a:solidFill>
                  <a:schemeClr val="bg1"/>
                </a:solidFill>
              </a:rPr>
              <a:t>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683131" y="5889750"/>
            <a:ext cx="23594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 smtClean="0"/>
              <a:t>Camargo</a:t>
            </a:r>
            <a:r>
              <a:rPr lang="en-US" dirty="0" smtClean="0"/>
              <a:t> et al., 2007</a:t>
            </a:r>
            <a:endParaRPr lang="en-US" dirty="0">
              <a:latin typeface="Tw Cen MT" pitchFamily="84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Predictions of future climate have uncertainty</a:t>
            </a:r>
          </a:p>
          <a:p>
            <a:r>
              <a:rPr lang="en-US" dirty="0" smtClean="0"/>
              <a:t>Some of this uncertainty comes from phenomena not included in climate models</a:t>
            </a:r>
          </a:p>
          <a:p>
            <a:r>
              <a:rPr lang="en-US" dirty="0" err="1" smtClean="0"/>
              <a:t>Paleoclimate</a:t>
            </a:r>
            <a:r>
              <a:rPr lang="en-US" dirty="0" smtClean="0"/>
              <a:t> modeling leads to insights about the missing phenomena (such as my discovery of hurricane feedback)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113514" y="4066057"/>
            <a:ext cx="3073253" cy="2304503"/>
            <a:chOff x="1843865" y="1741417"/>
            <a:chExt cx="5438987" cy="4081204"/>
          </a:xfrm>
        </p:grpSpPr>
        <p:grpSp>
          <p:nvGrpSpPr>
            <p:cNvPr id="5" name="Group 4"/>
            <p:cNvGrpSpPr/>
            <p:nvPr/>
          </p:nvGrpSpPr>
          <p:grpSpPr>
            <a:xfrm>
              <a:off x="3595679" y="1741417"/>
              <a:ext cx="1914934" cy="1244707"/>
              <a:chOff x="3119232" y="2238"/>
              <a:chExt cx="1914934" cy="1244707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3119232" y="2238"/>
                <a:ext cx="1914934" cy="1244707"/>
              </a:xfrm>
              <a:prstGeom prst="roundRect">
                <a:avLst/>
              </a:pr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" name="Rounded Rectangle 4"/>
              <p:cNvSpPr/>
              <p:nvPr/>
            </p:nvSpPr>
            <p:spPr>
              <a:xfrm>
                <a:off x="3179994" y="63000"/>
                <a:ext cx="1793410" cy="112318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400" kern="1200" dirty="0" smtClean="0">
                    <a:solidFill>
                      <a:srgbClr val="1C3264"/>
                    </a:solidFill>
                  </a:rPr>
                  <a:t>Increased Storms</a:t>
                </a:r>
                <a:endParaRPr lang="en-US" sz="1400" kern="1200" dirty="0">
                  <a:solidFill>
                    <a:srgbClr val="1C3264"/>
                  </a:solidFill>
                </a:endParaRPr>
              </a:p>
            </p:txBody>
          </p:sp>
        </p:grpSp>
        <p:grpSp>
          <p:nvGrpSpPr>
            <p:cNvPr id="6" name="Group 7"/>
            <p:cNvGrpSpPr/>
            <p:nvPr/>
          </p:nvGrpSpPr>
          <p:grpSpPr>
            <a:xfrm>
              <a:off x="5367918" y="3777606"/>
              <a:ext cx="1914934" cy="1244707"/>
              <a:chOff x="4555296" y="2489574"/>
              <a:chExt cx="1914934" cy="1244707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4555296" y="2489574"/>
                <a:ext cx="1914934" cy="1244707"/>
              </a:xfrm>
              <a:prstGeom prst="roundRect">
                <a:avLst/>
              </a:pr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" name="Rounded Rectangle 4"/>
              <p:cNvSpPr/>
              <p:nvPr/>
            </p:nvSpPr>
            <p:spPr>
              <a:xfrm>
                <a:off x="4616058" y="2550336"/>
                <a:ext cx="1793410" cy="112318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400" kern="1200" dirty="0" smtClean="0">
                    <a:solidFill>
                      <a:schemeClr val="bg2"/>
                    </a:solidFill>
                  </a:rPr>
                  <a:t>Increased Mixing on Pathways</a:t>
                </a:r>
                <a:endParaRPr lang="en-US" sz="1400" kern="1200" dirty="0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7" name="Group 10"/>
            <p:cNvGrpSpPr/>
            <p:nvPr/>
          </p:nvGrpSpPr>
          <p:grpSpPr>
            <a:xfrm>
              <a:off x="1843865" y="3788600"/>
              <a:ext cx="1914934" cy="1244707"/>
              <a:chOff x="1683168" y="2489574"/>
              <a:chExt cx="1914934" cy="1244707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1683168" y="2489574"/>
                <a:ext cx="1914934" cy="1244707"/>
              </a:xfrm>
              <a:prstGeom prst="roundRect">
                <a:avLst/>
              </a:pr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2" name="Rounded Rectangle 4"/>
              <p:cNvSpPr/>
              <p:nvPr/>
            </p:nvSpPr>
            <p:spPr>
              <a:xfrm>
                <a:off x="1743930" y="2550336"/>
                <a:ext cx="1793410" cy="112318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400" kern="1200" dirty="0" smtClean="0"/>
                  <a:t>Warming of </a:t>
                </a:r>
                <a:r>
                  <a:rPr lang="en-US" sz="1400" dirty="0" smtClean="0"/>
                  <a:t>East Pacific</a:t>
                </a:r>
                <a:endParaRPr lang="en-US" sz="1400" kern="1200" dirty="0"/>
              </a:p>
            </p:txBody>
          </p:sp>
        </p:grpSp>
        <p:sp>
          <p:nvSpPr>
            <p:cNvPr id="8" name="Circular Arrow 7"/>
            <p:cNvSpPr/>
            <p:nvPr/>
          </p:nvSpPr>
          <p:spPr>
            <a:xfrm rot="17648820">
              <a:off x="2425831" y="2472964"/>
              <a:ext cx="1866508" cy="1875934"/>
            </a:xfrm>
            <a:prstGeom prst="circularArrow">
              <a:avLst>
                <a:gd name="adj1" fmla="val 10867"/>
                <a:gd name="adj2" fmla="val 1047938"/>
                <a:gd name="adj3" fmla="val 18020853"/>
                <a:gd name="adj4" fmla="val 14581808"/>
                <a:gd name="adj5" fmla="val 12500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Circular Arrow 8"/>
            <p:cNvSpPr/>
            <p:nvPr/>
          </p:nvSpPr>
          <p:spPr>
            <a:xfrm rot="10800000">
              <a:off x="3579042" y="3946687"/>
              <a:ext cx="1866508" cy="1875934"/>
            </a:xfrm>
            <a:prstGeom prst="circularArrow">
              <a:avLst>
                <a:gd name="adj1" fmla="val 10867"/>
                <a:gd name="adj2" fmla="val 1047938"/>
                <a:gd name="adj3" fmla="val 18020853"/>
                <a:gd name="adj4" fmla="val 13484427"/>
                <a:gd name="adj5" fmla="val 12500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Circular Arrow 9"/>
            <p:cNvSpPr/>
            <p:nvPr/>
          </p:nvSpPr>
          <p:spPr>
            <a:xfrm rot="2666801">
              <a:off x="4586141" y="2399120"/>
              <a:ext cx="1866508" cy="1875934"/>
            </a:xfrm>
            <a:prstGeom prst="circularArrow">
              <a:avLst>
                <a:gd name="adj1" fmla="val 10867"/>
                <a:gd name="adj2" fmla="val 1047938"/>
                <a:gd name="adj3" fmla="val 18020853"/>
                <a:gd name="adj4" fmla="val 14581808"/>
                <a:gd name="adj5" fmla="val 12500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Questions Arising – part 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What model/climate physics are needed to create a vast warm pool?</a:t>
            </a:r>
          </a:p>
          <a:p>
            <a:r>
              <a:rPr lang="en-US" dirty="0" smtClean="0"/>
              <a:t>How well are they constrained in the modern climate?</a:t>
            </a:r>
          </a:p>
          <a:p>
            <a:r>
              <a:rPr lang="en-US" dirty="0" smtClean="0"/>
              <a:t>Could they change in the future or past?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36189" y="1952442"/>
            <a:ext cx="1705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CO2 Changes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36189" y="3507154"/>
            <a:ext cx="170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Hurricane Mixing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136189" y="5365440"/>
            <a:ext cx="170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Central America Tectonics</a:t>
            </a:r>
            <a:endParaRPr lang="en-US" dirty="0"/>
          </a:p>
        </p:txBody>
      </p:sp>
      <p:pic>
        <p:nvPicPr>
          <p:cNvPr id="13" name="Content Placeholder 12" descr="review_PelN_hypotheses.SST.pdf"/>
          <p:cNvPicPr>
            <a:picLocks noGrp="1" noChangeAspect="1"/>
          </p:cNvPicPr>
          <p:nvPr>
            <p:ph sz="half" idx="2"/>
          </p:nvPr>
        </p:nvPicPr>
        <mc:AlternateContent>
          <mc:Choice xmlns:ma="http://schemas.microsoft.com/office/mac/drawingml/2008/main" Requires="ma">
            <p:blipFill>
              <a:blip r:embed="rId2"/>
              <a:srcRect l="17379" t="7573" r="17677" b="5156"/>
              <a:stretch>
                <a:fillRect/>
              </a:stretch>
            </p:blipFill>
          </mc:Choice>
          <mc:Fallback>
            <p:blipFill>
              <a:blip r:embed="rId3"/>
              <a:srcRect l="17379" t="7573" r="17677" b="5156"/>
              <a:stretch>
                <a:fillRect/>
              </a:stretch>
            </p:blipFill>
          </mc:Fallback>
        </mc:AlternateContent>
        <p:spPr>
          <a:xfrm>
            <a:off x="4390389" y="1540805"/>
            <a:ext cx="2745799" cy="4773806"/>
          </a:xfrm>
          <a:solidFill>
            <a:srgbClr val="FFFFFF"/>
          </a:solidFill>
        </p:spPr>
      </p:pic>
      <p:sp>
        <p:nvSpPr>
          <p:cNvPr id="14" name="Rectangle 13"/>
          <p:cNvSpPr/>
          <p:nvPr/>
        </p:nvSpPr>
        <p:spPr>
          <a:xfrm>
            <a:off x="5334000" y="3018685"/>
            <a:ext cx="1055077" cy="1660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334000" y="4779402"/>
            <a:ext cx="1055077" cy="1660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806462" y="2833080"/>
            <a:ext cx="2041769" cy="18560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aseline="30000" dirty="0" smtClean="0">
                <a:solidFill>
                  <a:schemeClr val="bg1"/>
                </a:solidFill>
                <a:latin typeface="Arial"/>
                <a:cs typeface="Arial"/>
              </a:rPr>
              <a:t>-2                 0                   2 </a:t>
            </a:r>
            <a:endParaRPr lang="en-US" baseline="30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06462" y="4535182"/>
            <a:ext cx="2041769" cy="18560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aseline="30000" dirty="0" smtClean="0">
                <a:solidFill>
                  <a:schemeClr val="bg1"/>
                </a:solidFill>
                <a:latin typeface="Arial"/>
                <a:cs typeface="Arial"/>
              </a:rPr>
              <a:t>-2                 0                   2 </a:t>
            </a:r>
            <a:endParaRPr lang="en-US" baseline="30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390389" y="6245224"/>
            <a:ext cx="2745799" cy="1558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aseline="30000" dirty="0" smtClean="0">
                <a:solidFill>
                  <a:schemeClr val="bg1"/>
                </a:solidFill>
                <a:latin typeface="Arial"/>
                <a:cs typeface="Arial"/>
              </a:rPr>
              <a:t> -2                 0                 2 </a:t>
            </a:r>
            <a:endParaRPr lang="en-US" baseline="300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Questions Arising – part II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What will hurricanes do in the future?</a:t>
            </a:r>
          </a:p>
          <a:p>
            <a:r>
              <a:rPr lang="en-US" dirty="0" smtClean="0"/>
              <a:t>What are the climate impacts of hurricanes?</a:t>
            </a:r>
          </a:p>
          <a:p>
            <a:r>
              <a:rPr lang="en-US" dirty="0" smtClean="0"/>
              <a:t>How do we incorporate those impacts on climate models?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73184" y="3771444"/>
            <a:ext cx="3295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Manucharyan</a:t>
            </a:r>
            <a:r>
              <a:rPr lang="en-US" sz="1400" dirty="0" smtClean="0"/>
              <a:t>, Brierley &amp; </a:t>
            </a:r>
            <a:r>
              <a:rPr lang="en-US" sz="1400" dirty="0" err="1" smtClean="0"/>
              <a:t>Fedorov</a:t>
            </a:r>
            <a:r>
              <a:rPr lang="en-US" sz="1400" dirty="0" smtClean="0"/>
              <a:t>, </a:t>
            </a:r>
            <a:r>
              <a:rPr lang="en-US" sz="1400" i="1" dirty="0" smtClean="0"/>
              <a:t>in prep.</a:t>
            </a:r>
            <a:endParaRPr lang="en-US" sz="1400" i="1" dirty="0"/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5364213" y="4220342"/>
            <a:ext cx="2986037" cy="1835170"/>
            <a:chOff x="5364213" y="4220342"/>
            <a:chExt cx="3114625" cy="1914198"/>
          </a:xfrm>
        </p:grpSpPr>
        <p:sp>
          <p:nvSpPr>
            <p:cNvPr id="15" name="Rectangle 14"/>
            <p:cNvSpPr/>
            <p:nvPr/>
          </p:nvSpPr>
          <p:spPr>
            <a:xfrm>
              <a:off x="5364213" y="4220342"/>
              <a:ext cx="3114625" cy="191419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Sriver2010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rcRect l="16605" t="19406" r="57733" b="78124"/>
                <a:stretch>
                  <a:fillRect/>
                </a:stretch>
              </p:blipFill>
            </mc:Choice>
            <mc:Fallback>
              <p:blipFill>
                <a:blip r:embed="rId4"/>
                <a:srcRect l="16605" t="19406" r="57733" b="78124"/>
                <a:stretch>
                  <a:fillRect/>
                </a:stretch>
              </p:blipFill>
            </mc:Fallback>
          </mc:AlternateContent>
          <p:spPr>
            <a:xfrm>
              <a:off x="5573762" y="5786967"/>
              <a:ext cx="2776487" cy="347572"/>
            </a:xfrm>
            <a:prstGeom prst="rect">
              <a:avLst/>
            </a:prstGeom>
          </p:spPr>
        </p:pic>
        <p:pic>
          <p:nvPicPr>
            <p:cNvPr id="12" name="Picture 11" descr="Sriver2010.pdf"/>
            <p:cNvPicPr>
              <a:picLocks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rcRect l="18858" t="10779" r="62810" b="82352"/>
                <a:stretch>
                  <a:fillRect/>
                </a:stretch>
              </p:blipFill>
            </mc:Choice>
            <mc:Fallback>
              <p:blipFill>
                <a:blip r:embed="rId4"/>
                <a:srcRect l="18858" t="10779" r="62810" b="82352"/>
                <a:stretch>
                  <a:fillRect/>
                </a:stretch>
              </p:blipFill>
            </mc:Fallback>
          </mc:AlternateContent>
          <p:spPr>
            <a:xfrm>
              <a:off x="5573763" y="4376728"/>
              <a:ext cx="2776487" cy="141023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5362415" y="1670847"/>
            <a:ext cx="3025578" cy="2140917"/>
            <a:chOff x="5382572" y="1771647"/>
            <a:chExt cx="3115319" cy="2204418"/>
          </a:xfrm>
        </p:grpSpPr>
        <p:pic>
          <p:nvPicPr>
            <p:cNvPr id="6" name="Picture 5" descr="transient_sst_impacts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rcRect l="10493" t="50000" r="47906" b="4574"/>
                <a:stretch>
                  <a:fillRect/>
                </a:stretch>
              </p:blipFill>
            </mc:Choice>
            <mc:Fallback>
              <p:blipFill>
                <a:blip r:embed="rId6"/>
                <a:srcRect l="10493" t="50000" r="47906" b="4574"/>
                <a:stretch>
                  <a:fillRect/>
                </a:stretch>
              </p:blipFill>
            </mc:Fallback>
          </mc:AlternateContent>
          <p:spPr>
            <a:xfrm rot="16200000">
              <a:off x="5838022" y="1316198"/>
              <a:ext cx="2204417" cy="3115316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14" name="Rectangle 13"/>
            <p:cNvSpPr/>
            <p:nvPr/>
          </p:nvSpPr>
          <p:spPr>
            <a:xfrm>
              <a:off x="5382572" y="3733800"/>
              <a:ext cx="338832" cy="2422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transient_sst_impacts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rcRect l="6339" t="27477" r="85017" b="26681"/>
                <a:stretch>
                  <a:fillRect/>
                </a:stretch>
              </p:blipFill>
            </mc:Choice>
            <mc:Fallback>
              <p:blipFill>
                <a:blip r:embed="rId6"/>
                <a:srcRect l="6339" t="27477" r="85017" b="26681"/>
                <a:stretch>
                  <a:fillRect/>
                </a:stretch>
              </p:blipFill>
            </mc:Fallback>
          </mc:AlternateContent>
          <p:spPr>
            <a:xfrm rot="16200000">
              <a:off x="6822801" y="2300974"/>
              <a:ext cx="426052" cy="2924128"/>
            </a:xfrm>
            <a:prstGeom prst="rect">
              <a:avLst/>
            </a:prstGeom>
            <a:solidFill>
              <a:schemeClr val="tx1"/>
            </a:solidFill>
          </p:spPr>
        </p:pic>
      </p:grpSp>
      <p:sp>
        <p:nvSpPr>
          <p:cNvPr id="16" name="TextBox 15"/>
          <p:cNvSpPr txBox="1"/>
          <p:nvPr/>
        </p:nvSpPr>
        <p:spPr>
          <a:xfrm>
            <a:off x="6373473" y="6023660"/>
            <a:ext cx="21748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Sriver</a:t>
            </a:r>
            <a:r>
              <a:rPr lang="en-US" sz="1400" dirty="0" smtClean="0"/>
              <a:t> &amp; Huber, 2010, GRL</a:t>
            </a:r>
            <a:endParaRPr lang="en-US" sz="1400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6683865" y="2882802"/>
            <a:ext cx="1543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2">
                    <a:lumMod val="50000"/>
                  </a:schemeClr>
                </a:solidFill>
              </a:rPr>
              <a:t>Hurricane Mixing</a:t>
            </a:r>
            <a:endParaRPr lang="en-US" sz="14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73786" y="5414512"/>
            <a:ext cx="1487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2">
                    <a:lumMod val="50000"/>
                  </a:schemeClr>
                </a:solidFill>
              </a:rPr>
              <a:t>Hurricane Winds</a:t>
            </a:r>
            <a:endParaRPr lang="en-US" sz="14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anchor="ctr">
            <a:normAutofit fontScale="92500" lnSpcReduction="10000"/>
          </a:bodyPr>
          <a:lstStyle/>
          <a:p>
            <a:r>
              <a:rPr lang="en-US" dirty="0" smtClean="0"/>
              <a:t>Research Goal</a:t>
            </a:r>
          </a:p>
          <a:p>
            <a:pPr lvl="1" algn="ctr"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Better </a:t>
            </a:r>
          </a:p>
          <a:p>
            <a:pPr lvl="1" algn="ctr"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climate predictions</a:t>
            </a:r>
          </a:p>
          <a:p>
            <a:r>
              <a:rPr lang="en-US" dirty="0" smtClean="0"/>
              <a:t>Methods</a:t>
            </a:r>
          </a:p>
          <a:p>
            <a:pPr lvl="1"/>
            <a:r>
              <a:rPr lang="en-US" dirty="0" smtClean="0"/>
              <a:t>Bridging </a:t>
            </a:r>
            <a:r>
              <a:rPr lang="en-US" dirty="0" err="1" smtClean="0"/>
              <a:t>paleoscience</a:t>
            </a:r>
            <a:r>
              <a:rPr lang="en-US" dirty="0" smtClean="0"/>
              <a:t> and models to increase understanding of the Earth system </a:t>
            </a:r>
          </a:p>
          <a:p>
            <a:pPr lvl="1"/>
            <a:r>
              <a:rPr lang="en-US" dirty="0" smtClean="0"/>
              <a:t>Uncertainty analysis to create probabilistic predictions</a:t>
            </a:r>
          </a:p>
          <a:p>
            <a:r>
              <a:rPr lang="en-US" dirty="0" smtClean="0"/>
              <a:t>Results</a:t>
            </a:r>
          </a:p>
          <a:p>
            <a:pPr lvl="1"/>
            <a:r>
              <a:rPr lang="en-US" dirty="0" smtClean="0"/>
              <a:t>Greater understanding of Pliocene warm period</a:t>
            </a:r>
          </a:p>
          <a:p>
            <a:pPr lvl="1"/>
            <a:r>
              <a:rPr lang="en-US" dirty="0" smtClean="0"/>
              <a:t>Discovery of hurricane feedback</a:t>
            </a:r>
          </a:p>
          <a:p>
            <a:pPr lvl="1"/>
            <a:r>
              <a:rPr lang="en-US" dirty="0" smtClean="0"/>
              <a:t>Ocean parameters’ contribution to model uncertainty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57653" y="2189773"/>
            <a:ext cx="4928538" cy="857980"/>
          </a:xfrm>
          <a:prstGeom prst="roundRect">
            <a:avLst/>
          </a:prstGeom>
          <a:gradFill>
            <a:gsLst>
              <a:gs pos="0">
                <a:srgbClr val="FFFF00"/>
              </a:gs>
              <a:gs pos="65000">
                <a:srgbClr val="FFFF66"/>
              </a:gs>
              <a:gs pos="100000">
                <a:srgbClr val="FFFFFF"/>
              </a:gs>
            </a:gsLst>
          </a:gra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Better climate predictions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Chris Brierley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Tropical Cyclone Feedback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1993151" y="2082952"/>
            <a:ext cx="4998590" cy="3687760"/>
            <a:chOff x="1843865" y="1741417"/>
            <a:chExt cx="5438987" cy="4081204"/>
          </a:xfrm>
        </p:grpSpPr>
        <p:grpSp>
          <p:nvGrpSpPr>
            <p:cNvPr id="3" name="Group 4"/>
            <p:cNvGrpSpPr/>
            <p:nvPr/>
          </p:nvGrpSpPr>
          <p:grpSpPr>
            <a:xfrm>
              <a:off x="3595679" y="1741417"/>
              <a:ext cx="1914934" cy="1244707"/>
              <a:chOff x="3119232" y="2238"/>
              <a:chExt cx="1914934" cy="1244707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3119232" y="2238"/>
                <a:ext cx="1914934" cy="1244707"/>
              </a:xfrm>
              <a:prstGeom prst="roundRect">
                <a:avLst/>
              </a:pr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" name="Rounded Rectangle 4"/>
              <p:cNvSpPr/>
              <p:nvPr/>
            </p:nvSpPr>
            <p:spPr>
              <a:xfrm>
                <a:off x="3179994" y="63000"/>
                <a:ext cx="1793410" cy="112318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kern="1200" dirty="0" smtClean="0">
                    <a:solidFill>
                      <a:srgbClr val="1C3264"/>
                    </a:solidFill>
                  </a:rPr>
                  <a:t>Increased Storms</a:t>
                </a:r>
                <a:endParaRPr lang="en-US" sz="2000" kern="1200" dirty="0">
                  <a:solidFill>
                    <a:srgbClr val="1C3264"/>
                  </a:solidFill>
                </a:endParaRPr>
              </a:p>
            </p:txBody>
          </p:sp>
        </p:grpSp>
        <p:grpSp>
          <p:nvGrpSpPr>
            <p:cNvPr id="5" name="Group 7"/>
            <p:cNvGrpSpPr/>
            <p:nvPr/>
          </p:nvGrpSpPr>
          <p:grpSpPr>
            <a:xfrm>
              <a:off x="5367918" y="3777606"/>
              <a:ext cx="1914934" cy="1244707"/>
              <a:chOff x="4555296" y="2489574"/>
              <a:chExt cx="1914934" cy="1244707"/>
            </a:xfrm>
          </p:grpSpPr>
          <p:sp>
            <p:nvSpPr>
              <p:cNvPr id="9" name="Rounded Rectangle 8"/>
              <p:cNvSpPr/>
              <p:nvPr/>
            </p:nvSpPr>
            <p:spPr>
              <a:xfrm>
                <a:off x="4555296" y="2489574"/>
                <a:ext cx="1914934" cy="1244707"/>
              </a:xfrm>
              <a:prstGeom prst="roundRect">
                <a:avLst/>
              </a:pr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0" name="Rounded Rectangle 4"/>
              <p:cNvSpPr/>
              <p:nvPr/>
            </p:nvSpPr>
            <p:spPr>
              <a:xfrm>
                <a:off x="4616058" y="2550336"/>
                <a:ext cx="1793410" cy="112318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kern="1200" dirty="0" smtClean="0">
                    <a:solidFill>
                      <a:schemeClr val="bg2"/>
                    </a:solidFill>
                  </a:rPr>
                  <a:t>Increased Mixing on Pathways</a:t>
                </a:r>
                <a:endParaRPr lang="en-US" sz="2000" kern="1200" dirty="0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8" name="Group 10"/>
            <p:cNvGrpSpPr/>
            <p:nvPr/>
          </p:nvGrpSpPr>
          <p:grpSpPr>
            <a:xfrm>
              <a:off x="1843865" y="3788600"/>
              <a:ext cx="1914934" cy="1244707"/>
              <a:chOff x="1683168" y="2489574"/>
              <a:chExt cx="1914934" cy="1244707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1683168" y="2489574"/>
                <a:ext cx="1914934" cy="1244707"/>
              </a:xfrm>
              <a:prstGeom prst="roundRect">
                <a:avLst/>
              </a:pr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3" name="Rounded Rectangle 4"/>
              <p:cNvSpPr/>
              <p:nvPr/>
            </p:nvSpPr>
            <p:spPr>
              <a:xfrm>
                <a:off x="1743930" y="2550336"/>
                <a:ext cx="1793410" cy="112318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kern="1200" dirty="0" smtClean="0"/>
                  <a:t>Warming of </a:t>
                </a:r>
                <a:r>
                  <a:rPr lang="en-US" sz="2000" dirty="0" smtClean="0"/>
                  <a:t>East Pacific</a:t>
                </a:r>
                <a:endParaRPr lang="en-US" sz="2000" kern="1200" dirty="0"/>
              </a:p>
            </p:txBody>
          </p:sp>
        </p:grpSp>
        <p:sp>
          <p:nvSpPr>
            <p:cNvPr id="16" name="Circular Arrow 15"/>
            <p:cNvSpPr/>
            <p:nvPr/>
          </p:nvSpPr>
          <p:spPr>
            <a:xfrm rot="17648820">
              <a:off x="2425831" y="2472964"/>
              <a:ext cx="1866508" cy="1875934"/>
            </a:xfrm>
            <a:prstGeom prst="circularArrow">
              <a:avLst>
                <a:gd name="adj1" fmla="val 10867"/>
                <a:gd name="adj2" fmla="val 1047938"/>
                <a:gd name="adj3" fmla="val 18020853"/>
                <a:gd name="adj4" fmla="val 14581808"/>
                <a:gd name="adj5" fmla="val 12500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Circular Arrow 17"/>
            <p:cNvSpPr/>
            <p:nvPr/>
          </p:nvSpPr>
          <p:spPr>
            <a:xfrm rot="10800000">
              <a:off x="3579042" y="3946687"/>
              <a:ext cx="1866508" cy="1875934"/>
            </a:xfrm>
            <a:prstGeom prst="circularArrow">
              <a:avLst>
                <a:gd name="adj1" fmla="val 10867"/>
                <a:gd name="adj2" fmla="val 1047938"/>
                <a:gd name="adj3" fmla="val 18020853"/>
                <a:gd name="adj4" fmla="val 13484427"/>
                <a:gd name="adj5" fmla="val 12500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Circular Arrow 18"/>
            <p:cNvSpPr/>
            <p:nvPr/>
          </p:nvSpPr>
          <p:spPr>
            <a:xfrm rot="2666801">
              <a:off x="4586141" y="2399120"/>
              <a:ext cx="1866508" cy="1875934"/>
            </a:xfrm>
            <a:prstGeom prst="circularArrow">
              <a:avLst>
                <a:gd name="adj1" fmla="val 10867"/>
                <a:gd name="adj2" fmla="val 1047938"/>
                <a:gd name="adj3" fmla="val 18020853"/>
                <a:gd name="adj4" fmla="val 14581808"/>
                <a:gd name="adj5" fmla="val 12500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/>
          <p:cNvSpPr/>
          <p:nvPr/>
        </p:nvSpPr>
        <p:spPr>
          <a:xfrm>
            <a:off x="337701" y="1554128"/>
            <a:ext cx="2103120" cy="4795872"/>
          </a:xfrm>
          <a:prstGeom prst="rect">
            <a:avLst/>
          </a:prstGeom>
          <a:solidFill>
            <a:schemeClr val="tx2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2462900" y="1555226"/>
            <a:ext cx="2103120" cy="47958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4576554" y="1555226"/>
            <a:ext cx="2103120" cy="4795872"/>
          </a:xfrm>
          <a:prstGeom prst="rect">
            <a:avLst/>
          </a:prstGeom>
          <a:solidFill>
            <a:schemeClr val="tx2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6701753" y="1554128"/>
            <a:ext cx="2103120" cy="47958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Improving climate predictions by learning from the past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705102" y="2570315"/>
            <a:ext cx="164592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Synthesis &amp; Simulation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705897" y="3965879"/>
            <a:ext cx="164592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Insight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18465" y="4675643"/>
            <a:ext cx="164592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Improved observations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26156" y="1577218"/>
            <a:ext cx="210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Paleo</a:t>
            </a:r>
            <a:r>
              <a:rPr lang="en-US" b="1" dirty="0" smtClean="0"/>
              <a:t>-observations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642274" y="1577218"/>
            <a:ext cx="1765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Paleo</a:t>
            </a:r>
            <a:r>
              <a:rPr lang="en-US" dirty="0" smtClean="0"/>
              <a:t>-</a:t>
            </a:r>
            <a:r>
              <a:rPr lang="en-US" b="1" dirty="0" smtClean="0"/>
              <a:t>modeling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701753" y="1577218"/>
            <a:ext cx="210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Predictions</a:t>
            </a:r>
            <a:endParaRPr lang="en-US" b="1" dirty="0"/>
          </a:p>
        </p:txBody>
      </p:sp>
      <p:sp>
        <p:nvSpPr>
          <p:cNvPr id="30" name="Rectangle 29"/>
          <p:cNvSpPr/>
          <p:nvPr/>
        </p:nvSpPr>
        <p:spPr>
          <a:xfrm>
            <a:off x="518465" y="2089151"/>
            <a:ext cx="164592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Initial data 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4836171" y="1577218"/>
            <a:ext cx="1628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Climate Model</a:t>
            </a:r>
            <a:endParaRPr lang="en-US" b="1" dirty="0"/>
          </a:p>
        </p:txBody>
      </p:sp>
      <p:sp>
        <p:nvSpPr>
          <p:cNvPr id="65" name="Rectangle 64"/>
          <p:cNvSpPr/>
          <p:nvPr/>
        </p:nvSpPr>
        <p:spPr>
          <a:xfrm>
            <a:off x="4836171" y="2089151"/>
            <a:ext cx="164592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Initial Model </a:t>
            </a:r>
            <a:endParaRPr lang="en-US" dirty="0"/>
          </a:p>
        </p:txBody>
      </p:sp>
      <p:sp>
        <p:nvSpPr>
          <p:cNvPr id="66" name="Rectangle 65"/>
          <p:cNvSpPr/>
          <p:nvPr/>
        </p:nvSpPr>
        <p:spPr>
          <a:xfrm>
            <a:off x="6974884" y="3268097"/>
            <a:ext cx="164592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Uncertainty Analysis</a:t>
            </a:r>
            <a:endParaRPr lang="en-US" dirty="0"/>
          </a:p>
        </p:txBody>
      </p:sp>
      <p:sp>
        <p:nvSpPr>
          <p:cNvPr id="67" name="Rectangle 66"/>
          <p:cNvSpPr/>
          <p:nvPr/>
        </p:nvSpPr>
        <p:spPr>
          <a:xfrm>
            <a:off x="4836171" y="4675643"/>
            <a:ext cx="164592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Improved Model</a:t>
            </a:r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6974884" y="5385407"/>
            <a:ext cx="164592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Better Predictions</a:t>
            </a:r>
            <a:endParaRPr lang="en-US" dirty="0"/>
          </a:p>
        </p:txBody>
      </p:sp>
      <p:cxnSp>
        <p:nvCxnSpPr>
          <p:cNvPr id="77" name="Elbow Connector 76"/>
          <p:cNvCxnSpPr>
            <a:stCxn id="30" idx="3"/>
            <a:endCxn id="5" idx="1"/>
          </p:cNvCxnSpPr>
          <p:nvPr/>
        </p:nvCxnSpPr>
        <p:spPr>
          <a:xfrm>
            <a:off x="2164385" y="2317751"/>
            <a:ext cx="540717" cy="595464"/>
          </a:xfrm>
          <a:prstGeom prst="bentConnector3">
            <a:avLst>
              <a:gd name="adj1" fmla="val 50000"/>
            </a:avLst>
          </a:prstGeom>
          <a:ln w="50800" cap="flat" cmpd="sng" algn="ctr">
            <a:solidFill>
              <a:schemeClr val="accent1">
                <a:alpha val="9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/>
          <p:cNvCxnSpPr>
            <a:stCxn id="8" idx="1"/>
            <a:endCxn id="9" idx="3"/>
          </p:cNvCxnSpPr>
          <p:nvPr/>
        </p:nvCxnSpPr>
        <p:spPr>
          <a:xfrm rot="10800000" flipV="1">
            <a:off x="2164385" y="4308779"/>
            <a:ext cx="541512" cy="709764"/>
          </a:xfrm>
          <a:prstGeom prst="bentConnector3">
            <a:avLst>
              <a:gd name="adj1" fmla="val 50000"/>
            </a:avLst>
          </a:prstGeom>
          <a:ln w="50800" cap="flat" cmpd="sng" algn="ctr">
            <a:solidFill>
              <a:schemeClr val="accent1">
                <a:alpha val="9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Elbow Connector 80"/>
          <p:cNvCxnSpPr>
            <a:stCxn id="5" idx="2"/>
            <a:endCxn id="8" idx="0"/>
          </p:cNvCxnSpPr>
          <p:nvPr/>
        </p:nvCxnSpPr>
        <p:spPr>
          <a:xfrm rot="16200000" flipH="1">
            <a:off x="3173577" y="3610599"/>
            <a:ext cx="709764" cy="795"/>
          </a:xfrm>
          <a:prstGeom prst="bentConnector3">
            <a:avLst>
              <a:gd name="adj1" fmla="val 50000"/>
            </a:avLst>
          </a:prstGeom>
          <a:ln w="50800" cap="flat" cmpd="sng" algn="ctr">
            <a:solidFill>
              <a:schemeClr val="accent1">
                <a:alpha val="9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Elbow Connector 83"/>
          <p:cNvCxnSpPr>
            <a:stCxn id="8" idx="3"/>
            <a:endCxn id="67" idx="1"/>
          </p:cNvCxnSpPr>
          <p:nvPr/>
        </p:nvCxnSpPr>
        <p:spPr>
          <a:xfrm>
            <a:off x="4351817" y="4308779"/>
            <a:ext cx="484354" cy="709764"/>
          </a:xfrm>
          <a:prstGeom prst="bentConnector3">
            <a:avLst>
              <a:gd name="adj1" fmla="val 50000"/>
            </a:avLst>
          </a:prstGeom>
          <a:ln w="50800" cap="flat" cmpd="sng" algn="ctr">
            <a:solidFill>
              <a:schemeClr val="accent1">
                <a:alpha val="9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Elbow Connector 86"/>
          <p:cNvCxnSpPr>
            <a:stCxn id="65" idx="1"/>
            <a:endCxn id="5" idx="3"/>
          </p:cNvCxnSpPr>
          <p:nvPr/>
        </p:nvCxnSpPr>
        <p:spPr>
          <a:xfrm rot="10800000" flipV="1">
            <a:off x="4351023" y="2317751"/>
            <a:ext cx="485149" cy="595464"/>
          </a:xfrm>
          <a:prstGeom prst="bentConnector3">
            <a:avLst>
              <a:gd name="adj1" fmla="val 50000"/>
            </a:avLst>
          </a:prstGeom>
          <a:ln w="50800" cap="flat" cmpd="sng" algn="ctr">
            <a:solidFill>
              <a:schemeClr val="accent1">
                <a:alpha val="9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Elbow Connector 89"/>
          <p:cNvCxnSpPr>
            <a:stCxn id="65" idx="3"/>
            <a:endCxn id="66" idx="0"/>
          </p:cNvCxnSpPr>
          <p:nvPr/>
        </p:nvCxnSpPr>
        <p:spPr>
          <a:xfrm>
            <a:off x="6482091" y="2317751"/>
            <a:ext cx="1315753" cy="950346"/>
          </a:xfrm>
          <a:prstGeom prst="bentConnector2">
            <a:avLst/>
          </a:prstGeom>
          <a:ln w="50800" cap="flat" cmpd="sng" algn="ctr">
            <a:solidFill>
              <a:schemeClr val="accent1">
                <a:alpha val="9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Elbow Connector 89"/>
          <p:cNvCxnSpPr>
            <a:stCxn id="66" idx="2"/>
          </p:cNvCxnSpPr>
          <p:nvPr/>
        </p:nvCxnSpPr>
        <p:spPr>
          <a:xfrm rot="5400000">
            <a:off x="7112044" y="4639697"/>
            <a:ext cx="1371600" cy="1588"/>
          </a:xfrm>
          <a:prstGeom prst="bentConnector3">
            <a:avLst>
              <a:gd name="adj1" fmla="val 50000"/>
            </a:avLst>
          </a:prstGeom>
          <a:ln w="50800" cap="flat" cmpd="sng" algn="ctr">
            <a:solidFill>
              <a:schemeClr val="accent1">
                <a:alpha val="9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Elbow Connector 89"/>
          <p:cNvCxnSpPr>
            <a:stCxn id="66" idx="1"/>
            <a:endCxn id="67" idx="0"/>
          </p:cNvCxnSpPr>
          <p:nvPr/>
        </p:nvCxnSpPr>
        <p:spPr>
          <a:xfrm rot="10800000" flipV="1">
            <a:off x="5659132" y="3610997"/>
            <a:ext cx="1315753" cy="1064646"/>
          </a:xfrm>
          <a:prstGeom prst="bentConnector2">
            <a:avLst/>
          </a:prstGeom>
          <a:ln w="50800" cap="flat" cmpd="sng" algn="ctr">
            <a:solidFill>
              <a:schemeClr val="accent1">
                <a:alpha val="9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Elbow Connector 89"/>
          <p:cNvCxnSpPr>
            <a:stCxn id="67" idx="3"/>
            <a:endCxn id="71" idx="1"/>
          </p:cNvCxnSpPr>
          <p:nvPr/>
        </p:nvCxnSpPr>
        <p:spPr>
          <a:xfrm>
            <a:off x="6482091" y="5018543"/>
            <a:ext cx="492793" cy="709764"/>
          </a:xfrm>
          <a:prstGeom prst="bentConnector3">
            <a:avLst>
              <a:gd name="adj1" fmla="val 50000"/>
            </a:avLst>
          </a:prstGeom>
          <a:ln w="50800" cap="flat" cmpd="sng" algn="ctr">
            <a:solidFill>
              <a:schemeClr val="accent1">
                <a:alpha val="9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A. What is a permanent El Niño?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Either</a:t>
            </a:r>
          </a:p>
          <a:p>
            <a:pPr marL="806450" lvl="1" indent="-457200">
              <a:buFont typeface="+mj-lt"/>
              <a:buAutoNum type="arabicPeriod"/>
            </a:pPr>
            <a:r>
              <a:rPr lang="en-US" dirty="0" smtClean="0"/>
              <a:t>lack of SST gradient in mean state</a:t>
            </a:r>
          </a:p>
          <a:p>
            <a:pPr marL="806450" lvl="1" indent="-457200">
              <a:buFont typeface="+mj-lt"/>
              <a:buAutoNum type="arabicPeriod"/>
            </a:pPr>
            <a:r>
              <a:rPr lang="en-US" dirty="0" smtClean="0"/>
              <a:t>lack of variability</a:t>
            </a:r>
          </a:p>
          <a:p>
            <a:r>
              <a:rPr lang="en-US" dirty="0" smtClean="0"/>
              <a:t>How are these two properties linked?</a:t>
            </a:r>
          </a:p>
          <a:p>
            <a:r>
              <a:rPr lang="en-US" dirty="0" smtClean="0"/>
              <a:t>Use multi-model ensembles, then an idealized model to investigate relationship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b="52578"/>
          <a:stretch>
            <a:fillRect/>
          </a:stretch>
        </p:blipFill>
        <p:spPr>
          <a:xfrm>
            <a:off x="5161488" y="1818820"/>
            <a:ext cx="3785486" cy="1039596"/>
          </a:xfrm>
          <a:prstGeom prst="rect">
            <a:avLst/>
          </a:prstGeom>
          <a:noFill/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267" y="3023329"/>
            <a:ext cx="3035120" cy="775642"/>
          </a:xfrm>
          <a:prstGeom prst="rect">
            <a:avLst/>
          </a:prstGeom>
          <a:ln w="38100" cap="flat" cmpd="sng" algn="ctr">
            <a:solidFill>
              <a:srgbClr val="1C3264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12" name="Straight Arrow Connector 11"/>
          <p:cNvCxnSpPr>
            <a:endCxn id="9" idx="1"/>
          </p:cNvCxnSpPr>
          <p:nvPr/>
        </p:nvCxnSpPr>
        <p:spPr>
          <a:xfrm flipV="1">
            <a:off x="4002892" y="2338618"/>
            <a:ext cx="1158596" cy="2712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10" idx="1"/>
          </p:cNvCxnSpPr>
          <p:nvPr/>
        </p:nvCxnSpPr>
        <p:spPr>
          <a:xfrm>
            <a:off x="4002892" y="2609838"/>
            <a:ext cx="1455375" cy="8013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243136" y="2608250"/>
            <a:ext cx="75975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rcRect r="13318" b="28592"/>
          <a:stretch>
            <a:fillRect/>
          </a:stretch>
        </p:blipFill>
        <p:spPr>
          <a:xfrm>
            <a:off x="4741686" y="4082985"/>
            <a:ext cx="4205288" cy="553201"/>
          </a:xfrm>
          <a:prstGeom prst="rect">
            <a:avLst/>
          </a:prstGeom>
          <a:ln w="38100" cap="flat" cmpd="sng" algn="ctr">
            <a:solidFill>
              <a:srgbClr val="1C3264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rcRect t="36597"/>
          <a:stretch>
            <a:fillRect/>
          </a:stretch>
        </p:blipFill>
        <p:spPr>
          <a:xfrm>
            <a:off x="4243424" y="5084534"/>
            <a:ext cx="4866556" cy="830947"/>
          </a:xfrm>
          <a:prstGeom prst="rect">
            <a:avLst/>
          </a:prstGeom>
          <a:ln w="38100" cap="flat" cmpd="sng" algn="ctr">
            <a:solidFill>
              <a:srgbClr val="1C3264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26" name="Straight Arrow Connector 25"/>
          <p:cNvCxnSpPr>
            <a:endCxn id="24" idx="1"/>
          </p:cNvCxnSpPr>
          <p:nvPr/>
        </p:nvCxnSpPr>
        <p:spPr>
          <a:xfrm>
            <a:off x="4162391" y="3798976"/>
            <a:ext cx="579295" cy="560610"/>
          </a:xfrm>
          <a:prstGeom prst="straightConnector1">
            <a:avLst/>
          </a:prstGeom>
          <a:ln>
            <a:solidFill>
              <a:srgbClr val="FF0000">
                <a:alpha val="95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6200000" flipH="1">
            <a:off x="3719482" y="4241880"/>
            <a:ext cx="1113817" cy="228000"/>
          </a:xfrm>
          <a:prstGeom prst="straightConnector1">
            <a:avLst/>
          </a:prstGeom>
          <a:ln>
            <a:solidFill>
              <a:srgbClr val="FF0000">
                <a:alpha val="95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6200000" flipH="1">
            <a:off x="3551741" y="3188327"/>
            <a:ext cx="621034" cy="600260"/>
          </a:xfrm>
          <a:prstGeom prst="line">
            <a:avLst/>
          </a:prstGeom>
          <a:ln>
            <a:solidFill>
              <a:srgbClr val="FF0000">
                <a:alpha val="9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Uncertainty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Investigated amount of uncertainty attributable to uncertain ocean parameters</a:t>
            </a:r>
          </a:p>
          <a:p>
            <a:r>
              <a:rPr lang="en-US" dirty="0" smtClean="0"/>
              <a:t>Work led to several papers and was important step in creation of UKCP probabilistic climate forecast for Britain (first in world).</a:t>
            </a:r>
          </a:p>
          <a:p>
            <a:r>
              <a:rPr lang="en-US" dirty="0" smtClean="0"/>
              <a:t>Accurate forecast</a:t>
            </a:r>
            <a:r>
              <a:rPr lang="en-US" baseline="0" dirty="0" smtClean="0"/>
              <a:t>s essential for adaptation to climate threat</a:t>
            </a:r>
            <a:endParaRPr lang="en-US" dirty="0" smtClean="0"/>
          </a:p>
        </p:txBody>
      </p:sp>
      <p:pic>
        <p:nvPicPr>
          <p:cNvPr id="10" name="Picture 9" descr="plot_all_GM_temp_change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17588" t="6141" r="7956" b="20159"/>
              <a:stretch>
                <a:fillRect/>
              </a:stretch>
            </p:blipFill>
          </mc:Choice>
          <mc:Fallback>
            <p:blipFill>
              <a:blip r:embed="rId4"/>
              <a:srcRect l="17588" t="6141" r="7956" b="20159"/>
              <a:stretch>
                <a:fillRect/>
              </a:stretch>
            </p:blipFill>
          </mc:Fallback>
        </mc:AlternateContent>
        <p:spPr>
          <a:xfrm>
            <a:off x="933450" y="2628900"/>
            <a:ext cx="2728912" cy="1790700"/>
          </a:xfrm>
          <a:prstGeom prst="rect">
            <a:avLst/>
          </a:prstGeom>
        </p:spPr>
      </p:pic>
      <p:pic>
        <p:nvPicPr>
          <p:cNvPr id="12" name="Picture Placeholder 11" descr="Ocean_QUMP_Summary_Plot.pdf"/>
          <p:cNvPicPr>
            <a:picLocks noGrp="1" noChangeAspect="1"/>
          </p:cNvPicPr>
          <p:nvPr>
            <p:ph type="pic" idx="1"/>
          </p:nvPr>
        </p:nvPicPr>
        <mc:AlternateContent>
          <mc:Choice xmlns:ma="http://schemas.microsoft.com/office/mac/drawingml/2008/main" Requires="ma">
            <p:blipFill>
              <a:blip r:embed="rId5"/>
              <a:srcRect l="1294" t="20510" r="24145" b="20301"/>
              <a:stretch>
                <a:fillRect/>
              </a:stretch>
            </p:blipFill>
          </mc:Choice>
          <mc:Fallback>
            <p:blipFill>
              <a:blip r:embed="rId6"/>
              <a:srcRect l="1294" t="20510" r="24145" b="20301"/>
              <a:stretch>
                <a:fillRect/>
              </a:stretch>
            </p:blipFill>
          </mc:Fallback>
        </mc:AlternateContent>
        <p:spPr>
          <a:xfrm>
            <a:off x="355115" y="1437466"/>
            <a:ext cx="3619707" cy="371729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23333" y="5362044"/>
            <a:ext cx="8248650" cy="968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a typeface="ＭＳ Ｐゴシック" pitchFamily="84" charset="-128"/>
              </a:rPr>
              <a:t>By understanding the Earth’s response to previous drivers, we can gain improved understanding of the climate system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Model Uncertainty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Climate models have a finite grid resolution (~100mi)</a:t>
            </a:r>
          </a:p>
          <a:p>
            <a:r>
              <a:rPr lang="en-US" dirty="0" smtClean="0"/>
              <a:t>There are processes that occur on scales smaller than this, such as clouds and hurricanes</a:t>
            </a:r>
          </a:p>
          <a:p>
            <a:r>
              <a:rPr lang="en-US" dirty="0" smtClean="0"/>
              <a:t>We can include these processes through </a:t>
            </a:r>
            <a:r>
              <a:rPr lang="en-US" dirty="0" err="1" smtClean="0"/>
              <a:t>parametrizations</a:t>
            </a:r>
            <a:endParaRPr lang="en-US" dirty="0" smtClean="0"/>
          </a:p>
          <a:p>
            <a:r>
              <a:rPr lang="en-US" dirty="0" smtClean="0"/>
              <a:t>Model uncertainty further sub-divided</a:t>
            </a:r>
          </a:p>
          <a:p>
            <a:pPr lvl="1"/>
            <a:r>
              <a:rPr lang="en-US" dirty="0" smtClean="0"/>
              <a:t>Imperfect inclusion of known processes (poor parameters)</a:t>
            </a:r>
          </a:p>
          <a:p>
            <a:pPr lvl="1"/>
            <a:r>
              <a:rPr lang="en-US" dirty="0" smtClean="0"/>
              <a:t>Imperfect knowledge of climate system (not </a:t>
            </a:r>
            <a:r>
              <a:rPr lang="en-US" dirty="0" err="1" smtClean="0"/>
              <a:t>parametrized</a:t>
            </a:r>
            <a:r>
              <a:rPr lang="en-US" dirty="0" smtClean="0"/>
              <a:t>)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East/West or North/South?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E/W and N/S tropical SST gradients have different temporal behavior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Looked at importance for onset of </a:t>
            </a:r>
            <a:r>
              <a:rPr lang="en-US" dirty="0" err="1" smtClean="0">
                <a:solidFill>
                  <a:schemeClr val="tx2"/>
                </a:solidFill>
              </a:rPr>
              <a:t>glaciation</a:t>
            </a:r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Suggested E/W SSTs important for tropical precipitation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4390390" y="2783212"/>
            <a:ext cx="4471162" cy="22012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4" descr="T_EVO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65088" t="13510" r="-699" b="13434"/>
              <a:stretch>
                <a:fillRect/>
              </a:stretch>
            </p:blipFill>
          </mc:Choice>
          <mc:Fallback>
            <p:blipFill>
              <a:blip r:embed="rId4"/>
              <a:srcRect l="65088" t="13510" r="-699" b="13434"/>
              <a:stretch>
                <a:fillRect/>
              </a:stretch>
            </p:blipFill>
          </mc:Fallback>
        </mc:AlternateContent>
        <p:spPr>
          <a:xfrm rot="16200000">
            <a:off x="5783916" y="1389687"/>
            <a:ext cx="1684110" cy="44711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cxnSp>
        <p:nvCxnSpPr>
          <p:cNvPr id="10" name="Straight Connector 9"/>
          <p:cNvCxnSpPr/>
          <p:nvPr/>
        </p:nvCxnSpPr>
        <p:spPr>
          <a:xfrm rot="5400000">
            <a:off x="5881920" y="3781012"/>
            <a:ext cx="1702821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86306" y="2893426"/>
            <a:ext cx="1327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</a:rPr>
              <a:t>Onset  NHG</a:t>
            </a:r>
            <a:endParaRPr lang="en-US" sz="1600" dirty="0">
              <a:solidFill>
                <a:schemeClr val="accent1"/>
              </a:solidFill>
            </a:endParaRPr>
          </a:p>
        </p:txBody>
      </p:sp>
      <p:pic>
        <p:nvPicPr>
          <p:cNvPr id="14" name="Content Placeholder 3" descr="MGvsZG.pdf"/>
          <p:cNvPicPr>
            <a:picLocks noGrp="1" noChangeAspect="1"/>
          </p:cNvPicPr>
          <p:nvPr>
            <p:ph sz="half" idx="2"/>
          </p:nvPr>
        </p:nvPicPr>
        <mc:AlternateContent>
          <mc:Choice xmlns:ma="http://schemas.microsoft.com/office/mac/drawingml/2008/main" Requires="ma">
            <p:blipFill>
              <a:blip r:embed="rId5"/>
              <a:srcRect l="2832" t="49407" r="49572" b="14814"/>
              <a:stretch>
                <a:fillRect/>
              </a:stretch>
            </p:blipFill>
          </mc:Choice>
          <mc:Fallback>
            <p:blipFill>
              <a:blip r:embed="rId6"/>
              <a:srcRect l="2832" t="49407" r="49572" b="14814"/>
              <a:stretch>
                <a:fillRect/>
              </a:stretch>
            </p:blipFill>
          </mc:Fallback>
        </mc:AlternateContent>
        <p:spPr>
          <a:xfrm>
            <a:off x="4191532" y="1791460"/>
            <a:ext cx="2038894" cy="1983503"/>
          </a:xfrm>
        </p:spPr>
      </p:pic>
      <p:pic>
        <p:nvPicPr>
          <p:cNvPr id="15" name="Content Placeholder 4" descr="T_EVO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4913" t="23279" r="84331" b="13434"/>
              <a:stretch>
                <a:fillRect/>
              </a:stretch>
            </p:blipFill>
          </mc:Choice>
          <mc:Fallback>
            <p:blipFill>
              <a:blip r:embed="rId4"/>
              <a:srcRect l="4913" t="23279" r="84331" b="13434"/>
              <a:stretch>
                <a:fillRect/>
              </a:stretch>
            </p:blipFill>
          </mc:Fallback>
        </mc:AlternateContent>
        <p:spPr>
          <a:xfrm rot="16200000">
            <a:off x="6670569" y="2734213"/>
            <a:ext cx="508672" cy="38732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13" name="Content Placeholder 3" descr="MGvsZG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 l="50372" t="49504" r="1745" b="15302"/>
              <a:stretch>
                <a:fillRect/>
              </a:stretch>
            </p:blipFill>
          </mc:Choice>
          <mc:Fallback>
            <p:blipFill>
              <a:blip r:embed="rId6"/>
              <a:srcRect l="50372" t="49504" r="1745" b="15302"/>
              <a:stretch>
                <a:fillRect/>
              </a:stretch>
            </p:blipFill>
          </mc:Fallback>
        </mc:AlternateContent>
        <p:spPr>
          <a:xfrm>
            <a:off x="6901014" y="4129364"/>
            <a:ext cx="2051188" cy="1951091"/>
          </a:xfrm>
          <a:prstGeom prst="rect">
            <a:avLst/>
          </a:prstGeom>
        </p:spPr>
      </p:pic>
      <p:pic>
        <p:nvPicPr>
          <p:cNvPr id="18" name="Content Placeholder 3" descr="MGvsZG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 l="2832" t="87127" r="49572" b="6596"/>
              <a:stretch>
                <a:fillRect/>
              </a:stretch>
            </p:blipFill>
          </mc:Choice>
          <mc:Fallback>
            <p:blipFill>
              <a:blip r:embed="rId6"/>
              <a:srcRect l="2832" t="87127" r="49572" b="6596"/>
              <a:stretch>
                <a:fillRect/>
              </a:stretch>
            </p:blipFill>
          </mc:Fallback>
        </mc:AlternateContent>
        <p:spPr>
          <a:xfrm>
            <a:off x="4862120" y="5732473"/>
            <a:ext cx="2038894" cy="34798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2" uiExpand="1"/>
      <p:bldP spid="6" grpId="0" animBg="1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East African Rainfall Impacts</a:t>
            </a:r>
            <a:endParaRPr lang="en-US" dirty="0"/>
          </a:p>
        </p:txBody>
      </p:sp>
      <p:pic>
        <p:nvPicPr>
          <p:cNvPr id="4" name="Content Placeholder 3" descr="deMenocal.EastAfrica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4074" t="23666" r="11052" b="22385"/>
              <a:stretch>
                <a:fillRect/>
              </a:stretch>
            </p:blipFill>
          </mc:Choice>
          <mc:Fallback>
            <p:blipFill>
              <a:blip r:embed="rId3"/>
              <a:srcRect l="4074" t="23666" r="11052" b="22385"/>
              <a:stretch>
                <a:fillRect/>
              </a:stretch>
            </p:blipFill>
          </mc:Fallback>
        </mc:AlternateContent>
        <p:spPr>
          <a:xfrm>
            <a:off x="2022326" y="3858811"/>
            <a:ext cx="5047343" cy="2406519"/>
          </a:xfrm>
        </p:spPr>
      </p:pic>
      <p:pic>
        <p:nvPicPr>
          <p:cNvPr id="5" name="Picture 4" descr="deMenocalRev1.jpg"/>
          <p:cNvPicPr>
            <a:picLocks noChangeAspect="1"/>
          </p:cNvPicPr>
          <p:nvPr/>
        </p:nvPicPr>
        <p:blipFill>
          <a:blip r:embed="rId4"/>
          <a:srcRect l="6219" t="12248" r="6612" b="13329"/>
          <a:stretch>
            <a:fillRect/>
          </a:stretch>
        </p:blipFill>
        <p:spPr>
          <a:xfrm>
            <a:off x="594862" y="1693332"/>
            <a:ext cx="4818969" cy="2032888"/>
          </a:xfrm>
          <a:prstGeom prst="rect">
            <a:avLst/>
          </a:prstGeom>
        </p:spPr>
      </p:pic>
      <p:pic>
        <p:nvPicPr>
          <p:cNvPr id="8" name="Picture 7" descr="deMenocal.EastAfrica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 t="32981" r="60979" b="26278"/>
              <a:stretch>
                <a:fillRect/>
              </a:stretch>
            </p:blipFill>
          </mc:Choice>
          <mc:Fallback>
            <p:blipFill>
              <a:blip r:embed="rId6"/>
              <a:srcRect t="32981" r="60979" b="26278"/>
              <a:stretch>
                <a:fillRect/>
              </a:stretch>
            </p:blipFill>
          </mc:Fallback>
        </mc:AlternateContent>
        <p:spPr>
          <a:xfrm>
            <a:off x="5800897" y="1669142"/>
            <a:ext cx="2382761" cy="18658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2682" y="3666951"/>
            <a:ext cx="14303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deMenocal</a:t>
            </a:r>
            <a:r>
              <a:rPr lang="en-US" sz="1400" dirty="0" smtClean="0"/>
              <a:t>, 2011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7041593" y="6085521"/>
            <a:ext cx="20492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deMenocal</a:t>
            </a:r>
            <a:r>
              <a:rPr lang="en-US" sz="1400" dirty="0" smtClean="0"/>
              <a:t> et al., </a:t>
            </a:r>
            <a:r>
              <a:rPr lang="en-US" sz="1400" i="1" dirty="0" smtClean="0"/>
              <a:t>in prep.</a:t>
            </a:r>
            <a:endParaRPr lang="en-US" sz="14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LGM Hurricanes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18565" y="1600200"/>
            <a:ext cx="3892959" cy="4639235"/>
          </a:xfrm>
        </p:spPr>
        <p:txBody>
          <a:bodyPr/>
          <a:lstStyle/>
          <a:p>
            <a:r>
              <a:rPr lang="en-US" dirty="0" smtClean="0"/>
              <a:t>Predictions of future hurricane behavior are highly uncertain</a:t>
            </a:r>
          </a:p>
          <a:p>
            <a:r>
              <a:rPr lang="en-US" dirty="0" smtClean="0"/>
              <a:t>Use </a:t>
            </a:r>
            <a:r>
              <a:rPr lang="en-US" dirty="0" err="1" smtClean="0"/>
              <a:t>paleohurricane</a:t>
            </a:r>
            <a:r>
              <a:rPr lang="en-US" dirty="0" smtClean="0"/>
              <a:t> technique to look at other past climates to determine important climate properties</a:t>
            </a:r>
          </a:p>
          <a:p>
            <a:r>
              <a:rPr lang="en-US" dirty="0" smtClean="0"/>
              <a:t>Apply findings to AR4 multi-model projections</a:t>
            </a:r>
          </a:p>
        </p:txBody>
      </p:sp>
      <p:pic>
        <p:nvPicPr>
          <p:cNvPr id="10" name="Content Placeholder 5" descr="CCSM3_histogram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9735" t="24222" r="16840" b="28554"/>
              <a:stretch>
                <a:fillRect/>
              </a:stretch>
            </p:blipFill>
          </mc:Choice>
          <mc:Fallback>
            <p:blipFill>
              <a:blip r:embed="rId3"/>
              <a:srcRect l="9735" t="24222" r="16840" b="28554"/>
              <a:stretch>
                <a:fillRect/>
              </a:stretch>
            </p:blipFill>
          </mc:Fallback>
        </mc:AlternateContent>
        <p:spPr>
          <a:xfrm>
            <a:off x="5117340" y="1606253"/>
            <a:ext cx="2599418" cy="2163387"/>
          </a:xfrm>
          <a:prstGeom prst="rect">
            <a:avLst/>
          </a:prstGeom>
          <a:solidFill>
            <a:schemeClr val="tx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1" name="Content Placeholder 7" descr="HadCM3_histogram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9261" t="23856" r="15419" b="28188"/>
              <a:stretch>
                <a:fillRect/>
              </a:stretch>
            </p:blipFill>
          </mc:Choice>
          <mc:Fallback>
            <p:blipFill>
              <a:blip r:embed="rId5"/>
              <a:srcRect l="9261" t="23856" r="15419" b="28188"/>
              <a:stretch>
                <a:fillRect/>
              </a:stretch>
            </p:blipFill>
          </mc:Fallback>
        </mc:AlternateContent>
        <p:spPr>
          <a:xfrm>
            <a:off x="5137198" y="3950544"/>
            <a:ext cx="2579560" cy="2125297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2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Hurricanes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Predictions of future hurricane behavior are highly uncertain</a:t>
            </a:r>
          </a:p>
          <a:p>
            <a:r>
              <a:rPr lang="en-US" dirty="0" smtClean="0"/>
              <a:t>Use </a:t>
            </a:r>
            <a:r>
              <a:rPr lang="en-US" dirty="0" err="1" smtClean="0"/>
              <a:t>paleohurricane</a:t>
            </a:r>
            <a:r>
              <a:rPr lang="en-US" dirty="0" smtClean="0"/>
              <a:t> technique to look at other past climates to determine important climate properties</a:t>
            </a:r>
          </a:p>
          <a:p>
            <a:r>
              <a:rPr lang="en-US" dirty="0" smtClean="0"/>
              <a:t>Apply findings to AR4 multi-model projections</a:t>
            </a:r>
          </a:p>
        </p:txBody>
      </p:sp>
      <p:pic>
        <p:nvPicPr>
          <p:cNvPr id="9" name="Content Placeholder 8" descr="F1.medium.gif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3077" b="-3077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6432446" y="6071766"/>
            <a:ext cx="2238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Vecchi</a:t>
            </a:r>
            <a:r>
              <a:rPr lang="en-US" sz="1400" dirty="0" smtClean="0"/>
              <a:t> &amp; </a:t>
            </a:r>
            <a:r>
              <a:rPr lang="en-US" sz="1400" dirty="0" err="1" smtClean="0"/>
              <a:t>Soden</a:t>
            </a:r>
            <a:r>
              <a:rPr lang="en-US" sz="1400" dirty="0" smtClean="0"/>
              <a:t>, 2008, </a:t>
            </a:r>
            <a:r>
              <a:rPr lang="en-US" sz="1400" dirty="0" err="1" smtClean="0"/>
              <a:t>EoS</a:t>
            </a:r>
            <a:endParaRPr lang="en-US" sz="14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/>
          <p:cNvSpPr/>
          <p:nvPr/>
        </p:nvSpPr>
        <p:spPr>
          <a:xfrm>
            <a:off x="337701" y="1554128"/>
            <a:ext cx="2103120" cy="4795872"/>
          </a:xfrm>
          <a:prstGeom prst="rect">
            <a:avLst/>
          </a:prstGeom>
          <a:solidFill>
            <a:schemeClr val="tx2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4576554" y="1555226"/>
            <a:ext cx="2103120" cy="4795872"/>
          </a:xfrm>
          <a:prstGeom prst="rect">
            <a:avLst/>
          </a:prstGeom>
          <a:solidFill>
            <a:schemeClr val="tx2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6701753" y="1554128"/>
            <a:ext cx="2103120" cy="47958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Without </a:t>
            </a:r>
            <a:r>
              <a:rPr lang="en-US" dirty="0" err="1" smtClean="0"/>
              <a:t>Paleomodelling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18465" y="4675643"/>
            <a:ext cx="164592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Improved observations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26156" y="1577218"/>
            <a:ext cx="210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Paleo</a:t>
            </a:r>
            <a:r>
              <a:rPr lang="en-US" b="1" dirty="0" smtClean="0"/>
              <a:t>-observations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701753" y="1577218"/>
            <a:ext cx="210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Predictions</a:t>
            </a:r>
            <a:endParaRPr lang="en-US" b="1" dirty="0"/>
          </a:p>
        </p:txBody>
      </p:sp>
      <p:sp>
        <p:nvSpPr>
          <p:cNvPr id="30" name="Rectangle 29"/>
          <p:cNvSpPr/>
          <p:nvPr/>
        </p:nvSpPr>
        <p:spPr>
          <a:xfrm>
            <a:off x="518465" y="2089151"/>
            <a:ext cx="164592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Initial data 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4836171" y="1577218"/>
            <a:ext cx="1628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Climate Model</a:t>
            </a:r>
            <a:endParaRPr lang="en-US" b="1" dirty="0"/>
          </a:p>
        </p:txBody>
      </p:sp>
      <p:sp>
        <p:nvSpPr>
          <p:cNvPr id="65" name="Rectangle 64"/>
          <p:cNvSpPr/>
          <p:nvPr/>
        </p:nvSpPr>
        <p:spPr>
          <a:xfrm>
            <a:off x="4836171" y="2089151"/>
            <a:ext cx="164592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Initial Model </a:t>
            </a:r>
            <a:endParaRPr lang="en-US" dirty="0"/>
          </a:p>
        </p:txBody>
      </p:sp>
      <p:sp>
        <p:nvSpPr>
          <p:cNvPr id="67" name="Rectangle 66"/>
          <p:cNvSpPr/>
          <p:nvPr/>
        </p:nvSpPr>
        <p:spPr>
          <a:xfrm>
            <a:off x="4836171" y="4675643"/>
            <a:ext cx="164592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Improved Model</a:t>
            </a:r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6974884" y="5385407"/>
            <a:ext cx="164592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Better Predictions</a:t>
            </a:r>
            <a:endParaRPr lang="en-US" dirty="0"/>
          </a:p>
        </p:txBody>
      </p:sp>
      <p:cxnSp>
        <p:nvCxnSpPr>
          <p:cNvPr id="99" name="Elbow Connector 89"/>
          <p:cNvCxnSpPr>
            <a:stCxn id="65" idx="2"/>
            <a:endCxn id="67" idx="0"/>
          </p:cNvCxnSpPr>
          <p:nvPr/>
        </p:nvCxnSpPr>
        <p:spPr>
          <a:xfrm rot="5400000">
            <a:off x="4594485" y="3610997"/>
            <a:ext cx="2129292" cy="1588"/>
          </a:xfrm>
          <a:prstGeom prst="bentConnector3">
            <a:avLst>
              <a:gd name="adj1" fmla="val 50000"/>
            </a:avLst>
          </a:prstGeom>
          <a:ln w="50800" cap="flat" cmpd="sng" algn="ctr">
            <a:solidFill>
              <a:schemeClr val="accent1">
                <a:alpha val="9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Elbow Connector 89"/>
          <p:cNvCxnSpPr>
            <a:stCxn id="67" idx="3"/>
            <a:endCxn id="71" idx="1"/>
          </p:cNvCxnSpPr>
          <p:nvPr/>
        </p:nvCxnSpPr>
        <p:spPr>
          <a:xfrm>
            <a:off x="6482091" y="5018543"/>
            <a:ext cx="492793" cy="709764"/>
          </a:xfrm>
          <a:prstGeom prst="bentConnector3">
            <a:avLst>
              <a:gd name="adj1" fmla="val 50000"/>
            </a:avLst>
          </a:prstGeom>
          <a:ln w="50800" cap="flat" cmpd="sng" algn="ctr">
            <a:solidFill>
              <a:schemeClr val="accent1">
                <a:alpha val="9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Elbow Connector 89"/>
          <p:cNvCxnSpPr>
            <a:stCxn id="30" idx="2"/>
            <a:endCxn id="9" idx="0"/>
          </p:cNvCxnSpPr>
          <p:nvPr/>
        </p:nvCxnSpPr>
        <p:spPr>
          <a:xfrm rot="5400000">
            <a:off x="276779" y="3610997"/>
            <a:ext cx="2129292" cy="1588"/>
          </a:xfrm>
          <a:prstGeom prst="bentConnector3">
            <a:avLst>
              <a:gd name="adj1" fmla="val 50000"/>
            </a:avLst>
          </a:prstGeom>
          <a:ln w="50800" cap="flat" cmpd="sng" algn="ctr">
            <a:solidFill>
              <a:schemeClr val="accent1">
                <a:alpha val="9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/>
          <p:cNvCxnSpPr>
            <a:stCxn id="30" idx="3"/>
            <a:endCxn id="67" idx="1"/>
          </p:cNvCxnSpPr>
          <p:nvPr/>
        </p:nvCxnSpPr>
        <p:spPr>
          <a:xfrm>
            <a:off x="2164385" y="2317751"/>
            <a:ext cx="2671786" cy="2700792"/>
          </a:xfrm>
          <a:prstGeom prst="curvedConnector3">
            <a:avLst>
              <a:gd name="adj1" fmla="val 50000"/>
            </a:avLst>
          </a:prstGeom>
          <a:ln w="50800" cap="flat" cmpd="sng" algn="ctr">
            <a:solidFill>
              <a:schemeClr val="accent1">
                <a:alpha val="95000"/>
              </a:schemeClr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/>
          <p:cNvSpPr/>
          <p:nvPr/>
        </p:nvSpPr>
        <p:spPr>
          <a:xfrm>
            <a:off x="337701" y="1554128"/>
            <a:ext cx="2103120" cy="4795872"/>
          </a:xfrm>
          <a:prstGeom prst="rect">
            <a:avLst/>
          </a:prstGeom>
          <a:solidFill>
            <a:schemeClr val="tx2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2462900" y="1555226"/>
            <a:ext cx="2103120" cy="47958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4576554" y="1555226"/>
            <a:ext cx="2103120" cy="4795872"/>
          </a:xfrm>
          <a:prstGeom prst="rect">
            <a:avLst/>
          </a:prstGeom>
          <a:solidFill>
            <a:schemeClr val="tx2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6701753" y="1554128"/>
            <a:ext cx="2103120" cy="47958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Uncertainty Analysis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705102" y="2570315"/>
            <a:ext cx="164592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Synthesis &amp; Simulation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705897" y="3965879"/>
            <a:ext cx="164592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Insight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18465" y="4675643"/>
            <a:ext cx="164592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Improved observations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26156" y="1577218"/>
            <a:ext cx="210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Paleo</a:t>
            </a:r>
            <a:r>
              <a:rPr lang="en-US" b="1" dirty="0" smtClean="0"/>
              <a:t>-observations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642274" y="1577218"/>
            <a:ext cx="1765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Paleo</a:t>
            </a:r>
            <a:r>
              <a:rPr lang="en-US" dirty="0" smtClean="0"/>
              <a:t>-</a:t>
            </a:r>
            <a:r>
              <a:rPr lang="en-US" b="1" dirty="0" smtClean="0"/>
              <a:t>modeling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701753" y="1577218"/>
            <a:ext cx="210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Predictions</a:t>
            </a:r>
            <a:endParaRPr lang="en-US" b="1" dirty="0"/>
          </a:p>
        </p:txBody>
      </p:sp>
      <p:sp>
        <p:nvSpPr>
          <p:cNvPr id="30" name="Rectangle 29"/>
          <p:cNvSpPr/>
          <p:nvPr/>
        </p:nvSpPr>
        <p:spPr>
          <a:xfrm>
            <a:off x="518465" y="2089151"/>
            <a:ext cx="164592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Initial data 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4836171" y="1577218"/>
            <a:ext cx="1628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Climate Model</a:t>
            </a:r>
            <a:endParaRPr lang="en-US" b="1" dirty="0"/>
          </a:p>
        </p:txBody>
      </p:sp>
      <p:sp>
        <p:nvSpPr>
          <p:cNvPr id="65" name="Rectangle 64"/>
          <p:cNvSpPr/>
          <p:nvPr/>
        </p:nvSpPr>
        <p:spPr>
          <a:xfrm>
            <a:off x="4836171" y="2089151"/>
            <a:ext cx="164592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Initial Model </a:t>
            </a:r>
            <a:endParaRPr lang="en-US" dirty="0"/>
          </a:p>
        </p:txBody>
      </p:sp>
      <p:sp>
        <p:nvSpPr>
          <p:cNvPr id="66" name="Rectangle 65"/>
          <p:cNvSpPr/>
          <p:nvPr/>
        </p:nvSpPr>
        <p:spPr>
          <a:xfrm>
            <a:off x="6974884" y="3268097"/>
            <a:ext cx="1645920" cy="685800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Uncertainty Analysis</a:t>
            </a:r>
            <a:endParaRPr lang="en-US" dirty="0"/>
          </a:p>
        </p:txBody>
      </p:sp>
      <p:sp>
        <p:nvSpPr>
          <p:cNvPr id="67" name="Rectangle 66"/>
          <p:cNvSpPr/>
          <p:nvPr/>
        </p:nvSpPr>
        <p:spPr>
          <a:xfrm>
            <a:off x="4836171" y="4675643"/>
            <a:ext cx="164592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Improved Model</a:t>
            </a:r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6974884" y="5385407"/>
            <a:ext cx="164592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Better Predictions</a:t>
            </a:r>
            <a:endParaRPr lang="en-US" dirty="0"/>
          </a:p>
        </p:txBody>
      </p:sp>
      <p:cxnSp>
        <p:nvCxnSpPr>
          <p:cNvPr id="77" name="Elbow Connector 76"/>
          <p:cNvCxnSpPr>
            <a:stCxn id="30" idx="3"/>
            <a:endCxn id="5" idx="1"/>
          </p:cNvCxnSpPr>
          <p:nvPr/>
        </p:nvCxnSpPr>
        <p:spPr>
          <a:xfrm>
            <a:off x="2164385" y="2317751"/>
            <a:ext cx="540717" cy="595464"/>
          </a:xfrm>
          <a:prstGeom prst="bentConnector3">
            <a:avLst>
              <a:gd name="adj1" fmla="val 50000"/>
            </a:avLst>
          </a:prstGeom>
          <a:ln w="50800" cap="flat" cmpd="sng" algn="ctr">
            <a:solidFill>
              <a:schemeClr val="accent1">
                <a:alpha val="9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/>
          <p:cNvCxnSpPr>
            <a:stCxn id="8" idx="1"/>
            <a:endCxn id="9" idx="3"/>
          </p:cNvCxnSpPr>
          <p:nvPr/>
        </p:nvCxnSpPr>
        <p:spPr>
          <a:xfrm rot="10800000" flipV="1">
            <a:off x="2164385" y="4308779"/>
            <a:ext cx="541512" cy="709764"/>
          </a:xfrm>
          <a:prstGeom prst="bentConnector3">
            <a:avLst>
              <a:gd name="adj1" fmla="val 50000"/>
            </a:avLst>
          </a:prstGeom>
          <a:ln w="50800" cap="flat" cmpd="sng" algn="ctr">
            <a:solidFill>
              <a:schemeClr val="accent1">
                <a:alpha val="9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Elbow Connector 80"/>
          <p:cNvCxnSpPr>
            <a:stCxn id="5" idx="2"/>
            <a:endCxn id="8" idx="0"/>
          </p:cNvCxnSpPr>
          <p:nvPr/>
        </p:nvCxnSpPr>
        <p:spPr>
          <a:xfrm rot="16200000" flipH="1">
            <a:off x="3173577" y="3610599"/>
            <a:ext cx="709764" cy="795"/>
          </a:xfrm>
          <a:prstGeom prst="bentConnector3">
            <a:avLst>
              <a:gd name="adj1" fmla="val 50000"/>
            </a:avLst>
          </a:prstGeom>
          <a:ln w="50800" cap="flat" cmpd="sng" algn="ctr">
            <a:solidFill>
              <a:schemeClr val="accent1">
                <a:alpha val="9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Elbow Connector 83"/>
          <p:cNvCxnSpPr>
            <a:stCxn id="8" idx="3"/>
            <a:endCxn id="67" idx="1"/>
          </p:cNvCxnSpPr>
          <p:nvPr/>
        </p:nvCxnSpPr>
        <p:spPr>
          <a:xfrm>
            <a:off x="4351817" y="4308779"/>
            <a:ext cx="484354" cy="709764"/>
          </a:xfrm>
          <a:prstGeom prst="bentConnector3">
            <a:avLst>
              <a:gd name="adj1" fmla="val 50000"/>
            </a:avLst>
          </a:prstGeom>
          <a:ln w="50800" cap="flat" cmpd="sng" algn="ctr">
            <a:solidFill>
              <a:schemeClr val="accent1">
                <a:alpha val="9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Elbow Connector 86"/>
          <p:cNvCxnSpPr>
            <a:stCxn id="65" idx="1"/>
            <a:endCxn id="5" idx="3"/>
          </p:cNvCxnSpPr>
          <p:nvPr/>
        </p:nvCxnSpPr>
        <p:spPr>
          <a:xfrm rot="10800000" flipV="1">
            <a:off x="4351023" y="2317751"/>
            <a:ext cx="485149" cy="595464"/>
          </a:xfrm>
          <a:prstGeom prst="bentConnector3">
            <a:avLst>
              <a:gd name="adj1" fmla="val 50000"/>
            </a:avLst>
          </a:prstGeom>
          <a:ln w="50800" cap="flat" cmpd="sng" algn="ctr">
            <a:solidFill>
              <a:schemeClr val="accent1">
                <a:alpha val="9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Elbow Connector 89"/>
          <p:cNvCxnSpPr>
            <a:stCxn id="65" idx="3"/>
            <a:endCxn id="66" idx="0"/>
          </p:cNvCxnSpPr>
          <p:nvPr/>
        </p:nvCxnSpPr>
        <p:spPr>
          <a:xfrm>
            <a:off x="6482091" y="2317751"/>
            <a:ext cx="1315753" cy="950346"/>
          </a:xfrm>
          <a:prstGeom prst="bentConnector2">
            <a:avLst/>
          </a:prstGeom>
          <a:ln w="50800" cap="flat" cmpd="sng" algn="ctr">
            <a:solidFill>
              <a:schemeClr val="accent1">
                <a:alpha val="9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Elbow Connector 89"/>
          <p:cNvCxnSpPr>
            <a:stCxn id="66" idx="2"/>
            <a:endCxn id="71" idx="0"/>
          </p:cNvCxnSpPr>
          <p:nvPr/>
        </p:nvCxnSpPr>
        <p:spPr>
          <a:xfrm rot="5400000">
            <a:off x="7082089" y="4669652"/>
            <a:ext cx="1431510" cy="1588"/>
          </a:xfrm>
          <a:prstGeom prst="bentConnector3">
            <a:avLst>
              <a:gd name="adj1" fmla="val 50000"/>
            </a:avLst>
          </a:prstGeom>
          <a:ln w="50800" cap="flat" cmpd="sng" algn="ctr">
            <a:solidFill>
              <a:schemeClr val="accent1">
                <a:alpha val="9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Elbow Connector 89"/>
          <p:cNvCxnSpPr>
            <a:stCxn id="66" idx="1"/>
            <a:endCxn id="67" idx="0"/>
          </p:cNvCxnSpPr>
          <p:nvPr/>
        </p:nvCxnSpPr>
        <p:spPr>
          <a:xfrm rot="10800000" flipV="1">
            <a:off x="5659132" y="3610997"/>
            <a:ext cx="1315753" cy="1064646"/>
          </a:xfrm>
          <a:prstGeom prst="bentConnector2">
            <a:avLst/>
          </a:prstGeom>
          <a:ln w="50800" cap="flat" cmpd="sng" algn="ctr">
            <a:solidFill>
              <a:schemeClr val="accent1">
                <a:alpha val="9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Elbow Connector 89"/>
          <p:cNvCxnSpPr>
            <a:stCxn id="65" idx="2"/>
            <a:endCxn id="67" idx="0"/>
          </p:cNvCxnSpPr>
          <p:nvPr/>
        </p:nvCxnSpPr>
        <p:spPr>
          <a:xfrm rot="5400000">
            <a:off x="4594485" y="3610997"/>
            <a:ext cx="2129292" cy="1588"/>
          </a:xfrm>
          <a:prstGeom prst="bentConnector3">
            <a:avLst>
              <a:gd name="adj1" fmla="val 50000"/>
            </a:avLst>
          </a:prstGeom>
          <a:ln w="50800" cap="flat" cmpd="sng" algn="ctr">
            <a:solidFill>
              <a:schemeClr val="accent1">
                <a:alpha val="95000"/>
              </a:schemeClr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Elbow Connector 89"/>
          <p:cNvCxnSpPr>
            <a:stCxn id="67" idx="3"/>
            <a:endCxn id="71" idx="1"/>
          </p:cNvCxnSpPr>
          <p:nvPr/>
        </p:nvCxnSpPr>
        <p:spPr>
          <a:xfrm>
            <a:off x="6482091" y="5018543"/>
            <a:ext cx="492793" cy="709764"/>
          </a:xfrm>
          <a:prstGeom prst="bentConnector3">
            <a:avLst>
              <a:gd name="adj1" fmla="val 50000"/>
            </a:avLst>
          </a:prstGeom>
          <a:ln w="50800" cap="flat" cmpd="sng" algn="ctr">
            <a:solidFill>
              <a:schemeClr val="accent1">
                <a:alpha val="9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Elbow Connector 89"/>
          <p:cNvCxnSpPr>
            <a:stCxn id="30" idx="2"/>
            <a:endCxn id="9" idx="0"/>
          </p:cNvCxnSpPr>
          <p:nvPr/>
        </p:nvCxnSpPr>
        <p:spPr>
          <a:xfrm rot="5400000">
            <a:off x="276779" y="3610997"/>
            <a:ext cx="2129292" cy="1588"/>
          </a:xfrm>
          <a:prstGeom prst="bentConnector3">
            <a:avLst>
              <a:gd name="adj1" fmla="val 50000"/>
            </a:avLst>
          </a:prstGeom>
          <a:ln w="50800" cap="flat" cmpd="sng" algn="ctr">
            <a:solidFill>
              <a:schemeClr val="accent1">
                <a:alpha val="95000"/>
              </a:schemeClr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ridleyetal2007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t="3347" b="75740"/>
              <a:stretch>
                <a:fillRect/>
              </a:stretch>
            </p:blipFill>
          </mc:Choice>
          <mc:Fallback>
            <p:blipFill>
              <a:blip r:embed="rId4"/>
              <a:srcRect t="3347" b="75740"/>
              <a:stretch>
                <a:fillRect/>
              </a:stretch>
            </p:blipFill>
          </mc:Fallback>
        </mc:AlternateContent>
        <p:spPr>
          <a:xfrm>
            <a:off x="337701" y="1577218"/>
            <a:ext cx="4823802" cy="130555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</p:pic>
      <p:pic>
        <p:nvPicPr>
          <p:cNvPr id="32" name="Picture 31" descr="Collinsetal2007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 l="9168" t="15741" r="-9168" b="54259"/>
              <a:stretch>
                <a:fillRect/>
              </a:stretch>
            </p:blipFill>
          </mc:Choice>
          <mc:Fallback>
            <p:blipFill>
              <a:blip r:embed="rId6"/>
              <a:srcRect l="9168" t="15741" r="-9168" b="54259"/>
              <a:stretch>
                <a:fillRect/>
              </a:stretch>
            </p:blipFill>
          </mc:Fallback>
        </mc:AlternateContent>
        <p:spPr>
          <a:xfrm>
            <a:off x="712839" y="2591174"/>
            <a:ext cx="4823802" cy="1872872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rcRect l="3679" t="6256" b="8805"/>
          <a:stretch>
            <a:fillRect/>
          </a:stretch>
        </p:blipFill>
        <p:spPr>
          <a:xfrm>
            <a:off x="7001936" y="5405969"/>
            <a:ext cx="1594774" cy="728134"/>
          </a:xfrm>
          <a:prstGeom prst="rect">
            <a:avLst/>
          </a:prstGeom>
          <a:ln w="38100" cap="flat" cmpd="sng" algn="ctr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3" name="Picture 32" descr="BrierleyThorpeCollins2008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rcRect l="6750" r="-16121" b="74703"/>
              <a:stretch>
                <a:fillRect/>
              </a:stretch>
            </p:blipFill>
          </mc:Choice>
          <mc:Fallback>
            <p:blipFill>
              <a:blip r:embed="rId9"/>
              <a:srcRect l="6750" r="-16121" b="74703"/>
              <a:stretch>
                <a:fillRect/>
              </a:stretch>
            </p:blipFill>
          </mc:Fallback>
        </mc:AlternateContent>
        <p:spPr>
          <a:xfrm>
            <a:off x="1017639" y="3610997"/>
            <a:ext cx="4823802" cy="1579224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</p:pic>
      <p:pic>
        <p:nvPicPr>
          <p:cNvPr id="34" name="Picture 33" descr="BrierleyCollinsThorpe2010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rcRect l="5524" t="2963" r="-8230" b="74815"/>
              <a:stretch>
                <a:fillRect/>
              </a:stretch>
            </p:blipFill>
          </mc:Choice>
          <mc:Fallback>
            <p:blipFill>
              <a:blip r:embed="rId11"/>
              <a:srcRect l="5524" t="2963" r="-8230" b="74815"/>
              <a:stretch>
                <a:fillRect/>
              </a:stretch>
            </p:blipFill>
          </mc:Fallback>
        </mc:AlternateContent>
        <p:spPr>
          <a:xfrm>
            <a:off x="1363714" y="4963785"/>
            <a:ext cx="4823802" cy="1387313"/>
          </a:xfrm>
          <a:prstGeom prst="rect">
            <a:avLst/>
          </a:prstGeom>
          <a:solidFill>
            <a:schemeClr val="tx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9" name="Right Arrow 38"/>
          <p:cNvSpPr/>
          <p:nvPr/>
        </p:nvSpPr>
        <p:spPr>
          <a:xfrm>
            <a:off x="6187516" y="3316893"/>
            <a:ext cx="483024" cy="569376"/>
          </a:xfrm>
          <a:prstGeom prst="righ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/>
          <p:cNvSpPr/>
          <p:nvPr/>
        </p:nvSpPr>
        <p:spPr>
          <a:xfrm>
            <a:off x="337701" y="1554128"/>
            <a:ext cx="2103120" cy="4795872"/>
          </a:xfrm>
          <a:prstGeom prst="rect">
            <a:avLst/>
          </a:prstGeom>
          <a:solidFill>
            <a:schemeClr val="tx2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2462900" y="1555226"/>
            <a:ext cx="2103120" cy="47958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4576554" y="1555226"/>
            <a:ext cx="2103120" cy="4795872"/>
          </a:xfrm>
          <a:prstGeom prst="rect">
            <a:avLst/>
          </a:prstGeom>
          <a:solidFill>
            <a:schemeClr val="tx2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6701753" y="1554128"/>
            <a:ext cx="2103120" cy="47958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 – Pliocene Hurricanes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705102" y="2570315"/>
            <a:ext cx="1645920" cy="685800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Synthesis &amp; Simulation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705897" y="3965879"/>
            <a:ext cx="1645920" cy="685800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Insight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18465" y="4675643"/>
            <a:ext cx="164592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Improved observations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26156" y="1577218"/>
            <a:ext cx="210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Paleo</a:t>
            </a:r>
            <a:r>
              <a:rPr lang="en-US" b="1" dirty="0" smtClean="0"/>
              <a:t>-observations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642274" y="1577218"/>
            <a:ext cx="1765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Paleo</a:t>
            </a:r>
            <a:r>
              <a:rPr lang="en-US" dirty="0" smtClean="0"/>
              <a:t>-</a:t>
            </a:r>
            <a:r>
              <a:rPr lang="en-US" b="1" dirty="0" smtClean="0"/>
              <a:t>modeling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701753" y="1577218"/>
            <a:ext cx="210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Predictions</a:t>
            </a:r>
            <a:endParaRPr lang="en-US" b="1" dirty="0"/>
          </a:p>
        </p:txBody>
      </p:sp>
      <p:sp>
        <p:nvSpPr>
          <p:cNvPr id="30" name="Rectangle 29"/>
          <p:cNvSpPr/>
          <p:nvPr/>
        </p:nvSpPr>
        <p:spPr>
          <a:xfrm>
            <a:off x="518465" y="2089151"/>
            <a:ext cx="164592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Initial data 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4836171" y="1577218"/>
            <a:ext cx="1628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Climate Model</a:t>
            </a:r>
            <a:endParaRPr lang="en-US" b="1" dirty="0"/>
          </a:p>
        </p:txBody>
      </p:sp>
      <p:sp>
        <p:nvSpPr>
          <p:cNvPr id="65" name="Rectangle 64"/>
          <p:cNvSpPr/>
          <p:nvPr/>
        </p:nvSpPr>
        <p:spPr>
          <a:xfrm>
            <a:off x="4836171" y="2089151"/>
            <a:ext cx="164592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Initial Model </a:t>
            </a:r>
            <a:endParaRPr lang="en-US" dirty="0"/>
          </a:p>
        </p:txBody>
      </p:sp>
      <p:sp>
        <p:nvSpPr>
          <p:cNvPr id="67" name="Rectangle 66"/>
          <p:cNvSpPr/>
          <p:nvPr/>
        </p:nvSpPr>
        <p:spPr>
          <a:xfrm>
            <a:off x="4836171" y="4675643"/>
            <a:ext cx="164592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Improved Model</a:t>
            </a:r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6974884" y="5385407"/>
            <a:ext cx="164592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Better Predictions</a:t>
            </a:r>
            <a:endParaRPr lang="en-US" dirty="0"/>
          </a:p>
        </p:txBody>
      </p:sp>
      <p:cxnSp>
        <p:nvCxnSpPr>
          <p:cNvPr id="77" name="Elbow Connector 76"/>
          <p:cNvCxnSpPr>
            <a:stCxn id="30" idx="3"/>
            <a:endCxn id="5" idx="1"/>
          </p:cNvCxnSpPr>
          <p:nvPr/>
        </p:nvCxnSpPr>
        <p:spPr>
          <a:xfrm>
            <a:off x="2164385" y="2317751"/>
            <a:ext cx="540717" cy="595464"/>
          </a:xfrm>
          <a:prstGeom prst="bentConnector3">
            <a:avLst>
              <a:gd name="adj1" fmla="val 50000"/>
            </a:avLst>
          </a:prstGeom>
          <a:ln w="50800" cap="flat" cmpd="sng" algn="ctr">
            <a:solidFill>
              <a:srgbClr val="FF6600">
                <a:alpha val="95000"/>
              </a:srgb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/>
          <p:cNvCxnSpPr>
            <a:stCxn id="8" idx="1"/>
            <a:endCxn id="9" idx="3"/>
          </p:cNvCxnSpPr>
          <p:nvPr/>
        </p:nvCxnSpPr>
        <p:spPr>
          <a:xfrm rot="10800000" flipV="1">
            <a:off x="2164385" y="4308779"/>
            <a:ext cx="541512" cy="709764"/>
          </a:xfrm>
          <a:prstGeom prst="bentConnector3">
            <a:avLst>
              <a:gd name="adj1" fmla="val 50000"/>
            </a:avLst>
          </a:prstGeom>
          <a:ln w="50800" cap="flat" cmpd="sng" algn="ctr">
            <a:solidFill>
              <a:schemeClr val="accent1">
                <a:alpha val="9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Elbow Connector 80"/>
          <p:cNvCxnSpPr>
            <a:stCxn id="5" idx="2"/>
            <a:endCxn id="8" idx="0"/>
          </p:cNvCxnSpPr>
          <p:nvPr/>
        </p:nvCxnSpPr>
        <p:spPr>
          <a:xfrm rot="16200000" flipH="1">
            <a:off x="3173577" y="3610599"/>
            <a:ext cx="709764" cy="795"/>
          </a:xfrm>
          <a:prstGeom prst="bentConnector3">
            <a:avLst>
              <a:gd name="adj1" fmla="val 50000"/>
            </a:avLst>
          </a:prstGeom>
          <a:ln w="50800" cap="flat" cmpd="sng" algn="ctr">
            <a:solidFill>
              <a:srgbClr val="FF6600">
                <a:alpha val="95000"/>
              </a:srgb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Elbow Connector 83"/>
          <p:cNvCxnSpPr>
            <a:stCxn id="8" idx="3"/>
            <a:endCxn id="67" idx="1"/>
          </p:cNvCxnSpPr>
          <p:nvPr/>
        </p:nvCxnSpPr>
        <p:spPr>
          <a:xfrm>
            <a:off x="4351817" y="4308779"/>
            <a:ext cx="484354" cy="709764"/>
          </a:xfrm>
          <a:prstGeom prst="bentConnector3">
            <a:avLst>
              <a:gd name="adj1" fmla="val 50000"/>
            </a:avLst>
          </a:prstGeom>
          <a:ln w="50800" cap="flat" cmpd="sng" algn="ctr">
            <a:solidFill>
              <a:srgbClr val="FF6600">
                <a:alpha val="95000"/>
              </a:srgb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Elbow Connector 86"/>
          <p:cNvCxnSpPr>
            <a:stCxn id="65" idx="1"/>
            <a:endCxn id="5" idx="3"/>
          </p:cNvCxnSpPr>
          <p:nvPr/>
        </p:nvCxnSpPr>
        <p:spPr>
          <a:xfrm rot="10800000" flipV="1">
            <a:off x="4351023" y="2317751"/>
            <a:ext cx="485149" cy="595464"/>
          </a:xfrm>
          <a:prstGeom prst="bentConnector3">
            <a:avLst>
              <a:gd name="adj1" fmla="val 50000"/>
            </a:avLst>
          </a:prstGeom>
          <a:ln w="50800" cap="flat" cmpd="sng" algn="ctr">
            <a:solidFill>
              <a:schemeClr val="accent1">
                <a:alpha val="9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Elbow Connector 89"/>
          <p:cNvCxnSpPr>
            <a:stCxn id="65" idx="2"/>
            <a:endCxn id="67" idx="0"/>
          </p:cNvCxnSpPr>
          <p:nvPr/>
        </p:nvCxnSpPr>
        <p:spPr>
          <a:xfrm rot="5400000">
            <a:off x="4594485" y="3610997"/>
            <a:ext cx="2129292" cy="1588"/>
          </a:xfrm>
          <a:prstGeom prst="bentConnector3">
            <a:avLst>
              <a:gd name="adj1" fmla="val 50000"/>
            </a:avLst>
          </a:prstGeom>
          <a:ln w="50800" cap="flat" cmpd="sng" algn="ctr">
            <a:solidFill>
              <a:schemeClr val="accent1">
                <a:alpha val="95000"/>
              </a:schemeClr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Elbow Connector 89"/>
          <p:cNvCxnSpPr>
            <a:stCxn id="67" idx="3"/>
            <a:endCxn id="71" idx="1"/>
          </p:cNvCxnSpPr>
          <p:nvPr/>
        </p:nvCxnSpPr>
        <p:spPr>
          <a:xfrm>
            <a:off x="6482091" y="5018543"/>
            <a:ext cx="492793" cy="709764"/>
          </a:xfrm>
          <a:prstGeom prst="bentConnector3">
            <a:avLst>
              <a:gd name="adj1" fmla="val 50000"/>
            </a:avLst>
          </a:prstGeom>
          <a:ln w="50800" cap="flat" cmpd="sng" algn="ctr">
            <a:solidFill>
              <a:schemeClr val="accent1">
                <a:alpha val="9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Elbow Connector 89"/>
          <p:cNvCxnSpPr>
            <a:stCxn id="30" idx="2"/>
            <a:endCxn id="9" idx="0"/>
          </p:cNvCxnSpPr>
          <p:nvPr/>
        </p:nvCxnSpPr>
        <p:spPr>
          <a:xfrm rot="5400000">
            <a:off x="276779" y="3610997"/>
            <a:ext cx="2129292" cy="1588"/>
          </a:xfrm>
          <a:prstGeom prst="bentConnector3">
            <a:avLst>
              <a:gd name="adj1" fmla="val 50000"/>
            </a:avLst>
          </a:prstGeom>
          <a:ln w="50800" cap="flat" cmpd="sng" algn="ctr">
            <a:solidFill>
              <a:schemeClr val="accent1">
                <a:alpha val="95000"/>
              </a:schemeClr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Any Questions 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41350" y="1532964"/>
            <a:ext cx="3312216" cy="833718"/>
          </a:xfrm>
        </p:spPr>
        <p:txBody>
          <a:bodyPr/>
          <a:lstStyle/>
          <a:p>
            <a:r>
              <a:rPr lang="en-US" b="1" dirty="0" smtClean="0"/>
              <a:t>Career</a:t>
            </a:r>
            <a:endParaRPr lang="en-US" b="1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41350" y="2362200"/>
            <a:ext cx="3312216" cy="3889375"/>
          </a:xfrm>
        </p:spPr>
        <p:txBody>
          <a:bodyPr/>
          <a:lstStyle/>
          <a:p>
            <a:r>
              <a:rPr lang="en-US" dirty="0" smtClean="0"/>
              <a:t>Associate Research Scientist (Yale)</a:t>
            </a:r>
          </a:p>
          <a:p>
            <a:r>
              <a:rPr lang="en-US" dirty="0" smtClean="0"/>
              <a:t>Post-Doc (Yale)</a:t>
            </a:r>
          </a:p>
          <a:p>
            <a:r>
              <a:rPr lang="en-US" dirty="0" smtClean="0"/>
              <a:t>PhD in Meteorology (Reading)</a:t>
            </a:r>
          </a:p>
          <a:p>
            <a:r>
              <a:rPr lang="en-US" dirty="0" err="1" smtClean="0"/>
              <a:t>BSc</a:t>
            </a:r>
            <a:r>
              <a:rPr lang="en-US" dirty="0" smtClean="0"/>
              <a:t> in Physics (Durham)</a:t>
            </a: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="1" dirty="0" smtClean="0"/>
              <a:t>Publications</a:t>
            </a:r>
            <a:endParaRPr lang="en-US" b="1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3953566" y="2362200"/>
            <a:ext cx="5057912" cy="3889375"/>
          </a:xfrm>
        </p:spPr>
        <p:txBody>
          <a:bodyPr>
            <a:noAutofit/>
          </a:bodyPr>
          <a:lstStyle/>
          <a:p>
            <a:pPr marL="0" indent="-347472">
              <a:lnSpc>
                <a:spcPts val="1400"/>
              </a:lnSpc>
              <a:spcBef>
                <a:spcPts val="300"/>
              </a:spcBef>
            </a:pPr>
            <a:r>
              <a:rPr lang="en-US" sz="1400" b="1" spc="-100" dirty="0" smtClean="0">
                <a:solidFill>
                  <a:schemeClr val="accent1"/>
                </a:solidFill>
              </a:rPr>
              <a:t>C. M. Brierley</a:t>
            </a:r>
            <a:r>
              <a:rPr lang="en-US" sz="1400" spc="-100" dirty="0" smtClean="0"/>
              <a:t>, A. V. </a:t>
            </a:r>
            <a:r>
              <a:rPr lang="en-US" sz="1400" spc="-100" dirty="0" err="1" smtClean="0"/>
              <a:t>Fedorov</a:t>
            </a:r>
            <a:r>
              <a:rPr lang="en-US" sz="1400" spc="-100" dirty="0" smtClean="0"/>
              <a:t> (2010), The relative importance of meridional and zonal SST gradients for the onset of the ice ages and </a:t>
            </a:r>
            <a:r>
              <a:rPr lang="en-US" sz="1400" spc="-100" dirty="0" err="1" smtClean="0"/>
              <a:t>pliocene-pleistocene</a:t>
            </a:r>
            <a:r>
              <a:rPr lang="en-US" sz="1400" spc="-100" dirty="0" smtClean="0"/>
              <a:t> climate evolution, </a:t>
            </a:r>
            <a:r>
              <a:rPr lang="en-US" sz="1400" i="1" spc="-100" dirty="0" err="1" smtClean="0"/>
              <a:t>Paleoceanogr</a:t>
            </a:r>
            <a:r>
              <a:rPr lang="en-US" sz="1400" i="1" spc="-100" dirty="0" smtClean="0"/>
              <a:t>., </a:t>
            </a:r>
            <a:r>
              <a:rPr lang="en-US" sz="1400" spc="-100" dirty="0" smtClean="0"/>
              <a:t>25, PA2214</a:t>
            </a:r>
          </a:p>
          <a:p>
            <a:pPr marL="0" indent="-347472">
              <a:lnSpc>
                <a:spcPts val="1400"/>
              </a:lnSpc>
              <a:spcBef>
                <a:spcPts val="300"/>
              </a:spcBef>
            </a:pPr>
            <a:r>
              <a:rPr lang="en-US" sz="1400" spc="-100" dirty="0" smtClean="0"/>
              <a:t>A. V. </a:t>
            </a:r>
            <a:r>
              <a:rPr lang="en-US" sz="1400" spc="-100" dirty="0" err="1" smtClean="0"/>
              <a:t>Fedorov</a:t>
            </a:r>
            <a:r>
              <a:rPr lang="en-US" sz="1400" spc="-100" dirty="0" smtClean="0"/>
              <a:t>, </a:t>
            </a:r>
            <a:r>
              <a:rPr lang="en-US" sz="1400" b="1" spc="-100" dirty="0" smtClean="0">
                <a:solidFill>
                  <a:srgbClr val="3399FF"/>
                </a:solidFill>
              </a:rPr>
              <a:t>C. M. Brierley</a:t>
            </a:r>
            <a:r>
              <a:rPr lang="en-US" sz="1400" spc="-100" dirty="0" smtClean="0">
                <a:solidFill>
                  <a:srgbClr val="3399FF"/>
                </a:solidFill>
              </a:rPr>
              <a:t> </a:t>
            </a:r>
            <a:r>
              <a:rPr lang="en-US" sz="1400" spc="-100" dirty="0" smtClean="0"/>
              <a:t>and K. Emanuel (2010), Tropical cyclones and the climate of the Early Pliocene, </a:t>
            </a:r>
            <a:r>
              <a:rPr lang="en-US" sz="1400" i="1" spc="-100" dirty="0" smtClean="0"/>
              <a:t>Nature, </a:t>
            </a:r>
            <a:r>
              <a:rPr lang="en-US" sz="1400" spc="-100" dirty="0" smtClean="0"/>
              <a:t>463, 1066</a:t>
            </a:r>
            <a:r>
              <a:rPr lang="en-US" sz="1400" i="1" spc="-100" dirty="0" smtClean="0"/>
              <a:t> </a:t>
            </a:r>
            <a:endParaRPr lang="en-US" sz="1400" spc="-100" dirty="0" smtClean="0"/>
          </a:p>
          <a:p>
            <a:pPr marL="0" indent="-347472">
              <a:lnSpc>
                <a:spcPts val="1400"/>
              </a:lnSpc>
              <a:spcBef>
                <a:spcPts val="300"/>
              </a:spcBef>
            </a:pPr>
            <a:r>
              <a:rPr lang="en-US" sz="1400" b="1" spc="-100" dirty="0" smtClean="0">
                <a:solidFill>
                  <a:srgbClr val="3399FF"/>
                </a:solidFill>
              </a:rPr>
              <a:t>C. M. Brierley</a:t>
            </a:r>
            <a:r>
              <a:rPr lang="en-US" sz="1400" spc="-100" dirty="0" smtClean="0"/>
              <a:t>, M. Collins and A. J. Thorpe (2010), Spatial patterns of ocean model uncertainty in projections of preindustrial climate and climate change, </a:t>
            </a:r>
            <a:r>
              <a:rPr lang="en-US" sz="1400" i="1" spc="-100" dirty="0" err="1" smtClean="0"/>
              <a:t>Clim</a:t>
            </a:r>
            <a:r>
              <a:rPr lang="en-US" sz="1400" i="1" spc="-100" dirty="0" smtClean="0"/>
              <a:t>. </a:t>
            </a:r>
            <a:r>
              <a:rPr lang="en-US" sz="1400" i="1" spc="-100" dirty="0" err="1" smtClean="0"/>
              <a:t>Dynam</a:t>
            </a:r>
            <a:r>
              <a:rPr lang="en-US" sz="1400" i="1" spc="-100" dirty="0" smtClean="0"/>
              <a:t>., </a:t>
            </a:r>
            <a:r>
              <a:rPr lang="en-GB" sz="1400" spc="-100" dirty="0" smtClean="0"/>
              <a:t>34,</a:t>
            </a:r>
            <a:r>
              <a:rPr lang="en-GB" sz="1400" i="1" spc="-100" dirty="0" smtClean="0"/>
              <a:t> </a:t>
            </a:r>
            <a:r>
              <a:rPr lang="en-GB" sz="1400" spc="-100" dirty="0" smtClean="0"/>
              <a:t>325</a:t>
            </a:r>
            <a:endParaRPr lang="en-US" sz="1400" spc="-100" dirty="0" smtClean="0"/>
          </a:p>
          <a:p>
            <a:pPr marL="0" indent="-347472">
              <a:lnSpc>
                <a:spcPts val="1400"/>
              </a:lnSpc>
              <a:spcBef>
                <a:spcPts val="300"/>
              </a:spcBef>
            </a:pPr>
            <a:r>
              <a:rPr lang="en-US" sz="1400" b="1" spc="-100" dirty="0" smtClean="0">
                <a:solidFill>
                  <a:srgbClr val="3399FF"/>
                </a:solidFill>
              </a:rPr>
              <a:t>C. M. Brierley</a:t>
            </a:r>
            <a:r>
              <a:rPr lang="en-US" sz="1400" spc="-100" dirty="0" smtClean="0"/>
              <a:t>, A. V. </a:t>
            </a:r>
            <a:r>
              <a:rPr lang="en-US" sz="1400" spc="-100" dirty="0" err="1" smtClean="0"/>
              <a:t>Fedorov</a:t>
            </a:r>
            <a:r>
              <a:rPr lang="en-US" sz="1400" spc="-100" dirty="0" smtClean="0"/>
              <a:t>, Z. </a:t>
            </a:r>
            <a:r>
              <a:rPr lang="en-US" sz="1400" spc="-100" dirty="0" err="1" smtClean="0"/>
              <a:t>Lui</a:t>
            </a:r>
            <a:r>
              <a:rPr lang="en-US" sz="1400" spc="-100" dirty="0" smtClean="0"/>
              <a:t>, T. D. Herbert, K. D. Lawrence and J. </a:t>
            </a:r>
            <a:r>
              <a:rPr lang="en-US" sz="1400" spc="-100" dirty="0" err="1" smtClean="0"/>
              <a:t>LaRiviere</a:t>
            </a:r>
            <a:r>
              <a:rPr lang="en-US" sz="1400" spc="-100" dirty="0" smtClean="0"/>
              <a:t> (2009), Reduced meridional temperature gradient and weak Hadley circulation in the early Pliocene.</a:t>
            </a:r>
            <a:r>
              <a:rPr lang="en-US" sz="1400" i="1" spc="-100" dirty="0" smtClean="0"/>
              <a:t> Science, </a:t>
            </a:r>
            <a:r>
              <a:rPr lang="en-US" sz="1400" spc="-100" dirty="0" smtClean="0"/>
              <a:t>323, </a:t>
            </a:r>
            <a:r>
              <a:rPr lang="en-US" sz="1400" u="sng" spc="-100" dirty="0" smtClean="0"/>
              <a:t>1714</a:t>
            </a:r>
            <a:endParaRPr lang="en-US" sz="1400" spc="-100" dirty="0" smtClean="0"/>
          </a:p>
          <a:p>
            <a:pPr marL="0" indent="-347472">
              <a:lnSpc>
                <a:spcPts val="1400"/>
              </a:lnSpc>
              <a:spcBef>
                <a:spcPts val="300"/>
              </a:spcBef>
            </a:pPr>
            <a:r>
              <a:rPr lang="en-US" sz="1400" b="1" spc="-100" dirty="0" smtClean="0">
                <a:solidFill>
                  <a:srgbClr val="3399FF"/>
                </a:solidFill>
              </a:rPr>
              <a:t>C. M. Brierley</a:t>
            </a:r>
            <a:r>
              <a:rPr lang="en-US" sz="1400" spc="-100" dirty="0" smtClean="0"/>
              <a:t>, A. J. Thorpe and M. Collins (2009), An example of the dependence of the transient climate response on the temperature of the modeled climate state, </a:t>
            </a:r>
            <a:r>
              <a:rPr lang="en-US" sz="1400" i="1" spc="-100" dirty="0" smtClean="0"/>
              <a:t>Atmos. Sci. </a:t>
            </a:r>
            <a:r>
              <a:rPr lang="en-US" sz="1400" i="1" spc="-100" dirty="0" err="1" smtClean="0"/>
              <a:t>Lett</a:t>
            </a:r>
            <a:r>
              <a:rPr lang="en-US" sz="1400" i="1" spc="-100" dirty="0" smtClean="0"/>
              <a:t>., </a:t>
            </a:r>
            <a:r>
              <a:rPr lang="en-GB" sz="1400" spc="-100" dirty="0" smtClean="0"/>
              <a:t>10,</a:t>
            </a:r>
            <a:r>
              <a:rPr lang="en-GB" sz="1400" i="1" spc="-100" dirty="0" smtClean="0"/>
              <a:t> </a:t>
            </a:r>
            <a:r>
              <a:rPr lang="en-GB" sz="1400" spc="-100" dirty="0" smtClean="0"/>
              <a:t>23</a:t>
            </a:r>
            <a:endParaRPr lang="en-US" sz="1400" spc="-100" dirty="0" smtClean="0"/>
          </a:p>
          <a:p>
            <a:pPr marL="0" indent="-347472">
              <a:lnSpc>
                <a:spcPts val="1400"/>
              </a:lnSpc>
              <a:spcBef>
                <a:spcPts val="300"/>
              </a:spcBef>
            </a:pPr>
            <a:r>
              <a:rPr lang="en-US" sz="1400" spc="-100" dirty="0" smtClean="0"/>
              <a:t>M. Collins, </a:t>
            </a:r>
            <a:r>
              <a:rPr lang="en-US" sz="1400" b="1" spc="-100" dirty="0" smtClean="0">
                <a:solidFill>
                  <a:srgbClr val="3399FF"/>
                </a:solidFill>
              </a:rPr>
              <a:t>C. M. Brierley</a:t>
            </a:r>
            <a:r>
              <a:rPr lang="en-US" sz="1400" spc="-100" dirty="0" smtClean="0"/>
              <a:t>, M. </a:t>
            </a:r>
            <a:r>
              <a:rPr lang="en-US" sz="1400" spc="-100" dirty="0" err="1" smtClean="0"/>
              <a:t>MacVean</a:t>
            </a:r>
            <a:r>
              <a:rPr lang="en-US" sz="1400" spc="-100" dirty="0" smtClean="0"/>
              <a:t>, B. B. B. Booth and G. R. Harris (2007), The sensitivity of the rate of transient climate change to ocean physics perturbations, </a:t>
            </a:r>
            <a:r>
              <a:rPr lang="en-US" sz="1400" i="1" spc="-100" dirty="0" smtClean="0"/>
              <a:t>J. </a:t>
            </a:r>
            <a:r>
              <a:rPr lang="en-US" sz="1400" i="1" spc="-100" dirty="0" err="1" smtClean="0"/>
              <a:t>Clim</a:t>
            </a:r>
            <a:r>
              <a:rPr lang="en-US" sz="1400" i="1" spc="-100" dirty="0" smtClean="0"/>
              <a:t>.</a:t>
            </a:r>
            <a:r>
              <a:rPr lang="en-US" sz="1400" spc="-100" dirty="0" smtClean="0"/>
              <a:t>, 20, </a:t>
            </a:r>
            <a:r>
              <a:rPr lang="en-GB" sz="1400" i="1" spc="-100" dirty="0" smtClean="0"/>
              <a:t>2315</a:t>
            </a:r>
            <a:endParaRPr lang="en-US" sz="1400" i="1" spc="-100" dirty="0" smtClean="0"/>
          </a:p>
          <a:p>
            <a:pPr marL="0" indent="-347472">
              <a:lnSpc>
                <a:spcPts val="1400"/>
              </a:lnSpc>
              <a:spcBef>
                <a:spcPts val="300"/>
              </a:spcBef>
            </a:pPr>
            <a:r>
              <a:rPr lang="en-US" sz="1400" spc="-100" dirty="0" smtClean="0"/>
              <a:t>J. Ridley, J. Lowe, </a:t>
            </a:r>
            <a:r>
              <a:rPr lang="en-US" sz="1400" b="1" spc="-100" dirty="0" smtClean="0">
                <a:solidFill>
                  <a:srgbClr val="3399FF"/>
                </a:solidFill>
              </a:rPr>
              <a:t>C. M. Brierley</a:t>
            </a:r>
            <a:r>
              <a:rPr lang="en-US" sz="1400" spc="-100" dirty="0" smtClean="0"/>
              <a:t> and G. Harris (2007), Uncertainty in the sensitivity of Arctic sea ice to global warming in a perturbed parameter climate model ensemble, </a:t>
            </a:r>
            <a:r>
              <a:rPr lang="en-US" sz="1400" i="1" spc="-100" dirty="0" err="1" smtClean="0"/>
              <a:t>Geophys</a:t>
            </a:r>
            <a:r>
              <a:rPr lang="en-US" sz="1400" i="1" spc="-100" dirty="0" smtClean="0"/>
              <a:t>. Res. </a:t>
            </a:r>
            <a:r>
              <a:rPr lang="en-US" sz="1400" i="1" spc="-100" dirty="0" err="1" smtClean="0"/>
              <a:t>Lett</a:t>
            </a:r>
            <a:r>
              <a:rPr lang="en-US" sz="1400" i="1" spc="-100" dirty="0" smtClean="0"/>
              <a:t>.</a:t>
            </a:r>
            <a:r>
              <a:rPr lang="en-US" sz="1400" spc="-100" dirty="0" smtClean="0"/>
              <a:t>, 34</a:t>
            </a:r>
            <a:r>
              <a:rPr lang="en-GB" sz="1400" spc="-100" dirty="0" smtClean="0"/>
              <a:t>, L19704</a:t>
            </a:r>
            <a:endParaRPr lang="en-US" sz="1400" spc="-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/>
          <p:cNvSpPr/>
          <p:nvPr/>
        </p:nvSpPr>
        <p:spPr>
          <a:xfrm>
            <a:off x="337701" y="1554128"/>
            <a:ext cx="2103120" cy="4795872"/>
          </a:xfrm>
          <a:prstGeom prst="rect">
            <a:avLst/>
          </a:prstGeom>
          <a:solidFill>
            <a:schemeClr val="tx2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2462900" y="1555226"/>
            <a:ext cx="2103120" cy="47958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4576554" y="1555226"/>
            <a:ext cx="2103120" cy="4795872"/>
          </a:xfrm>
          <a:prstGeom prst="rect">
            <a:avLst/>
          </a:prstGeom>
          <a:solidFill>
            <a:schemeClr val="tx2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6701753" y="1554128"/>
            <a:ext cx="2103120" cy="47958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Joining </a:t>
            </a:r>
            <a:r>
              <a:rPr lang="en-US" sz="4000" dirty="0" err="1" smtClean="0"/>
              <a:t>paleodata</a:t>
            </a:r>
            <a:r>
              <a:rPr lang="en-US" sz="4000" dirty="0" smtClean="0"/>
              <a:t> &amp; predictions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2705102" y="2570315"/>
            <a:ext cx="1645920" cy="685800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Synthesis &amp; Simulation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705897" y="3965879"/>
            <a:ext cx="1645920" cy="685800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Insight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26156" y="1577218"/>
            <a:ext cx="210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Paleo-obs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642274" y="1577218"/>
            <a:ext cx="1765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Paleo</a:t>
            </a:r>
            <a:r>
              <a:rPr lang="en-US" dirty="0" smtClean="0"/>
              <a:t>-</a:t>
            </a:r>
            <a:r>
              <a:rPr lang="en-US" b="1" dirty="0" smtClean="0"/>
              <a:t>modeling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701753" y="1577218"/>
            <a:ext cx="210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Predictions</a:t>
            </a:r>
            <a:endParaRPr lang="en-US" b="1" dirty="0"/>
          </a:p>
        </p:txBody>
      </p:sp>
      <p:sp>
        <p:nvSpPr>
          <p:cNvPr id="30" name="Rectangle 29"/>
          <p:cNvSpPr/>
          <p:nvPr/>
        </p:nvSpPr>
        <p:spPr>
          <a:xfrm>
            <a:off x="518465" y="2089151"/>
            <a:ext cx="164592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Paleodata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4836171" y="1577218"/>
            <a:ext cx="1628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Climate Model</a:t>
            </a:r>
            <a:endParaRPr lang="en-US" b="1" dirty="0"/>
          </a:p>
        </p:txBody>
      </p:sp>
      <p:sp>
        <p:nvSpPr>
          <p:cNvPr id="65" name="Rectangle 64"/>
          <p:cNvSpPr/>
          <p:nvPr/>
        </p:nvSpPr>
        <p:spPr>
          <a:xfrm>
            <a:off x="4836171" y="2089151"/>
            <a:ext cx="164592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Model </a:t>
            </a:r>
            <a:endParaRPr lang="en-US" dirty="0"/>
          </a:p>
        </p:txBody>
      </p:sp>
      <p:sp>
        <p:nvSpPr>
          <p:cNvPr id="67" name="Rectangle 66"/>
          <p:cNvSpPr/>
          <p:nvPr/>
        </p:nvSpPr>
        <p:spPr>
          <a:xfrm>
            <a:off x="4836171" y="4675643"/>
            <a:ext cx="164592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Improved Model</a:t>
            </a:r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6974884" y="5385407"/>
            <a:ext cx="164592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Better Predictions</a:t>
            </a:r>
            <a:endParaRPr lang="en-US" dirty="0"/>
          </a:p>
        </p:txBody>
      </p:sp>
      <p:cxnSp>
        <p:nvCxnSpPr>
          <p:cNvPr id="77" name="Elbow Connector 76"/>
          <p:cNvCxnSpPr>
            <a:stCxn id="30" idx="3"/>
            <a:endCxn id="5" idx="1"/>
          </p:cNvCxnSpPr>
          <p:nvPr/>
        </p:nvCxnSpPr>
        <p:spPr>
          <a:xfrm>
            <a:off x="2164385" y="2317751"/>
            <a:ext cx="540717" cy="595464"/>
          </a:xfrm>
          <a:prstGeom prst="bentConnector3">
            <a:avLst>
              <a:gd name="adj1" fmla="val 50000"/>
            </a:avLst>
          </a:prstGeom>
          <a:ln w="50800" cap="flat" cmpd="sng" algn="ctr">
            <a:solidFill>
              <a:schemeClr val="accent1">
                <a:alpha val="9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Elbow Connector 80"/>
          <p:cNvCxnSpPr>
            <a:stCxn id="5" idx="2"/>
            <a:endCxn id="8" idx="0"/>
          </p:cNvCxnSpPr>
          <p:nvPr/>
        </p:nvCxnSpPr>
        <p:spPr>
          <a:xfrm rot="16200000" flipH="1">
            <a:off x="3173577" y="3610599"/>
            <a:ext cx="709764" cy="795"/>
          </a:xfrm>
          <a:prstGeom prst="bentConnector3">
            <a:avLst>
              <a:gd name="adj1" fmla="val 50000"/>
            </a:avLst>
          </a:prstGeom>
          <a:ln w="50800" cap="flat" cmpd="sng" algn="ctr">
            <a:solidFill>
              <a:srgbClr val="FF6600">
                <a:alpha val="95000"/>
              </a:srgb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Elbow Connector 83"/>
          <p:cNvCxnSpPr>
            <a:stCxn id="8" idx="3"/>
            <a:endCxn id="67" idx="1"/>
          </p:cNvCxnSpPr>
          <p:nvPr/>
        </p:nvCxnSpPr>
        <p:spPr>
          <a:xfrm>
            <a:off x="4351817" y="4308779"/>
            <a:ext cx="484354" cy="709764"/>
          </a:xfrm>
          <a:prstGeom prst="bentConnector3">
            <a:avLst>
              <a:gd name="adj1" fmla="val 50000"/>
            </a:avLst>
          </a:prstGeom>
          <a:ln w="50800" cap="flat" cmpd="sng" algn="ctr">
            <a:solidFill>
              <a:srgbClr val="FF6600">
                <a:alpha val="95000"/>
              </a:srgb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Elbow Connector 86"/>
          <p:cNvCxnSpPr>
            <a:stCxn id="65" idx="1"/>
            <a:endCxn id="5" idx="3"/>
          </p:cNvCxnSpPr>
          <p:nvPr/>
        </p:nvCxnSpPr>
        <p:spPr>
          <a:xfrm rot="10800000" flipV="1">
            <a:off x="4351023" y="2317751"/>
            <a:ext cx="485149" cy="595464"/>
          </a:xfrm>
          <a:prstGeom prst="bentConnector3">
            <a:avLst>
              <a:gd name="adj1" fmla="val 50000"/>
            </a:avLst>
          </a:prstGeom>
          <a:ln w="50800" cap="flat" cmpd="sng" algn="ctr">
            <a:solidFill>
              <a:schemeClr val="accent1">
                <a:alpha val="9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Elbow Connector 89"/>
          <p:cNvCxnSpPr>
            <a:stCxn id="67" idx="3"/>
            <a:endCxn id="71" idx="1"/>
          </p:cNvCxnSpPr>
          <p:nvPr/>
        </p:nvCxnSpPr>
        <p:spPr>
          <a:xfrm>
            <a:off x="6482091" y="5018543"/>
            <a:ext cx="492793" cy="709764"/>
          </a:xfrm>
          <a:prstGeom prst="bentConnector3">
            <a:avLst>
              <a:gd name="adj1" fmla="val 50000"/>
            </a:avLst>
          </a:prstGeom>
          <a:ln w="50800" cap="flat" cmpd="sng" algn="ctr">
            <a:solidFill>
              <a:schemeClr val="accent1">
                <a:alpha val="9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Pliocene Hurricanes Outline</a:t>
            </a:r>
          </a:p>
        </p:txBody>
      </p:sp>
      <p:sp>
        <p:nvSpPr>
          <p:cNvPr id="34818" name="Tex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Introducing the Early Pliocene </a:t>
            </a:r>
            <a:r>
              <a:rPr lang="en-US" i="1" dirty="0" smtClean="0"/>
              <a:t>(</a:t>
            </a:r>
            <a:r>
              <a:rPr lang="en-US" i="1" dirty="0" err="1" smtClean="0"/>
              <a:t>Paleodata</a:t>
            </a:r>
            <a:r>
              <a:rPr lang="en-US" i="1" dirty="0" smtClean="0"/>
              <a:t>)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Sea surface temperature reconstruction </a:t>
            </a:r>
            <a:r>
              <a:rPr lang="en-US" i="1" dirty="0" smtClean="0"/>
              <a:t>(Synthesis…)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Modeled Pliocene climate </a:t>
            </a:r>
            <a:r>
              <a:rPr lang="en-US" i="1" dirty="0" smtClean="0"/>
              <a:t>(…and simulation)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Comparison to future projections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Tropical cyclones </a:t>
            </a:r>
            <a:r>
              <a:rPr lang="en-US" i="1" dirty="0" smtClean="0"/>
              <a:t>(Insight)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A new climate feedback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Conclusions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350" y="212536"/>
            <a:ext cx="7856538" cy="1310062"/>
          </a:xfrm>
        </p:spPr>
        <p:txBody>
          <a:bodyPr>
            <a:normAutofit/>
          </a:bodyPr>
          <a:lstStyle/>
          <a:p>
            <a:r>
              <a:rPr lang="en-US" dirty="0" smtClean="0"/>
              <a:t>Pliocene Warm Period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5-3 million years ago</a:t>
            </a:r>
          </a:p>
          <a:p>
            <a:r>
              <a:rPr lang="en-US" sz="2000" dirty="0" smtClean="0"/>
              <a:t>Continental configuration roughly the same</a:t>
            </a:r>
          </a:p>
          <a:p>
            <a:r>
              <a:rPr lang="en-US" sz="2000" dirty="0" smtClean="0"/>
              <a:t>Incoming solar radiation can be treated as the same</a:t>
            </a:r>
          </a:p>
          <a:p>
            <a:r>
              <a:rPr lang="en-US" sz="2000" dirty="0" smtClean="0"/>
              <a:t>Small carbon dioxide increase </a:t>
            </a:r>
            <a:endParaRPr lang="en-US" sz="2000" dirty="0"/>
          </a:p>
        </p:txBody>
      </p:sp>
      <p:pic>
        <p:nvPicPr>
          <p:cNvPr id="7" name="Picture 6" descr="Fig1D.lege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t="40194" b="19092"/>
              <a:stretch>
                <a:fillRect/>
              </a:stretch>
            </p:blipFill>
          </mc:Choice>
          <mc:Fallback>
            <p:blipFill>
              <a:blip r:embed="rId4"/>
              <a:srcRect t="40194" b="19092"/>
              <a:stretch>
                <a:fillRect/>
              </a:stretch>
            </p:blipFill>
          </mc:Fallback>
        </mc:AlternateContent>
        <p:spPr>
          <a:xfrm>
            <a:off x="0" y="3684832"/>
            <a:ext cx="8875059" cy="27921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98956" y="6381917"/>
            <a:ext cx="327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Collaborative Review, </a:t>
            </a:r>
            <a:r>
              <a:rPr lang="en-US" i="1" dirty="0" smtClean="0"/>
              <a:t>in prep.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4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Synthesis &amp; Simulation</a:t>
            </a:r>
            <a:endParaRPr lang="en-US" sz="44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7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 b="48091"/>
          <a:stretch>
            <a:fillRect/>
          </a:stretch>
        </p:blipFill>
        <p:spPr>
          <a:xfrm>
            <a:off x="2133600" y="1638300"/>
            <a:ext cx="5334000" cy="1859085"/>
          </a:xfrm>
          <a:noFill/>
          <a:ln w="76200">
            <a:solidFill>
              <a:schemeClr val="tx2"/>
            </a:solidFill>
          </a:ln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6600" y="381000"/>
            <a:ext cx="174307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3702538"/>
            <a:ext cx="7878788" cy="2536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9250" lvl="0" indent="-349250" defTabSz="914400">
              <a:spcBef>
                <a:spcPts val="2000"/>
              </a:spcBef>
              <a:buFont typeface="Wingdings 2" pitchFamily="18" charset="2"/>
              <a:buChar char=""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Brierley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et al. (2009), Science, </a:t>
            </a:r>
            <a:r>
              <a:rPr lang="en-US" sz="2400" dirty="0" smtClean="0"/>
              <a:t>Vol. 323., no. 5922, pp. 1714 - 1718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9250" marR="0" lvl="0" indent="-3492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Combined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paleo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-observation and climate modeling study</a:t>
            </a:r>
          </a:p>
          <a:p>
            <a:pPr marL="349250" marR="0" lvl="0" indent="-3492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"/>
              <a:tabLst/>
              <a:defRPr/>
            </a:pPr>
            <a:r>
              <a:rPr lang="en-US" sz="2400" dirty="0" smtClean="0"/>
              <a:t>Focused on the behavior of the tropical Pacific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dirty="0" smtClean="0"/>
              <a:t>Permanent El Niño-like state</a:t>
            </a:r>
          </a:p>
        </p:txBody>
      </p:sp>
      <p:pic>
        <p:nvPicPr>
          <p:cNvPr id="15363" name="Content Placeholder 3" descr="wara_composite.png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793497" y="1620761"/>
            <a:ext cx="5768606" cy="3090031"/>
          </a:xfrm>
        </p:spPr>
      </p:pic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6471217" y="6488668"/>
            <a:ext cx="26727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latin typeface="Tw Cen MT" pitchFamily="34" charset="0"/>
              </a:rPr>
              <a:t>Wara</a:t>
            </a:r>
            <a:r>
              <a:rPr lang="en-US" dirty="0">
                <a:latin typeface="Tw Cen MT" pitchFamily="34" charset="0"/>
              </a:rPr>
              <a:t> et al</a:t>
            </a:r>
            <a:r>
              <a:rPr lang="en-US" dirty="0" smtClean="0">
                <a:latin typeface="Tw Cen MT" pitchFamily="34" charset="0"/>
              </a:rPr>
              <a:t>., Science. </a:t>
            </a:r>
            <a:r>
              <a:rPr lang="en-US" dirty="0">
                <a:latin typeface="Tw Cen MT" pitchFamily="34" charset="0"/>
              </a:rPr>
              <a:t>2005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4780577"/>
            <a:ext cx="7878788" cy="14022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9250" lvl="0" indent="-349250" defTabSz="914400">
              <a:spcBef>
                <a:spcPts val="2000"/>
              </a:spcBef>
              <a:buFont typeface="Wingdings 2" pitchFamily="18" charset="2"/>
              <a:buChar char=""/>
            </a:pPr>
            <a:r>
              <a:rPr lang="en-US" sz="2400" dirty="0" smtClean="0"/>
              <a:t>Sea surface </a:t>
            </a:r>
            <a:r>
              <a:rPr lang="en-US" sz="2400" dirty="0" err="1" smtClean="0"/>
              <a:t>t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emperature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gradient along the equatorial Pacific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was much smaller in early Pliocene</a:t>
            </a:r>
          </a:p>
          <a:p>
            <a:pPr marL="349250" lvl="0" indent="-349250" defTabSz="914400">
              <a:spcBef>
                <a:spcPts val="2000"/>
              </a:spcBef>
              <a:buFont typeface="Wingdings 2" pitchFamily="18" charset="2"/>
              <a:buChar char=""/>
            </a:pPr>
            <a:r>
              <a:rPr lang="en-US" sz="2400" dirty="0" smtClean="0"/>
              <a:t>Mean climate similar to the warm phase of ENSO (El Niño)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hibit">
  <a:themeElements>
    <a:clrScheme name="Exhibit">
      <a:dk1>
        <a:sysClr val="windowText" lastClr="000000"/>
      </a:dk1>
      <a:lt1>
        <a:sysClr val="window" lastClr="FFFFFF"/>
      </a:lt1>
      <a:dk2>
        <a:srgbClr val="1C3264"/>
      </a:dk2>
      <a:lt2>
        <a:srgbClr val="CCCCCC"/>
      </a:lt2>
      <a:accent1>
        <a:srgbClr val="3399FF"/>
      </a:accent1>
      <a:accent2>
        <a:srgbClr val="69FFFF"/>
      </a:accent2>
      <a:accent3>
        <a:srgbClr val="CCFF33"/>
      </a:accent3>
      <a:accent4>
        <a:srgbClr val="3333FF"/>
      </a:accent4>
      <a:accent5>
        <a:srgbClr val="9933FF"/>
      </a:accent5>
      <a:accent6>
        <a:srgbClr val="FF33FF"/>
      </a:accent6>
      <a:hlink>
        <a:srgbClr val="6699FF"/>
      </a:hlink>
      <a:folHlink>
        <a:srgbClr val="9999CC"/>
      </a:folHlink>
    </a:clrScheme>
    <a:fontScheme name="Exhibit">
      <a:majorFont>
        <a:latin typeface="Corbel"/>
        <a:ea typeface=""/>
        <a:cs typeface=""/>
        <a:font script="Jpan" typeface="ＭＳ Ｐゴシック"/>
      </a:majorFont>
      <a:minorFont>
        <a:latin typeface="Corbel"/>
        <a:ea typeface=""/>
        <a:cs typeface=""/>
        <a:font script="Jpan" typeface="ＭＳ Ｐゴシック"/>
      </a:minorFont>
    </a:fontScheme>
    <a:fmtScheme name="Exhibi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50000"/>
                <a:satMod val="110000"/>
                <a:lumMod val="70000"/>
              </a:schemeClr>
            </a:gs>
            <a:gs pos="50000">
              <a:schemeClr val="phClr">
                <a:tint val="80000"/>
                <a:satMod val="135000"/>
              </a:schemeClr>
            </a:gs>
            <a:gs pos="100000">
              <a:schemeClr val="phClr">
                <a:tint val="30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10000"/>
                <a:lumMod val="70000"/>
              </a:schemeClr>
            </a:gs>
            <a:gs pos="65000">
              <a:schemeClr val="phClr">
                <a:shade val="90000"/>
                <a:satMod val="200000"/>
                <a:lumMod val="110000"/>
              </a:schemeClr>
            </a:gs>
            <a:gs pos="100000">
              <a:schemeClr val="phClr">
                <a:tint val="90000"/>
                <a:shade val="100000"/>
                <a:satMod val="250000"/>
                <a:lumMod val="150000"/>
              </a:schemeClr>
            </a:gs>
          </a:gsLst>
          <a:lin ang="16200000" scaled="1"/>
        </a:gradFill>
      </a:fillStyleLst>
      <a:lnStyleLst>
        <a:ln w="31750" cap="flat" cmpd="sng" algn="ctr">
          <a:solidFill>
            <a:schemeClr val="phClr">
              <a:satMod val="105000"/>
            </a:schemeClr>
          </a:solidFill>
          <a:prstDash val="solid"/>
        </a:ln>
        <a:ln w="50800" cap="flat" cmpd="sng" algn="ctr">
          <a:solidFill>
            <a:schemeClr val="phClr">
              <a:alpha val="95000"/>
            </a:schemeClr>
          </a:solidFill>
          <a:prstDash val="solid"/>
        </a:ln>
        <a:ln w="50800" cap="flat" cmpd="sng" algn="ctr">
          <a:solidFill>
            <a:schemeClr val="phClr">
              <a:alpha val="9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5000" endPos="15000" dist="50800" dir="5400000" sy="-100000" rotWithShape="0"/>
          </a:effectLst>
        </a:effectStyle>
        <a:effectStyle>
          <a:effectLst>
            <a:innerShdw blurRad="76200" dist="25400" dir="5400000">
              <a:srgbClr val="FFFFFF">
                <a:alpha val="50000"/>
              </a:srgbClr>
            </a:innerShdw>
            <a:outerShdw blurRad="254000" dist="254000" dir="5400000" sx="90000" sy="-30000" rotWithShape="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54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70000"/>
                <a:satMod val="120000"/>
                <a:lumMod val="30000"/>
              </a:schemeClr>
              <a:schemeClr val="phClr">
                <a:tint val="70000"/>
                <a:satMod val="500000"/>
                <a:lumMod val="5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Exhibit.thmx</Template>
  <TotalTime>3000</TotalTime>
  <Words>2153</Words>
  <Application>Microsoft Macintosh PowerPoint</Application>
  <PresentationFormat>On-screen Show (4:3)</PresentationFormat>
  <Paragraphs>339</Paragraphs>
  <Slides>47</Slides>
  <Notes>29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Exhibit</vt:lpstr>
      <vt:lpstr>Better climate predictions using hindsight</vt:lpstr>
      <vt:lpstr>An Example Climate Prediction</vt:lpstr>
      <vt:lpstr>Uncertainty</vt:lpstr>
      <vt:lpstr>Model Uncertainty</vt:lpstr>
      <vt:lpstr>Joining paleodata &amp; predictions</vt:lpstr>
      <vt:lpstr>Pliocene Hurricanes Outline</vt:lpstr>
      <vt:lpstr>Pliocene Warm Period</vt:lpstr>
      <vt:lpstr>Slide 8</vt:lpstr>
      <vt:lpstr>Permanent El Niño-like state</vt:lpstr>
      <vt:lpstr>California Margin</vt:lpstr>
      <vt:lpstr>Reconstruction: a vast warm pool </vt:lpstr>
      <vt:lpstr>Climate Impacts</vt:lpstr>
      <vt:lpstr>Tropical Circulations</vt:lpstr>
      <vt:lpstr>Walker Circulation Collapses</vt:lpstr>
      <vt:lpstr>Hadley Circulation Weakens</vt:lpstr>
      <vt:lpstr>Early Pliocene Summary</vt:lpstr>
      <vt:lpstr>A lesson from the past?</vt:lpstr>
      <vt:lpstr>Reconciling the past and future</vt:lpstr>
      <vt:lpstr>Insight</vt:lpstr>
      <vt:lpstr>Tropical Cyclone Basics</vt:lpstr>
      <vt:lpstr>Future behavior of hurricanes</vt:lpstr>
      <vt:lpstr>Statistical Downscaling Model</vt:lpstr>
      <vt:lpstr>Synthetic Tracks for Present-day</vt:lpstr>
      <vt:lpstr>Synthetic Hurricane Tracks</vt:lpstr>
      <vt:lpstr>Power Dissipation Index</vt:lpstr>
      <vt:lpstr>PDI Patterns</vt:lpstr>
      <vt:lpstr>Wind-driven Subtropical Cell</vt:lpstr>
      <vt:lpstr>Present-Day Subduction Pathways</vt:lpstr>
      <vt:lpstr>Pliocene Subduction Pathways</vt:lpstr>
      <vt:lpstr>Hurricane Mixing</vt:lpstr>
      <vt:lpstr>El Niño and Hurricanes</vt:lpstr>
      <vt:lpstr>Summary</vt:lpstr>
      <vt:lpstr>Questions Arising – part I</vt:lpstr>
      <vt:lpstr>Questions Arising – part II</vt:lpstr>
      <vt:lpstr>Chris Brierley</vt:lpstr>
      <vt:lpstr>Tropical Cyclone Feedback</vt:lpstr>
      <vt:lpstr>Improving climate predictions by learning from the past</vt:lpstr>
      <vt:lpstr>A. What is a permanent El Niño?</vt:lpstr>
      <vt:lpstr>Model Uncertainty</vt:lpstr>
      <vt:lpstr>East/West or North/South?</vt:lpstr>
      <vt:lpstr>East African Rainfall Impacts</vt:lpstr>
      <vt:lpstr>LGM Hurricanes</vt:lpstr>
      <vt:lpstr>Future Hurricanes</vt:lpstr>
      <vt:lpstr>Without Paleomodelling</vt:lpstr>
      <vt:lpstr>Uncertainty Analysis</vt:lpstr>
      <vt:lpstr>Summary – Pliocene Hurricanes</vt:lpstr>
      <vt:lpstr>Any Questions ?</vt:lpstr>
    </vt:vector>
  </TitlesOfParts>
  <Company>Yale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 Brierley</dc:title>
  <dc:creator>Chris Brierley</dc:creator>
  <cp:lastModifiedBy>Chris Brierley</cp:lastModifiedBy>
  <cp:revision>123</cp:revision>
  <dcterms:created xsi:type="dcterms:W3CDTF">2011-04-04T02:36:02Z</dcterms:created>
  <dcterms:modified xsi:type="dcterms:W3CDTF">2011-04-04T03:35:12Z</dcterms:modified>
</cp:coreProperties>
</file>