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4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5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16.xml" ContentType="application/vnd.openxmlformats-officedocument.theme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7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8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19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0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84" r:id="rId3"/>
    <p:sldMasterId id="2147483696" r:id="rId4"/>
    <p:sldMasterId id="2147483709" r:id="rId5"/>
    <p:sldMasterId id="2147483733" r:id="rId6"/>
    <p:sldMasterId id="2147483757" r:id="rId7"/>
    <p:sldMasterId id="2147483782" r:id="rId8"/>
    <p:sldMasterId id="2147483795" r:id="rId9"/>
    <p:sldMasterId id="2147483807" r:id="rId10"/>
    <p:sldMasterId id="2147483820" r:id="rId11"/>
    <p:sldMasterId id="2147483845" r:id="rId12"/>
    <p:sldMasterId id="2147483857" r:id="rId13"/>
    <p:sldMasterId id="2147483870" r:id="rId14"/>
    <p:sldMasterId id="2147483883" r:id="rId15"/>
    <p:sldMasterId id="2147483908" r:id="rId16"/>
    <p:sldMasterId id="2147483921" r:id="rId17"/>
    <p:sldMasterId id="2147483933" r:id="rId18"/>
    <p:sldMasterId id="2147483946" r:id="rId19"/>
    <p:sldMasterId id="2147483958" r:id="rId20"/>
    <p:sldMasterId id="2147483971" r:id="rId21"/>
    <p:sldMasterId id="2147483983" r:id="rId22"/>
  </p:sldMasterIdLst>
  <p:notesMasterIdLst>
    <p:notesMasterId r:id="rId36"/>
  </p:notesMasterIdLst>
  <p:handoutMasterIdLst>
    <p:handoutMasterId r:id="rId37"/>
  </p:handoutMasterIdLst>
  <p:sldIdLst>
    <p:sldId id="306" r:id="rId23"/>
    <p:sldId id="307" r:id="rId24"/>
    <p:sldId id="407" r:id="rId25"/>
    <p:sldId id="286" r:id="rId26"/>
    <p:sldId id="389" r:id="rId27"/>
    <p:sldId id="402" r:id="rId28"/>
    <p:sldId id="298" r:id="rId29"/>
    <p:sldId id="341" r:id="rId30"/>
    <p:sldId id="405" r:id="rId31"/>
    <p:sldId id="406" r:id="rId32"/>
    <p:sldId id="340" r:id="rId33"/>
    <p:sldId id="367" r:id="rId34"/>
    <p:sldId id="332" r:id="rId3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yan Simone" initials="BS" lastIdx="1" clrIdx="0"/>
  <p:cmAuthor id="1" name="Robinson Joanna" initials="J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44B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84800" autoAdjust="0"/>
  </p:normalViewPr>
  <p:slideViewPr>
    <p:cSldViewPr>
      <p:cViewPr varScale="1">
        <p:scale>
          <a:sx n="94" d="100"/>
          <a:sy n="94" d="100"/>
        </p:scale>
        <p:origin x="223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2.xml"/><Relationship Id="rId18" Type="http://schemas.openxmlformats.org/officeDocument/2006/relationships/slideMaster" Target="slideMasters/slideMaster17.xml"/><Relationship Id="rId26" Type="http://schemas.openxmlformats.org/officeDocument/2006/relationships/slide" Target="slides/slide4.xml"/><Relationship Id="rId39" Type="http://schemas.openxmlformats.org/officeDocument/2006/relationships/presProps" Target="presProps.xml"/><Relationship Id="rId21" Type="http://schemas.openxmlformats.org/officeDocument/2006/relationships/slideMaster" Target="slideMasters/slideMaster20.xml"/><Relationship Id="rId34" Type="http://schemas.openxmlformats.org/officeDocument/2006/relationships/slide" Target="slides/slide12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6.xml"/><Relationship Id="rId2" Type="http://schemas.openxmlformats.org/officeDocument/2006/relationships/slideMaster" Target="slideMasters/slideMaster1.xml"/><Relationship Id="rId16" Type="http://schemas.openxmlformats.org/officeDocument/2006/relationships/slideMaster" Target="slideMasters/slideMaster15.xml"/><Relationship Id="rId20" Type="http://schemas.openxmlformats.org/officeDocument/2006/relationships/slideMaster" Target="slideMasters/slideMaster19.xml"/><Relationship Id="rId29" Type="http://schemas.openxmlformats.org/officeDocument/2006/relationships/slide" Target="slides/slide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Master" Target="slideMasters/slideMaster10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Master" Target="slideMasters/slideMaster14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9.xml"/><Relationship Id="rId19" Type="http://schemas.openxmlformats.org/officeDocument/2006/relationships/slideMaster" Target="slideMasters/slideMaster18.xml"/><Relationship Id="rId31" Type="http://schemas.openxmlformats.org/officeDocument/2006/relationships/slide" Target="slides/slide9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Master" Target="slideMasters/slideMaster13.xml"/><Relationship Id="rId22" Type="http://schemas.openxmlformats.org/officeDocument/2006/relationships/slideMaster" Target="slideMasters/slideMaster21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8" Type="http://schemas.openxmlformats.org/officeDocument/2006/relationships/slideMaster" Target="slideMasters/slideMaster7.xml"/><Relationship Id="rId3" Type="http://schemas.openxmlformats.org/officeDocument/2006/relationships/slideMaster" Target="slideMasters/slideMaster2.xml"/><Relationship Id="rId12" Type="http://schemas.openxmlformats.org/officeDocument/2006/relationships/slideMaster" Target="slideMasters/slideMaster11.xml"/><Relationship Id="rId17" Type="http://schemas.openxmlformats.org/officeDocument/2006/relationships/slideMaster" Target="slideMasters/slideMaster16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E318-4965-4675-8FCD-7008EE788156}" type="datetimeFigureOut">
              <a:rPr lang="en-GB" smtClean="0"/>
              <a:t>15/11/2018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605A4-FC0B-4B27-80BA-F830AD56427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992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F14DF-306B-4696-8212-27EE5F917628}" type="datetimeFigureOut">
              <a:rPr lang="en-GB" smtClean="0"/>
              <a:t>15/11/2018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E5994-2249-4174-9E3C-5E3B04614FE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21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5994-2249-4174-9E3C-5E3B04614FEA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3308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CA0A8B-3139-46AD-814B-4D33F1A69917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850" name="Rectangle 2"/>
          <p:cNvSpPr txBox="1">
            <a:spLocks noGrp="1" noChangeArrowheads="1"/>
          </p:cNvSpPr>
          <p:nvPr/>
        </p:nvSpPr>
        <p:spPr bwMode="auto">
          <a:xfrm>
            <a:off x="403886" y="123987"/>
            <a:ext cx="2949628" cy="4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3" tIns="45641" rIns="91283" bIns="45641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A075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Medical Research Council</a:t>
            </a:r>
          </a:p>
        </p:txBody>
      </p:sp>
      <p:sp>
        <p:nvSpPr>
          <p:cNvPr id="78851" name="Rectangle 3"/>
          <p:cNvSpPr txBox="1">
            <a:spLocks noGrp="1" noChangeArrowheads="1"/>
          </p:cNvSpPr>
          <p:nvPr/>
        </p:nvSpPr>
        <p:spPr bwMode="auto">
          <a:xfrm>
            <a:off x="3758987" y="9580106"/>
            <a:ext cx="2949628" cy="4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3" tIns="45641" rIns="91283" bIns="45641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23B86-D725-44D1-B458-5B0A27E192C2}" type="datetime4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A075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November 15, 2018</a:t>
            </a:fld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A075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  </a:t>
            </a:r>
            <a:fld id="{10172010-2BA9-484C-A7D2-BF6CD20CC39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A075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A0753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8852" name="Rectangle 6"/>
          <p:cNvSpPr txBox="1">
            <a:spLocks noGrp="1" noChangeArrowheads="1"/>
          </p:cNvSpPr>
          <p:nvPr/>
        </p:nvSpPr>
        <p:spPr bwMode="auto">
          <a:xfrm>
            <a:off x="453181" y="9346443"/>
            <a:ext cx="2952805" cy="49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3" tIns="45641" rIns="91283" bIns="45641" anchor="b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8A075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Sample text for footer</a:t>
            </a:r>
          </a:p>
        </p:txBody>
      </p:sp>
      <p:sp>
        <p:nvSpPr>
          <p:cNvPr id="788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995363"/>
            <a:ext cx="4968875" cy="3727450"/>
          </a:xfrm>
          <a:ln/>
        </p:spPr>
      </p:sp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5329" y="5053120"/>
            <a:ext cx="4539722" cy="4142317"/>
          </a:xfrm>
          <a:noFill/>
        </p:spPr>
        <p:txBody>
          <a:bodyPr lIns="91283" tIns="45641" rIns="91283" bIns="45641"/>
          <a:lstStyle/>
          <a:p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67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4410F7-7C96-49D4-8D0E-A26FFB40439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640" y="4416312"/>
            <a:ext cx="5486727" cy="41829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>
                <a:latin typeface="Times" pitchFamily="18" charset="0"/>
              </a:rPr>
              <a:t>More info on our website</a:t>
            </a:r>
          </a:p>
          <a:p>
            <a:endParaRPr lang="en-GB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280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E5994-2249-4174-9E3C-5E3B04614FEA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19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>
                <a:latin typeface="Times" pitchFamily="18" charset="0"/>
              </a:rPr>
              <a:t>See 12 top tips for writing a grant application http://www.insight.mrc.ac.uk/2015/10/05/12-top-tips-for-writing-a-grant-application/</a:t>
            </a:r>
          </a:p>
        </p:txBody>
      </p:sp>
    </p:spTree>
    <p:extLst>
      <p:ext uri="{BB962C8B-B14F-4D97-AF65-F5344CB8AC3E}">
        <p14:creationId xmlns:p14="http://schemas.microsoft.com/office/powerpoint/2010/main" val="2080725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0A256-17E5-4345-AE60-ECA56BFF0232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1527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D0CC-8CB0-4E2E-9D62-AA75F16DD17D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9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7D0CC-8CB0-4E2E-9D62-AA75F16DD1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96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7D0CC-8CB0-4E2E-9D62-AA75F16DD1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605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7D0CC-8CB0-4E2E-9D62-AA75F16DD17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327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5276" y="8831135"/>
            <a:ext cx="2972725" cy="46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14" tIns="45957" rIns="91914" bIns="45957" anchor="b"/>
          <a:lstStyle>
            <a:lvl1pPr defTabSz="919163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9163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9163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9163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9163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marR="0" lvl="0" indent="0" algn="r" defTabSz="9191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94F0DE-8095-42BC-A811-8A8FC1EFF27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MS PGothic" pitchFamily="34" charset="-128"/>
                <a:cs typeface="Arial" charset="0"/>
              </a:rPr>
              <a:pPr marL="0" marR="0" lvl="0" indent="0" algn="r" defTabSz="9191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MS PGothic" pitchFamily="34" charset="-128"/>
              <a:cs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930275"/>
            <a:ext cx="4648200" cy="348615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728" y="4725497"/>
            <a:ext cx="4572544" cy="38737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0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7760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30674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461085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5286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458788"/>
            <a:ext cx="1955800" cy="563721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92789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788"/>
            <a:ext cx="7824788" cy="809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84510609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896344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385377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1075452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910064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37312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24025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90363"/>
      </p:ext>
    </p:extLst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397633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53135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3435428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809435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458788"/>
            <a:ext cx="1955800" cy="5637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409269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788"/>
            <a:ext cx="7824788" cy="809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82681928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082044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526606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02320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2401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55061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432108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489127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58576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272485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7375930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044344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458788"/>
            <a:ext cx="1955800" cy="5637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642761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09471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64664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692588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08017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12691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74523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69309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645257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7481229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7062132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0897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458788"/>
            <a:ext cx="1955800" cy="563721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41242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788"/>
            <a:ext cx="7824788" cy="809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59471773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05793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3976907"/>
      </p:ext>
    </p:extLst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436984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533751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79555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124292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910571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121145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8473535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6318263"/>
      </p:ext>
    </p:extLst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028628"/>
      </p:ext>
    </p:extLst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6688" y="458788"/>
            <a:ext cx="1943100" cy="5637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678488" cy="5637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53636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83217"/>
      </p:ext>
    </p:extLst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788"/>
            <a:ext cx="7773988" cy="7381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729115"/>
      </p:ext>
    </p:extLst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466946"/>
      </p:ext>
    </p:extLst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782896"/>
      </p:ext>
    </p:extLst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103715"/>
      </p:ext>
    </p:extLst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034276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6963"/>
      </p:ext>
    </p:extLst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400331"/>
      </p:ext>
    </p:extLst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824095"/>
      </p:ext>
    </p:extLst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9563127"/>
      </p:ext>
    </p:extLst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045401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21389"/>
      </p:ext>
    </p:extLst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869872"/>
      </p:ext>
    </p:extLst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458788"/>
            <a:ext cx="1955800" cy="5637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28046"/>
      </p:ext>
    </p:extLst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788"/>
            <a:ext cx="7824788" cy="809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98944247"/>
      </p:ext>
    </p:extLst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89569"/>
      </p:ext>
    </p:extLst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94928"/>
      </p:ext>
    </p:extLst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455495"/>
      </p:ext>
    </p:extLst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50447"/>
      </p:ext>
    </p:extLst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11623"/>
      </p:ext>
    </p:extLst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91883"/>
      </p:ext>
    </p:extLst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20158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22983"/>
      </p:ext>
    </p:extLst>
  </p:cSld>
  <p:clrMapOvr>
    <a:masterClrMapping/>
  </p:clrMapOvr>
  <p:transition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7757328"/>
      </p:ext>
    </p:extLst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83555"/>
      </p:ext>
    </p:extLst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70049"/>
      </p:ext>
    </p:extLst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458788"/>
            <a:ext cx="1955800" cy="563721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20618"/>
      </p:ext>
    </p:extLst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788"/>
            <a:ext cx="7824788" cy="809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639211"/>
      </p:ext>
    </p:extLst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48059"/>
      </p:ext>
    </p:extLst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68668"/>
      </p:ext>
    </p:extLst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914455"/>
      </p:ext>
    </p:extLst>
  </p:cSld>
  <p:clrMapOvr>
    <a:masterClrMapping/>
  </p:clrMapOvr>
  <p:transition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02462"/>
      </p:ext>
    </p:extLst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4831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146742"/>
      </p:ext>
    </p:extLst>
  </p:cSld>
  <p:clrMapOvr>
    <a:masterClrMapping/>
  </p:clrMapOvr>
  <p:transition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4520"/>
      </p:ext>
    </p:extLst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20747"/>
      </p:ext>
    </p:extLst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3115209"/>
      </p:ext>
    </p:extLst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8710493"/>
      </p:ext>
    </p:extLst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589545"/>
      </p:ext>
    </p:extLst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97272"/>
      </p:ext>
    </p:extLst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21248"/>
      </p:ext>
    </p:extLst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98435"/>
      </p:ext>
    </p:extLst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3515659"/>
      </p:ext>
    </p:extLst>
  </p:cSld>
  <p:clrMapOvr>
    <a:masterClrMapping/>
  </p:clrMapOvr>
  <p:transition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4491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445778"/>
      </p:ext>
    </p:extLst>
  </p:cSld>
  <p:clrMapOvr>
    <a:masterClrMapping/>
  </p:clrMapOvr>
  <p:transition spd="med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89270"/>
      </p:ext>
    </p:extLst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22361"/>
      </p:ext>
    </p:extLst>
  </p:cSld>
  <p:clrMapOvr>
    <a:masterClrMapping/>
  </p:clrMapOvr>
  <p:transition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911753"/>
      </p:ext>
    </p:extLst>
  </p:cSld>
  <p:clrMapOvr>
    <a:masterClrMapping/>
  </p:clrMapOvr>
  <p:transition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0940453"/>
      </p:ext>
    </p:extLst>
  </p:cSld>
  <p:clrMapOvr>
    <a:masterClrMapping/>
  </p:clrMapOvr>
  <p:transition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900178"/>
      </p:ext>
    </p:extLst>
  </p:cSld>
  <p:clrMapOvr>
    <a:masterClrMapping/>
  </p:clrMapOvr>
  <p:transition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11836"/>
      </p:ext>
    </p:extLst>
  </p:cSld>
  <p:clrMapOvr>
    <a:masterClrMapping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458788"/>
            <a:ext cx="1955800" cy="563721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84549"/>
      </p:ext>
    </p:extLst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788"/>
            <a:ext cx="7824788" cy="809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8889950"/>
      </p:ext>
    </p:extLst>
  </p:cSld>
  <p:clrMapOvr>
    <a:masterClrMapping/>
  </p:clrMapOvr>
  <p:transition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49670"/>
      </p:ext>
    </p:extLst>
  </p:cSld>
  <p:clrMapOvr>
    <a:masterClrMapping/>
  </p:clrMapOvr>
  <p:transition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187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4484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206147"/>
      </p:ext>
    </p:extLst>
  </p:cSld>
  <p:clrMapOvr>
    <a:masterClrMapping/>
  </p:clrMapOvr>
  <p:transition spd="med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951819"/>
      </p:ext>
    </p:extLst>
  </p:cSld>
  <p:clrMapOvr>
    <a:masterClrMapping/>
  </p:clrMapOvr>
  <p:transition spd="med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23101"/>
      </p:ext>
    </p:extLst>
  </p:cSld>
  <p:clrMapOvr>
    <a:masterClrMapping/>
  </p:clrMapOvr>
  <p:transition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5642"/>
      </p:ext>
    </p:extLst>
  </p:cSld>
  <p:clrMapOvr>
    <a:masterClrMapping/>
  </p:clrMapOvr>
  <p:transition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13837"/>
      </p:ext>
    </p:extLst>
  </p:cSld>
  <p:clrMapOvr>
    <a:masterClrMapping/>
  </p:clrMapOvr>
  <p:transition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676635"/>
      </p:ext>
    </p:extLst>
  </p:cSld>
  <p:clrMapOvr>
    <a:masterClrMapping/>
  </p:clrMapOvr>
  <p:transition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8608942"/>
      </p:ext>
    </p:extLst>
  </p:cSld>
  <p:clrMapOvr>
    <a:masterClrMapping/>
  </p:clrMapOvr>
  <p:transition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3190758"/>
      </p:ext>
    </p:extLst>
  </p:cSld>
  <p:clrMapOvr>
    <a:masterClrMapping/>
  </p:clrMapOvr>
  <p:transition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22658"/>
      </p:ext>
    </p:extLst>
  </p:cSld>
  <p:clrMapOvr>
    <a:masterClrMapping/>
  </p:clrMapOvr>
  <p:transition spd="med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458788"/>
            <a:ext cx="1955800" cy="563721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39144"/>
      </p:ext>
    </p:extLst>
  </p:cSld>
  <p:clrMapOvr>
    <a:masterClrMapping/>
  </p:clrMapOvr>
  <p:transition spd="med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3592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14626"/>
      </p:ext>
    </p:extLst>
  </p:cSld>
  <p:clrMapOvr>
    <a:masterClrMapping/>
  </p:clrMapOvr>
  <p:transition spd="med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73208"/>
      </p:ext>
    </p:extLst>
  </p:cSld>
  <p:clrMapOvr>
    <a:masterClrMapping/>
  </p:clrMapOvr>
  <p:transition spd="med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9828450"/>
      </p:ext>
    </p:extLst>
  </p:cSld>
  <p:clrMapOvr>
    <a:masterClrMapping/>
  </p:clrMapOvr>
  <p:transition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74883"/>
      </p:ext>
    </p:extLst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04345"/>
      </p:ext>
    </p:extLst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3586"/>
      </p:ext>
    </p:extLst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815317"/>
      </p:ext>
    </p:extLst>
  </p:cSld>
  <p:clrMapOvr>
    <a:masterClrMapping/>
  </p:clrMapOvr>
  <p:transition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863731"/>
      </p:ext>
    </p:extLst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910871"/>
      </p:ext>
    </p:extLst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53647"/>
      </p:ext>
    </p:extLst>
  </p:cSld>
  <p:clrMapOvr>
    <a:masterClrMapping/>
  </p:clrMapOvr>
  <p:transition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458788"/>
            <a:ext cx="1955800" cy="563721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7012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458788"/>
            <a:ext cx="1955800" cy="563721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77583"/>
      </p:ext>
    </p:extLst>
  </p:cSld>
  <p:clrMapOvr>
    <a:masterClrMapping/>
  </p:clrMapOvr>
  <p:transition spd="med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788"/>
            <a:ext cx="7824788" cy="809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73682002"/>
      </p:ext>
    </p:extLst>
  </p:cSld>
  <p:clrMapOvr>
    <a:masterClrMapping/>
  </p:clrMapOvr>
  <p:transition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433082"/>
      </p:ext>
    </p:extLst>
  </p:cSld>
  <p:clrMapOvr>
    <a:masterClrMapping/>
  </p:clrMapOvr>
  <p:transition spd="med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42497"/>
      </p:ext>
    </p:extLst>
  </p:cSld>
  <p:clrMapOvr>
    <a:masterClrMapping/>
  </p:clrMapOvr>
  <p:transition spd="med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789146"/>
      </p:ext>
    </p:extLst>
  </p:cSld>
  <p:clrMapOvr>
    <a:masterClrMapping/>
  </p:clrMapOvr>
  <p:transition spd="med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151413"/>
      </p:ext>
    </p:extLst>
  </p:cSld>
  <p:clrMapOvr>
    <a:masterClrMapping/>
  </p:clrMapOvr>
  <p:transition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506217"/>
      </p:ext>
    </p:extLst>
  </p:cSld>
  <p:clrMapOvr>
    <a:masterClrMapping/>
  </p:clrMapOvr>
  <p:transition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192481"/>
      </p:ext>
    </p:extLst>
  </p:cSld>
  <p:clrMapOvr>
    <a:masterClrMapping/>
  </p:clrMapOvr>
  <p:transition spd="med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842465"/>
      </p:ext>
    </p:extLst>
  </p:cSld>
  <p:clrMapOvr>
    <a:masterClrMapping/>
  </p:clrMapOvr>
  <p:transition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1661195"/>
      </p:ext>
    </p:extLst>
  </p:cSld>
  <p:clrMapOvr>
    <a:masterClrMapping/>
  </p:clrMapOvr>
  <p:transition spd="med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17461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730832"/>
      </p:ext>
    </p:extLst>
  </p:cSld>
  <p:clrMapOvr>
    <a:masterClrMapping/>
  </p:clrMapOvr>
  <p:transition spd="med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864380"/>
      </p:ext>
    </p:extLst>
  </p:cSld>
  <p:clrMapOvr>
    <a:masterClrMapping/>
  </p:clrMapOvr>
  <p:transition spd="med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458788"/>
            <a:ext cx="1955800" cy="5637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498511"/>
      </p:ext>
    </p:extLst>
  </p:cSld>
  <p:clrMapOvr>
    <a:masterClrMapping/>
  </p:clrMapOvr>
  <p:transition spd="med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20826"/>
      </p:ext>
    </p:extLst>
  </p:cSld>
  <p:clrMapOvr>
    <a:masterClrMapping/>
  </p:clrMapOvr>
  <p:transition spd="med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48046"/>
      </p:ext>
    </p:extLst>
  </p:cSld>
  <p:clrMapOvr>
    <a:masterClrMapping/>
  </p:clrMapOvr>
  <p:transition spd="med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9697"/>
      </p:ext>
    </p:extLst>
  </p:cSld>
  <p:clrMapOvr>
    <a:masterClrMapping/>
  </p:clrMapOvr>
  <p:transition spd="med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798090"/>
      </p:ext>
    </p:extLst>
  </p:cSld>
  <p:clrMapOvr>
    <a:masterClrMapping/>
  </p:clrMapOvr>
  <p:transition spd="med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7261"/>
      </p:ext>
    </p:extLst>
  </p:cSld>
  <p:clrMapOvr>
    <a:masterClrMapping/>
  </p:clrMapOvr>
  <p:transition spd="med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5447"/>
      </p:ext>
    </p:extLst>
  </p:cSld>
  <p:clrMapOvr>
    <a:masterClrMapping/>
  </p:clrMapOvr>
  <p:transition spd="med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481260"/>
      </p:ext>
    </p:extLst>
  </p:cSld>
  <p:clrMapOvr>
    <a:masterClrMapping/>
  </p:clrMapOvr>
  <p:transition spd="med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17205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19578"/>
      </p:ext>
    </p:extLst>
  </p:cSld>
  <p:clrMapOvr>
    <a:masterClrMapping/>
  </p:clrMapOvr>
  <p:transition spd="med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409907"/>
      </p:ext>
    </p:extLst>
  </p:cSld>
  <p:clrMapOvr>
    <a:masterClrMapping/>
  </p:clrMapOvr>
  <p:transition spd="med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79712"/>
      </p:ext>
    </p:extLst>
  </p:cSld>
  <p:clrMapOvr>
    <a:masterClrMapping/>
  </p:clrMapOvr>
  <p:transition spd="med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458788"/>
            <a:ext cx="1955800" cy="563721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77555"/>
      </p:ext>
    </p:extLst>
  </p:cSld>
  <p:clrMapOvr>
    <a:masterClrMapping/>
  </p:clrMapOvr>
  <p:transition spd="med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788"/>
            <a:ext cx="7824788" cy="809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098888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320935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41979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665814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33227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41358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2911841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08783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54189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3231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458788"/>
            <a:ext cx="1955800" cy="5637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0913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788"/>
            <a:ext cx="7824788" cy="809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675282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7989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940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41381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62982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0182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84994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49447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73250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241469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616518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50580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458788"/>
            <a:ext cx="1955800" cy="563721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7589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0101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0961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7824711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950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0756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07974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43332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213569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6579066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86177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45952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458788"/>
            <a:ext cx="1955800" cy="563721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42637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93872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808030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946525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10672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979323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51163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865374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2040469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3923296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155369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794641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458788"/>
            <a:ext cx="1955800" cy="5637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961582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788"/>
            <a:ext cx="7824788" cy="809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6091991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0357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200941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29678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9757221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0897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84888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96007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425561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3567171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6601053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27520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458788"/>
            <a:ext cx="1955800" cy="563721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0537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439086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8788"/>
            <a:ext cx="7824788" cy="809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75750555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91697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74818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2829986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47037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16356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37934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677135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4371952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18769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887544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1579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458788"/>
            <a:ext cx="1955800" cy="563721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8788"/>
            <a:ext cx="5716588" cy="563721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8463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46085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3637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789491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49631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4468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93829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204303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484682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image" Target="../media/image4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3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97.xml"/><Relationship Id="rId2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91.xml"/><Relationship Id="rId11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4.xml"/><Relationship Id="rId14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20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mrc_powerpoint_logo_warm_gra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524625"/>
            <a:ext cx="17287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 descr="PPT artwork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296400" cy="699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039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MS PGothic" pitchFamily="34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MS PGothic" pitchFamily="34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MS PGothic" pitchFamily="34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MS PGothic" pitchFamily="34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MS PGothic" pitchFamily="34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MS PGothic" pitchFamily="34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  <a:ea typeface="MS PGothic" pitchFamily="34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MS PGothic" pitchFamily="34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8247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7412" name="Line 9"/>
          <p:cNvSpPr>
            <a:spLocks noChangeShapeType="1"/>
          </p:cNvSpPr>
          <p:nvPr/>
        </p:nvSpPr>
        <p:spPr bwMode="auto">
          <a:xfrm>
            <a:off x="323850" y="1412875"/>
            <a:ext cx="8534400" cy="0"/>
          </a:xfrm>
          <a:prstGeom prst="line">
            <a:avLst/>
          </a:prstGeom>
          <a:noFill/>
          <a:ln w="22225">
            <a:solidFill>
              <a:srgbClr val="766A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17413" name="Picture 10" descr="mrc_powerpoint_logo_warm_gra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524625"/>
            <a:ext cx="17287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16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34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>
          <a:solidFill>
            <a:schemeClr val="tx1"/>
          </a:solidFill>
          <a:latin typeface="+mn-lt"/>
          <a:ea typeface="ＭＳ Ｐゴシック" pitchFamily="34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34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8247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12292" name="Picture 4" descr="mrc_powerpoint_logo_warm_gra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527800"/>
            <a:ext cx="17287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Line 5"/>
          <p:cNvSpPr>
            <a:spLocks noChangeShapeType="1"/>
          </p:cNvSpPr>
          <p:nvPr userDrawn="1"/>
        </p:nvSpPr>
        <p:spPr bwMode="auto">
          <a:xfrm>
            <a:off x="304800" y="1397000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202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A04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A044B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A044B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A044B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A044B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A044B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A044B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A044B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9A044B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8247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6148" name="Line 9"/>
          <p:cNvSpPr>
            <a:spLocks noChangeShapeType="1"/>
          </p:cNvSpPr>
          <p:nvPr userDrawn="1"/>
        </p:nvSpPr>
        <p:spPr bwMode="auto">
          <a:xfrm>
            <a:off x="323850" y="1412875"/>
            <a:ext cx="8534400" cy="0"/>
          </a:xfrm>
          <a:prstGeom prst="line">
            <a:avLst/>
          </a:prstGeom>
          <a:noFill/>
          <a:ln w="22225">
            <a:solidFill>
              <a:srgbClr val="766A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000000"/>
              </a:solidFill>
              <a:ea typeface="MS PGothic" pitchFamily="34" charset="-128"/>
              <a:cs typeface="Arial" charset="0"/>
            </a:endParaRPr>
          </a:p>
        </p:txBody>
      </p:sp>
      <p:pic>
        <p:nvPicPr>
          <p:cNvPr id="6149" name="Picture 10" descr="mrc_powerpoint_logo_warm_gray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524625"/>
            <a:ext cx="17287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4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Verdana" pitchFamily="-110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Verdana" pitchFamily="-110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Verdana" pitchFamily="-110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Verdana" pitchFamily="-110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25000"/>
        </a:spcAft>
        <a:buClr>
          <a:srgbClr val="292929"/>
        </a:buClr>
        <a:buChar char="•"/>
        <a:defRPr sz="2400">
          <a:solidFill>
            <a:srgbClr val="292929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25000"/>
        </a:spcAft>
        <a:buClr>
          <a:srgbClr val="292929"/>
        </a:buClr>
        <a:buChar char="•"/>
        <a:defRPr sz="2000">
          <a:solidFill>
            <a:srgbClr val="4D4D4D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5000"/>
        </a:spcBef>
        <a:spcAft>
          <a:spcPct val="25000"/>
        </a:spcAft>
        <a:buClr>
          <a:srgbClr val="292929"/>
        </a:buClr>
        <a:buChar char="•"/>
        <a:defRPr sz="2400">
          <a:solidFill>
            <a:srgbClr val="292929"/>
          </a:solidFill>
          <a:latin typeface="+mn-lt"/>
          <a:ea typeface="MS PGothic" pitchFamily="34" charset="-128"/>
        </a:defRPr>
      </a:lvl3pPr>
      <a:lvl4pPr marL="1562100" indent="-228600" algn="l" rtl="0" eaLnBrk="0" fontAlgn="base" hangingPunct="0">
        <a:spcBef>
          <a:spcPct val="25000"/>
        </a:spcBef>
        <a:spcAft>
          <a:spcPct val="25000"/>
        </a:spcAft>
        <a:buClr>
          <a:srgbClr val="292929"/>
        </a:buClr>
        <a:buChar char="–"/>
        <a:defRPr sz="1600">
          <a:solidFill>
            <a:srgbClr val="292929"/>
          </a:solidFill>
          <a:latin typeface="+mn-lt"/>
          <a:ea typeface="MS PGothic" pitchFamily="34" charset="-128"/>
        </a:defRPr>
      </a:lvl4pPr>
      <a:lvl5pPr marL="1981200" indent="-228600" algn="l" rtl="0" eaLnBrk="0" fontAlgn="base" hangingPunct="0">
        <a:spcBef>
          <a:spcPct val="25000"/>
        </a:spcBef>
        <a:spcAft>
          <a:spcPct val="25000"/>
        </a:spcAft>
        <a:buClr>
          <a:srgbClr val="292929"/>
        </a:buClr>
        <a:buChar char="»"/>
        <a:defRPr sz="1600" i="1">
          <a:solidFill>
            <a:srgbClr val="292929"/>
          </a:solidFill>
          <a:latin typeface="+mn-lt"/>
          <a:ea typeface="MS PGothic" pitchFamily="34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7739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7172" name="Line 4"/>
          <p:cNvSpPr>
            <a:spLocks noChangeShapeType="1"/>
          </p:cNvSpPr>
          <p:nvPr userDrawn="1"/>
        </p:nvSpPr>
        <p:spPr bwMode="auto">
          <a:xfrm flipH="1">
            <a:off x="0" y="1341438"/>
            <a:ext cx="9144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4124325" y="-714375"/>
            <a:ext cx="1020763" cy="701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174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175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17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00000"/>
                </a:solidFill>
                <a:latin typeface="Times" pitchFamily="18" charset="0"/>
                <a:ea typeface="MS PGothic" pitchFamily="34" charset="-128"/>
              </a:rPr>
              <a:t>  </a:t>
            </a:r>
            <a:endParaRPr lang="en-GB" sz="2400" dirty="0">
              <a:solidFill>
                <a:srgbClr val="000000"/>
              </a:solidFill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7177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00000"/>
                </a:solidFill>
                <a:latin typeface="Times" pitchFamily="18" charset="0"/>
                <a:ea typeface="MS PGothic" pitchFamily="34" charset="-128"/>
              </a:rPr>
              <a:t>                     </a:t>
            </a:r>
            <a:endParaRPr lang="en-GB" sz="2400" dirty="0">
              <a:solidFill>
                <a:srgbClr val="000000"/>
              </a:solidFill>
              <a:latin typeface="Times" pitchFamily="18" charset="0"/>
              <a:ea typeface="MS PGothic" pitchFamily="34" charset="-128"/>
            </a:endParaRPr>
          </a:p>
        </p:txBody>
      </p:sp>
      <p:graphicFrame>
        <p:nvGraphicFramePr>
          <p:cNvPr id="148490" name="Group 10"/>
          <p:cNvGraphicFramePr>
            <a:graphicFrameLocks noGrp="1"/>
          </p:cNvGraphicFramePr>
          <p:nvPr/>
        </p:nvGraphicFramePr>
        <p:xfrm>
          <a:off x="0" y="0"/>
          <a:ext cx="207964" cy="365238"/>
        </p:xfrm>
        <a:graphic>
          <a:graphicData uri="http://schemas.openxmlformats.org/drawingml/2006/table">
            <a:tbl>
              <a:tblPr/>
              <a:tblGrid>
                <a:gridCol w="207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282" marR="91282" marT="45459" marB="4545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80" name="Rectangle 19"/>
          <p:cNvSpPr>
            <a:spLocks noChangeArrowheads="1"/>
          </p:cNvSpPr>
          <p:nvPr userDrawn="1"/>
        </p:nvSpPr>
        <p:spPr bwMode="auto">
          <a:xfrm>
            <a:off x="0" y="3481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181" name="Rectangle 20"/>
          <p:cNvSpPr>
            <a:spLocks noChangeArrowheads="1"/>
          </p:cNvSpPr>
          <p:nvPr userDrawn="1"/>
        </p:nvSpPr>
        <p:spPr bwMode="auto">
          <a:xfrm>
            <a:off x="0" y="3481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7182" name="Rectangle 21"/>
          <p:cNvSpPr>
            <a:spLocks noChangeArrowheads="1"/>
          </p:cNvSpPr>
          <p:nvPr userDrawn="1"/>
        </p:nvSpPr>
        <p:spPr bwMode="auto">
          <a:xfrm>
            <a:off x="0" y="3481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00000"/>
                </a:solidFill>
                <a:latin typeface="Times" pitchFamily="18" charset="0"/>
                <a:ea typeface="MS PGothic" pitchFamily="34" charset="-128"/>
              </a:rPr>
              <a:t>  </a:t>
            </a:r>
            <a:endParaRPr lang="en-GB" sz="2400" dirty="0">
              <a:solidFill>
                <a:srgbClr val="000000"/>
              </a:solidFill>
              <a:latin typeface="Times" pitchFamily="18" charset="0"/>
              <a:ea typeface="MS PGothic" pitchFamily="34" charset="-128"/>
            </a:endParaRPr>
          </a:p>
        </p:txBody>
      </p:sp>
      <p:graphicFrame>
        <p:nvGraphicFramePr>
          <p:cNvPr id="148502" name="Group 22"/>
          <p:cNvGraphicFramePr>
            <a:graphicFrameLocks noGrp="1"/>
          </p:cNvGraphicFramePr>
          <p:nvPr/>
        </p:nvGraphicFramePr>
        <p:xfrm>
          <a:off x="0" y="3481388"/>
          <a:ext cx="207964" cy="365238"/>
        </p:xfrm>
        <a:graphic>
          <a:graphicData uri="http://schemas.openxmlformats.org/drawingml/2006/table">
            <a:tbl>
              <a:tblPr/>
              <a:tblGrid>
                <a:gridCol w="207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91282" marR="91282" marT="45459" marB="45459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99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1200" i="1">
          <a:solidFill>
            <a:schemeClr val="tx1"/>
          </a:solidFill>
          <a:latin typeface="+mn-lt"/>
          <a:cs typeface="+mn-cs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200" i="1">
          <a:solidFill>
            <a:schemeClr val="tx1"/>
          </a:solidFill>
          <a:latin typeface="+mn-lt"/>
          <a:cs typeface="+mn-cs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200" i="1">
          <a:solidFill>
            <a:schemeClr val="tx1"/>
          </a:solidFill>
          <a:latin typeface="+mn-lt"/>
          <a:cs typeface="+mn-cs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200" i="1">
          <a:solidFill>
            <a:schemeClr val="tx1"/>
          </a:solidFill>
          <a:latin typeface="+mn-lt"/>
          <a:cs typeface="+mn-cs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12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8247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100" name="Line 9"/>
          <p:cNvSpPr>
            <a:spLocks noChangeShapeType="1"/>
          </p:cNvSpPr>
          <p:nvPr/>
        </p:nvSpPr>
        <p:spPr bwMode="auto">
          <a:xfrm>
            <a:off x="323850" y="1412875"/>
            <a:ext cx="8534400" cy="0"/>
          </a:xfrm>
          <a:prstGeom prst="line">
            <a:avLst/>
          </a:prstGeom>
          <a:noFill/>
          <a:ln w="22225">
            <a:solidFill>
              <a:srgbClr val="766A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4101" name="Picture 10" descr="mrc_powerpoint_logo_warm_gra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524625"/>
            <a:ext cx="17287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90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>
          <a:solidFill>
            <a:schemeClr val="tx1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8247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421897" name="Line 9"/>
          <p:cNvSpPr>
            <a:spLocks noChangeShapeType="1"/>
          </p:cNvSpPr>
          <p:nvPr userDrawn="1"/>
        </p:nvSpPr>
        <p:spPr bwMode="auto">
          <a:xfrm>
            <a:off x="323850" y="1412875"/>
            <a:ext cx="8534400" cy="0"/>
          </a:xfrm>
          <a:prstGeom prst="line">
            <a:avLst/>
          </a:prstGeom>
          <a:noFill/>
          <a:ln w="22225">
            <a:solidFill>
              <a:srgbClr val="766A6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  <a:latin typeface="Times" pitchFamily="-110" charset="0"/>
              <a:ea typeface="ＭＳ Ｐゴシック" pitchFamily="-109" charset="-128"/>
            </a:endParaRPr>
          </a:p>
        </p:txBody>
      </p:sp>
      <p:pic>
        <p:nvPicPr>
          <p:cNvPr id="1029" name="Picture 10" descr="mrc_powerpoint_logo_warm_gray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524625"/>
            <a:ext cx="17287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52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pitchFamily="-109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ＭＳ Ｐゴシック" pitchFamily="-10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110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>
          <a:solidFill>
            <a:schemeClr val="tx1"/>
          </a:solidFill>
          <a:latin typeface="+mn-lt"/>
          <a:ea typeface="ＭＳ Ｐゴシック" pitchFamily="-110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mrc_powerpoint_logo_warm_gray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524625"/>
            <a:ext cx="17287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" descr="PP strip-new-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447800"/>
            <a:ext cx="91376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Asset Preview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60350"/>
            <a:ext cx="197167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32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  <a:ea typeface="MS PGothic" pitchFamily="34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MS PGothic" pitchFamily="34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10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10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10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8247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9220" name="Line 9"/>
          <p:cNvSpPr>
            <a:spLocks noChangeShapeType="1"/>
          </p:cNvSpPr>
          <p:nvPr userDrawn="1"/>
        </p:nvSpPr>
        <p:spPr bwMode="auto">
          <a:xfrm>
            <a:off x="323850" y="1412875"/>
            <a:ext cx="8534400" cy="0"/>
          </a:xfrm>
          <a:prstGeom prst="line">
            <a:avLst/>
          </a:prstGeom>
          <a:noFill/>
          <a:ln w="22225">
            <a:solidFill>
              <a:srgbClr val="766A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9221" name="Picture 10" descr="mrc_powerpoint_logo_warm_gray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524625"/>
            <a:ext cx="17287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69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110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>
          <a:solidFill>
            <a:schemeClr val="tx1"/>
          </a:solidFill>
          <a:latin typeface="+mn-lt"/>
          <a:ea typeface="ＭＳ Ｐゴシック" pitchFamily="-110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8247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1028" name="Line 9"/>
          <p:cNvSpPr>
            <a:spLocks noChangeShapeType="1"/>
          </p:cNvSpPr>
          <p:nvPr userDrawn="1"/>
        </p:nvSpPr>
        <p:spPr bwMode="auto">
          <a:xfrm>
            <a:off x="323850" y="1412875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charset="0"/>
              <a:ea typeface="MS PGothic" pitchFamily="34" charset="-128"/>
            </a:endParaRPr>
          </a:p>
        </p:txBody>
      </p:sp>
      <p:pic>
        <p:nvPicPr>
          <p:cNvPr id="1029" name="Picture 10" descr="mrc_powerpoint_logo_warm_gray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524625"/>
            <a:ext cx="17287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72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MS PGothic" pitchFamily="34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MS PGothic" pitchFamily="34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MS PGothic" pitchFamily="34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MS PGothic" pitchFamily="34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MS PGothic" pitchFamily="34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MS PGothic" pitchFamily="34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8247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44" name="Line 9"/>
          <p:cNvSpPr>
            <a:spLocks noChangeShapeType="1"/>
          </p:cNvSpPr>
          <p:nvPr userDrawn="1"/>
        </p:nvSpPr>
        <p:spPr bwMode="auto">
          <a:xfrm>
            <a:off x="323850" y="1412875"/>
            <a:ext cx="8534400" cy="0"/>
          </a:xfrm>
          <a:prstGeom prst="line">
            <a:avLst/>
          </a:prstGeom>
          <a:noFill/>
          <a:ln w="22225">
            <a:solidFill>
              <a:srgbClr val="766A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  <a:ea typeface="MS PGothic" pitchFamily="34" charset="-128"/>
            </a:endParaRPr>
          </a:p>
        </p:txBody>
      </p:sp>
      <p:pic>
        <p:nvPicPr>
          <p:cNvPr id="10245" name="Picture 10" descr="mrc_powerpoint_logo_warm_gray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524625"/>
            <a:ext cx="17287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39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MS PGothic" pitchFamily="34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8247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4100" name="Line 9"/>
          <p:cNvSpPr>
            <a:spLocks noChangeShapeType="1"/>
          </p:cNvSpPr>
          <p:nvPr userDrawn="1"/>
        </p:nvSpPr>
        <p:spPr bwMode="auto">
          <a:xfrm>
            <a:off x="323850" y="1412875"/>
            <a:ext cx="8534400" cy="0"/>
          </a:xfrm>
          <a:prstGeom prst="line">
            <a:avLst/>
          </a:prstGeom>
          <a:noFill/>
          <a:ln w="22225">
            <a:solidFill>
              <a:srgbClr val="766A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pic>
        <p:nvPicPr>
          <p:cNvPr id="4101" name="Picture 10" descr="mrc_powerpoint_logo_warm_gra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524625"/>
            <a:ext cx="17287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42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34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>
          <a:solidFill>
            <a:schemeClr val="tx1"/>
          </a:solidFill>
          <a:latin typeface="+mn-lt"/>
          <a:ea typeface="ＭＳ Ｐゴシック" pitchFamily="34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34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8247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pic>
        <p:nvPicPr>
          <p:cNvPr id="46084" name="Picture 4" descr="mrc_powerpoint_logo_warm_gra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527800"/>
            <a:ext cx="17287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1157" name="Line 5"/>
          <p:cNvSpPr>
            <a:spLocks noChangeShapeType="1"/>
          </p:cNvSpPr>
          <p:nvPr userDrawn="1"/>
        </p:nvSpPr>
        <p:spPr bwMode="auto">
          <a:xfrm>
            <a:off x="304800" y="1397000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84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ransition spd="med"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–"/>
        <a:defRPr>
          <a:solidFill>
            <a:schemeClr val="tx1"/>
          </a:solidFill>
          <a:latin typeface="+mn-lt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8247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15364" name="Line 9"/>
          <p:cNvSpPr>
            <a:spLocks noChangeShapeType="1"/>
          </p:cNvSpPr>
          <p:nvPr/>
        </p:nvSpPr>
        <p:spPr bwMode="auto">
          <a:xfrm>
            <a:off x="323850" y="1412875"/>
            <a:ext cx="8534400" cy="0"/>
          </a:xfrm>
          <a:prstGeom prst="line">
            <a:avLst/>
          </a:prstGeom>
          <a:noFill/>
          <a:ln w="22225">
            <a:solidFill>
              <a:srgbClr val="766A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pic>
        <p:nvPicPr>
          <p:cNvPr id="15365" name="Picture 10" descr="mrc_powerpoint_logo_warm_gra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524625"/>
            <a:ext cx="17287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4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</p:sldLayoutIdLst>
  <p:transition spd="med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Verdana" pitchFamily="-110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Verdana" pitchFamily="-110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Verdana" pitchFamily="-110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Verdana" pitchFamily="-110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25000"/>
        </a:spcAft>
        <a:buClr>
          <a:srgbClr val="292929"/>
        </a:buClr>
        <a:buChar char="•"/>
        <a:defRPr sz="2400">
          <a:solidFill>
            <a:srgbClr val="292929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25000"/>
        </a:spcAft>
        <a:buClr>
          <a:srgbClr val="292929"/>
        </a:buClr>
        <a:buChar char="•"/>
        <a:defRPr sz="2000">
          <a:solidFill>
            <a:srgbClr val="4D4D4D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5000"/>
        </a:spcBef>
        <a:spcAft>
          <a:spcPct val="25000"/>
        </a:spcAft>
        <a:buClr>
          <a:srgbClr val="292929"/>
        </a:buClr>
        <a:buChar char="•"/>
        <a:defRPr sz="2400">
          <a:solidFill>
            <a:srgbClr val="292929"/>
          </a:solidFill>
          <a:latin typeface="+mn-lt"/>
          <a:ea typeface="ＭＳ Ｐゴシック" pitchFamily="34" charset="-128"/>
        </a:defRPr>
      </a:lvl3pPr>
      <a:lvl4pPr marL="1562100" indent="-228600" algn="l" rtl="0" eaLnBrk="0" fontAlgn="base" hangingPunct="0">
        <a:spcBef>
          <a:spcPct val="25000"/>
        </a:spcBef>
        <a:spcAft>
          <a:spcPct val="25000"/>
        </a:spcAft>
        <a:buClr>
          <a:srgbClr val="292929"/>
        </a:buClr>
        <a:buChar char="–"/>
        <a:defRPr sz="1600">
          <a:solidFill>
            <a:srgbClr val="292929"/>
          </a:solidFill>
          <a:latin typeface="+mn-lt"/>
          <a:ea typeface="ＭＳ Ｐゴシック" pitchFamily="34" charset="-128"/>
        </a:defRPr>
      </a:lvl4pPr>
      <a:lvl5pPr marL="1981200" indent="-228600" algn="l" rtl="0" eaLnBrk="0" fontAlgn="base" hangingPunct="0">
        <a:spcBef>
          <a:spcPct val="25000"/>
        </a:spcBef>
        <a:spcAft>
          <a:spcPct val="25000"/>
        </a:spcAft>
        <a:buClr>
          <a:srgbClr val="292929"/>
        </a:buClr>
        <a:buChar char="»"/>
        <a:defRPr sz="1600" i="1">
          <a:solidFill>
            <a:srgbClr val="292929"/>
          </a:solidFill>
          <a:latin typeface="+mn-lt"/>
          <a:ea typeface="ＭＳ Ｐゴシック" pitchFamily="34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824788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5124" name="Line 9"/>
          <p:cNvSpPr>
            <a:spLocks noChangeShapeType="1"/>
          </p:cNvSpPr>
          <p:nvPr userDrawn="1"/>
        </p:nvSpPr>
        <p:spPr bwMode="auto">
          <a:xfrm>
            <a:off x="323850" y="1412875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pic>
        <p:nvPicPr>
          <p:cNvPr id="5125" name="Picture 10" descr="mrc_powerpoint_logo_warm_gray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524625"/>
            <a:ext cx="17287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0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8247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11268" name="Line 9"/>
          <p:cNvSpPr>
            <a:spLocks noChangeShapeType="1"/>
          </p:cNvSpPr>
          <p:nvPr userDrawn="1"/>
        </p:nvSpPr>
        <p:spPr bwMode="auto">
          <a:xfrm>
            <a:off x="323850" y="1412875"/>
            <a:ext cx="8534400" cy="0"/>
          </a:xfrm>
          <a:prstGeom prst="line">
            <a:avLst/>
          </a:prstGeom>
          <a:noFill/>
          <a:ln w="22225">
            <a:solidFill>
              <a:srgbClr val="766A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pic>
        <p:nvPicPr>
          <p:cNvPr id="11269" name="Picture 10" descr="mrc_powerpoint_logo_warm_gray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524625"/>
            <a:ext cx="17287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593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pitchFamily="-110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110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>
          <a:solidFill>
            <a:schemeClr val="tx1"/>
          </a:solidFill>
          <a:latin typeface="+mn-lt"/>
          <a:ea typeface="ＭＳ Ｐゴシック" pitchFamily="-110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8247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1028" name="Line 9"/>
          <p:cNvSpPr>
            <a:spLocks noChangeShapeType="1"/>
          </p:cNvSpPr>
          <p:nvPr userDrawn="1"/>
        </p:nvSpPr>
        <p:spPr bwMode="auto">
          <a:xfrm>
            <a:off x="323850" y="1412875"/>
            <a:ext cx="8534400" cy="0"/>
          </a:xfrm>
          <a:prstGeom prst="line">
            <a:avLst/>
          </a:prstGeom>
          <a:noFill/>
          <a:ln w="22225">
            <a:solidFill>
              <a:srgbClr val="9169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  <a:ea typeface="ＭＳ Ｐゴシック" charset="-128"/>
            </a:endParaRPr>
          </a:p>
        </p:txBody>
      </p:sp>
      <p:pic>
        <p:nvPicPr>
          <p:cNvPr id="1029" name="Picture 10" descr="mrc_powerpoint_logo_warm_gray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524625"/>
            <a:ext cx="17287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63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pitchFamily="34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ＭＳ Ｐゴシック" pitchFamily="34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ＭＳ Ｐゴシック" pitchFamily="34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ＭＳ Ｐゴシック" pitchFamily="34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  <a:ea typeface="ＭＳ Ｐゴシック" pitchFamily="34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34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>
          <a:solidFill>
            <a:schemeClr val="tx1"/>
          </a:solidFill>
          <a:latin typeface="+mn-lt"/>
          <a:ea typeface="ＭＳ Ｐゴシック" pitchFamily="34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34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8247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9220" name="Line 9"/>
          <p:cNvSpPr>
            <a:spLocks noChangeShapeType="1"/>
          </p:cNvSpPr>
          <p:nvPr/>
        </p:nvSpPr>
        <p:spPr bwMode="auto">
          <a:xfrm>
            <a:off x="323850" y="1412875"/>
            <a:ext cx="8534400" cy="0"/>
          </a:xfrm>
          <a:prstGeom prst="line">
            <a:avLst/>
          </a:prstGeom>
          <a:noFill/>
          <a:ln w="22225">
            <a:solidFill>
              <a:srgbClr val="766A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9221" name="Picture 10" descr="mrc_powerpoint_logo_warm_gra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524625"/>
            <a:ext cx="17287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80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8247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7172" name="Line 9"/>
          <p:cNvSpPr>
            <a:spLocks noChangeShapeType="1"/>
          </p:cNvSpPr>
          <p:nvPr/>
        </p:nvSpPr>
        <p:spPr bwMode="auto">
          <a:xfrm>
            <a:off x="323850" y="1412875"/>
            <a:ext cx="8534400" cy="0"/>
          </a:xfrm>
          <a:prstGeom prst="line">
            <a:avLst/>
          </a:prstGeom>
          <a:noFill/>
          <a:ln w="22225">
            <a:solidFill>
              <a:srgbClr val="766A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173" name="Picture 10" descr="mrc_powerpoint_logo_warm_gra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524625"/>
            <a:ext cx="17287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38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Verdana" pitchFamily="-110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Verdana" pitchFamily="-110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Verdana" pitchFamily="-110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Verdana" pitchFamily="-110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25000"/>
        </a:spcAft>
        <a:buClr>
          <a:srgbClr val="292929"/>
        </a:buClr>
        <a:buChar char="•"/>
        <a:defRPr sz="2400">
          <a:solidFill>
            <a:srgbClr val="292929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25000"/>
        </a:spcAft>
        <a:buClr>
          <a:srgbClr val="292929"/>
        </a:buClr>
        <a:buChar char="•"/>
        <a:defRPr sz="2000">
          <a:solidFill>
            <a:srgbClr val="4D4D4D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5000"/>
        </a:spcBef>
        <a:spcAft>
          <a:spcPct val="25000"/>
        </a:spcAft>
        <a:buClr>
          <a:srgbClr val="292929"/>
        </a:buClr>
        <a:buChar char="•"/>
        <a:defRPr sz="2400">
          <a:solidFill>
            <a:srgbClr val="292929"/>
          </a:solidFill>
          <a:latin typeface="+mn-lt"/>
          <a:ea typeface="ＭＳ Ｐゴシック" pitchFamily="34" charset="-128"/>
        </a:defRPr>
      </a:lvl3pPr>
      <a:lvl4pPr marL="1562100" indent="-228600" algn="l" rtl="0" eaLnBrk="0" fontAlgn="base" hangingPunct="0">
        <a:spcBef>
          <a:spcPct val="25000"/>
        </a:spcBef>
        <a:spcAft>
          <a:spcPct val="25000"/>
        </a:spcAft>
        <a:buClr>
          <a:srgbClr val="292929"/>
        </a:buClr>
        <a:buChar char="–"/>
        <a:defRPr sz="1600">
          <a:solidFill>
            <a:srgbClr val="292929"/>
          </a:solidFill>
          <a:latin typeface="+mn-lt"/>
          <a:ea typeface="ＭＳ Ｐゴシック" pitchFamily="34" charset="-128"/>
        </a:defRPr>
      </a:lvl4pPr>
      <a:lvl5pPr marL="1981200" indent="-228600" algn="l" rtl="0" eaLnBrk="0" fontAlgn="base" hangingPunct="0">
        <a:spcBef>
          <a:spcPct val="25000"/>
        </a:spcBef>
        <a:spcAft>
          <a:spcPct val="25000"/>
        </a:spcAft>
        <a:buClr>
          <a:srgbClr val="292929"/>
        </a:buClr>
        <a:buChar char="»"/>
        <a:defRPr sz="1600" i="1">
          <a:solidFill>
            <a:srgbClr val="292929"/>
          </a:solidFill>
          <a:latin typeface="+mn-lt"/>
          <a:ea typeface="ＭＳ Ｐゴシック" pitchFamily="34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8247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1028" name="Line 9"/>
          <p:cNvSpPr>
            <a:spLocks noChangeShapeType="1"/>
          </p:cNvSpPr>
          <p:nvPr userDrawn="1"/>
        </p:nvSpPr>
        <p:spPr bwMode="auto">
          <a:xfrm>
            <a:off x="323850" y="1412875"/>
            <a:ext cx="8534400" cy="0"/>
          </a:xfrm>
          <a:prstGeom prst="line">
            <a:avLst/>
          </a:prstGeom>
          <a:noFill/>
          <a:ln w="22225">
            <a:solidFill>
              <a:srgbClr val="766A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pic>
        <p:nvPicPr>
          <p:cNvPr id="1029" name="Picture 10" descr="mrc_powerpoint_logo_warm_gray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524625"/>
            <a:ext cx="17287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0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 sz="20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34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–"/>
        <a:defRPr>
          <a:solidFill>
            <a:schemeClr val="tx1"/>
          </a:solidFill>
          <a:latin typeface="+mn-lt"/>
          <a:ea typeface="ＭＳ Ｐゴシック" pitchFamily="34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34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8788"/>
            <a:ext cx="78247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15364" name="Line 9"/>
          <p:cNvSpPr>
            <a:spLocks noChangeShapeType="1"/>
          </p:cNvSpPr>
          <p:nvPr/>
        </p:nvSpPr>
        <p:spPr bwMode="auto">
          <a:xfrm>
            <a:off x="323850" y="1412875"/>
            <a:ext cx="8534400" cy="0"/>
          </a:xfrm>
          <a:prstGeom prst="line">
            <a:avLst/>
          </a:prstGeom>
          <a:noFill/>
          <a:ln w="22225">
            <a:solidFill>
              <a:srgbClr val="766A6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pic>
        <p:nvPicPr>
          <p:cNvPr id="15365" name="Picture 10" descr="mrc_powerpoint_logo_warm_gra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524625"/>
            <a:ext cx="1728787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20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Verdana" pitchFamily="-110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Verdana" pitchFamily="-110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Verdana" pitchFamily="-110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D4D4D"/>
          </a:solidFill>
          <a:latin typeface="Verdana" pitchFamily="-110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10" charset="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25000"/>
        </a:spcAft>
        <a:buClr>
          <a:srgbClr val="292929"/>
        </a:buClr>
        <a:buChar char="•"/>
        <a:defRPr sz="2400">
          <a:solidFill>
            <a:srgbClr val="292929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25000"/>
        </a:spcAft>
        <a:buClr>
          <a:srgbClr val="292929"/>
        </a:buClr>
        <a:buChar char="•"/>
        <a:defRPr sz="2000">
          <a:solidFill>
            <a:srgbClr val="4D4D4D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5000"/>
        </a:spcBef>
        <a:spcAft>
          <a:spcPct val="25000"/>
        </a:spcAft>
        <a:buClr>
          <a:srgbClr val="292929"/>
        </a:buClr>
        <a:buChar char="•"/>
        <a:defRPr sz="2400">
          <a:solidFill>
            <a:srgbClr val="292929"/>
          </a:solidFill>
          <a:latin typeface="+mn-lt"/>
          <a:ea typeface="ＭＳ Ｐゴシック" pitchFamily="34" charset="-128"/>
        </a:defRPr>
      </a:lvl3pPr>
      <a:lvl4pPr marL="1562100" indent="-228600" algn="l" rtl="0" eaLnBrk="0" fontAlgn="base" hangingPunct="0">
        <a:spcBef>
          <a:spcPct val="25000"/>
        </a:spcBef>
        <a:spcAft>
          <a:spcPct val="25000"/>
        </a:spcAft>
        <a:buClr>
          <a:srgbClr val="292929"/>
        </a:buClr>
        <a:buChar char="–"/>
        <a:defRPr sz="1600">
          <a:solidFill>
            <a:srgbClr val="292929"/>
          </a:solidFill>
          <a:latin typeface="+mn-lt"/>
          <a:ea typeface="ＭＳ Ｐゴシック" pitchFamily="34" charset="-128"/>
        </a:defRPr>
      </a:lvl4pPr>
      <a:lvl5pPr marL="1981200" indent="-228600" algn="l" rtl="0" eaLnBrk="0" fontAlgn="base" hangingPunct="0">
        <a:spcBef>
          <a:spcPct val="25000"/>
        </a:spcBef>
        <a:spcAft>
          <a:spcPct val="25000"/>
        </a:spcAft>
        <a:buClr>
          <a:srgbClr val="292929"/>
        </a:buClr>
        <a:buChar char="»"/>
        <a:defRPr sz="1600" i="1">
          <a:solidFill>
            <a:srgbClr val="292929"/>
          </a:solidFill>
          <a:latin typeface="+mn-lt"/>
          <a:ea typeface="ＭＳ Ｐゴシック" pitchFamily="34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imgurl=http://thebiggeridea.co.uk/wp-content/uploads/lightbulb_idea1.jpg&amp;imgrefurl=http://thebiggeridea.co.uk/?p=747&amp;usg=__9pb78L55G-8l-98rDk9jU5q3Pac=&amp;h=400&amp;w=400&amp;sz=22&amp;hl=en&amp;start=1&amp;zoom=1&amp;tbnid=UKYIg9_iatTsEM:&amp;tbnh=124&amp;tbnw=124&amp;ei=ob3XT7m0Cqmc0AW22LXyDA&amp;prev=/search?q=idea&amp;um=1&amp;hl=en&amp;sa=N&amp;gbv=2&amp;tbm=isch&amp;um=1&amp;itbs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72593FB4-A04D-40F7-A484-F330B06DB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3698875"/>
            <a:ext cx="8102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ts val="600"/>
              </a:spcAft>
            </a:pPr>
            <a:r>
              <a:rPr lang="en-US" sz="3200" dirty="0">
                <a:solidFill>
                  <a:srgbClr val="9A044B"/>
                </a:solidFill>
                <a:latin typeface="Verdana" pitchFamily="34" charset="0"/>
              </a:rPr>
              <a:t>Tips for fellowship applications</a:t>
            </a:r>
          </a:p>
          <a:p>
            <a:pPr eaLnBrk="0" fontAlgn="base" hangingPunct="0">
              <a:spcBef>
                <a:spcPct val="50000"/>
              </a:spcBef>
              <a:spcAft>
                <a:spcPts val="600"/>
              </a:spcAft>
            </a:pPr>
            <a:endParaRPr lang="en-US" sz="1200" b="1" dirty="0">
              <a:solidFill>
                <a:srgbClr val="000000"/>
              </a:solidFill>
              <a:latin typeface="Verdana" pitchFamily="34" charset="0"/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en-US" sz="2000" dirty="0">
                <a:solidFill>
                  <a:srgbClr val="111111"/>
                </a:solidFill>
                <a:latin typeface="Verdana" pitchFamily="34" charset="0"/>
              </a:rPr>
              <a:t>Kristina Harrison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2000" dirty="0">
                <a:solidFill>
                  <a:srgbClr val="111111"/>
                </a:solidFill>
                <a:latin typeface="Verdana" pitchFamily="34" charset="0"/>
              </a:rPr>
              <a:t>Medical Research Council (UKRI)</a:t>
            </a:r>
          </a:p>
          <a:p>
            <a:pPr eaLnBrk="0" fontAlgn="base" hangingPunct="0">
              <a:spcAft>
                <a:spcPts val="600"/>
              </a:spcAft>
            </a:pPr>
            <a:r>
              <a:rPr lang="en-US" sz="2000" dirty="0" err="1">
                <a:solidFill>
                  <a:srgbClr val="111111"/>
                </a:solidFill>
                <a:latin typeface="Verdana" pitchFamily="34" charset="0"/>
              </a:rPr>
              <a:t>Programme</a:t>
            </a:r>
            <a:r>
              <a:rPr lang="en-US" sz="2000" dirty="0">
                <a:solidFill>
                  <a:srgbClr val="111111"/>
                </a:solidFill>
                <a:latin typeface="Verdana" pitchFamily="34" charset="0"/>
              </a:rPr>
              <a:t> Manager for studentships</a:t>
            </a:r>
            <a:endParaRPr lang="en-US" sz="18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7114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9A044B"/>
                </a:solidFill>
              </a:rPr>
              <a:t>The 3 Ps – Person, Project and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kern="1200" dirty="0">
                <a:solidFill>
                  <a:srgbClr val="000000"/>
                </a:solidFill>
                <a:latin typeface="Verdana" pitchFamily="34" charset="0"/>
              </a:rPr>
              <a:t>The applicant’s potential</a:t>
            </a:r>
          </a:p>
          <a:p>
            <a:pPr lvl="1"/>
            <a:r>
              <a:rPr lang="en-GB" kern="1200" dirty="0">
                <a:solidFill>
                  <a:srgbClr val="000000"/>
                </a:solidFill>
                <a:latin typeface="Verdana" pitchFamily="34" charset="0"/>
              </a:rPr>
              <a:t>Will be dependent on the scheme</a:t>
            </a:r>
          </a:p>
          <a:p>
            <a:pPr lvl="1"/>
            <a:r>
              <a:rPr lang="en-GB" kern="1200" dirty="0">
                <a:solidFill>
                  <a:srgbClr val="000000"/>
                </a:solidFill>
                <a:latin typeface="Verdana" pitchFamily="34" charset="0"/>
              </a:rPr>
              <a:t>Career aspirations and how the fellowship will support this</a:t>
            </a:r>
          </a:p>
          <a:p>
            <a:pPr marL="0" indent="0">
              <a:buNone/>
            </a:pPr>
            <a:endParaRPr lang="en-GB" kern="1200" dirty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en-GB" b="1" kern="1200" dirty="0">
                <a:solidFill>
                  <a:srgbClr val="000000"/>
                </a:solidFill>
                <a:latin typeface="Verdana" pitchFamily="34" charset="0"/>
              </a:rPr>
              <a:t>The project</a:t>
            </a:r>
          </a:p>
          <a:p>
            <a:pPr lvl="1"/>
            <a:r>
              <a:rPr lang="en-GB" kern="1200" dirty="0">
                <a:solidFill>
                  <a:srgbClr val="000000"/>
                </a:solidFill>
                <a:latin typeface="Verdana" pitchFamily="34" charset="0"/>
              </a:rPr>
              <a:t>Originality and importance of question being addressed</a:t>
            </a:r>
          </a:p>
          <a:p>
            <a:pPr lvl="1"/>
            <a:r>
              <a:rPr lang="en-GB" kern="1200" dirty="0">
                <a:solidFill>
                  <a:srgbClr val="000000"/>
                </a:solidFill>
                <a:latin typeface="Verdana" pitchFamily="34" charset="0"/>
              </a:rPr>
              <a:t>Appropriately ambitious and include suitable development opportunities</a:t>
            </a:r>
          </a:p>
          <a:p>
            <a:endParaRPr lang="en-GB" b="1" kern="1200" dirty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en-GB" b="1" kern="1200" dirty="0">
                <a:solidFill>
                  <a:srgbClr val="000000"/>
                </a:solidFill>
                <a:latin typeface="Verdana" pitchFamily="34" charset="0"/>
              </a:rPr>
              <a:t>The place</a:t>
            </a:r>
          </a:p>
          <a:p>
            <a:pPr lvl="1"/>
            <a:r>
              <a:rPr lang="en-GB" kern="1200" dirty="0">
                <a:solidFill>
                  <a:srgbClr val="000000"/>
                </a:solidFill>
                <a:latin typeface="Verdana" pitchFamily="34" charset="0"/>
              </a:rPr>
              <a:t>Appropriateness of institute will be considered</a:t>
            </a:r>
          </a:p>
          <a:p>
            <a:pPr lvl="1"/>
            <a:r>
              <a:rPr lang="en-GB" kern="1200" dirty="0">
                <a:solidFill>
                  <a:srgbClr val="000000"/>
                </a:solidFill>
                <a:latin typeface="Verdana" pitchFamily="34" charset="0"/>
              </a:rPr>
              <a:t>All schemes offer the opportunity to undertake a period of research training overseas, in industry or 2</a:t>
            </a:r>
            <a:r>
              <a:rPr lang="en-GB" kern="1200" baseline="30000" dirty="0">
                <a:solidFill>
                  <a:srgbClr val="000000"/>
                </a:solidFill>
                <a:latin typeface="Verdana" pitchFamily="34" charset="0"/>
              </a:rPr>
              <a:t>nd</a:t>
            </a:r>
            <a:r>
              <a:rPr lang="en-GB" kern="1200" dirty="0">
                <a:solidFill>
                  <a:srgbClr val="000000"/>
                </a:solidFill>
                <a:latin typeface="Verdana" pitchFamily="34" charset="0"/>
              </a:rPr>
              <a:t> centre</a:t>
            </a:r>
          </a:p>
        </p:txBody>
      </p:sp>
    </p:spTree>
    <p:extLst>
      <p:ext uri="{BB962C8B-B14F-4D97-AF65-F5344CB8AC3E}">
        <p14:creationId xmlns:p14="http://schemas.microsoft.com/office/powerpoint/2010/main" val="297934626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rgbClr val="9A044B"/>
                </a:solidFill>
              </a:rPr>
              <a:t>Application processes</a:t>
            </a:r>
            <a:endParaRPr lang="en-US" dirty="0">
              <a:solidFill>
                <a:srgbClr val="9A044B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700213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GB" sz="1800" dirty="0">
                <a:solidFill>
                  <a:srgbClr val="9A044B"/>
                </a:solidFill>
              </a:rPr>
              <a:t>Complete application form</a:t>
            </a:r>
          </a:p>
          <a:p>
            <a:pPr marL="762000" lvl="1" indent="-304800" eaLnBrk="1" hangingPunct="1">
              <a:lnSpc>
                <a:spcPct val="80000"/>
              </a:lnSpc>
            </a:pPr>
            <a:r>
              <a:rPr lang="en-GB" sz="1800" dirty="0">
                <a:solidFill>
                  <a:schemeClr val="tx1"/>
                </a:solidFill>
              </a:rPr>
              <a:t>Read guidance for application (</a:t>
            </a:r>
            <a:r>
              <a:rPr lang="en-GB" dirty="0"/>
              <a:t>and</a:t>
            </a:r>
            <a:r>
              <a:rPr lang="en-GB" sz="1800" dirty="0">
                <a:solidFill>
                  <a:schemeClr val="tx1"/>
                </a:solidFill>
              </a:rPr>
              <a:t> ask!)</a:t>
            </a:r>
          </a:p>
          <a:p>
            <a:pPr marL="762000" lvl="1" indent="-304800" eaLnBrk="1" hangingPunct="1">
              <a:lnSpc>
                <a:spcPct val="80000"/>
              </a:lnSpc>
            </a:pPr>
            <a:r>
              <a:rPr lang="en-GB" sz="1800" dirty="0">
                <a:solidFill>
                  <a:schemeClr val="tx1"/>
                </a:solidFill>
              </a:rPr>
              <a:t>Case for support</a:t>
            </a:r>
          </a:p>
          <a:p>
            <a:pPr marL="762000" lvl="1" indent="-304800" eaLnBrk="1" hangingPunct="1">
              <a:lnSpc>
                <a:spcPct val="80000"/>
              </a:lnSpc>
            </a:pPr>
            <a:r>
              <a:rPr lang="en-GB" sz="1800" dirty="0">
                <a:solidFill>
                  <a:schemeClr val="tx1"/>
                </a:solidFill>
              </a:rPr>
              <a:t>Cost application (in conjunction with RO)</a:t>
            </a:r>
          </a:p>
          <a:p>
            <a:pPr marL="762000" lvl="1" indent="-304800" eaLnBrk="1" hangingPunct="1">
              <a:lnSpc>
                <a:spcPct val="80000"/>
              </a:lnSpc>
            </a:pPr>
            <a:r>
              <a:rPr lang="en-GB" sz="1800" dirty="0">
                <a:solidFill>
                  <a:schemeClr val="tx1"/>
                </a:solidFill>
              </a:rPr>
              <a:t>Obtain approvals/letters of support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GB" sz="800" dirty="0"/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GB" sz="1800" dirty="0">
                <a:solidFill>
                  <a:srgbClr val="9A044B"/>
                </a:solidFill>
              </a:rPr>
              <a:t>Own Research Organisation approval</a:t>
            </a:r>
          </a:p>
          <a:p>
            <a:pPr marL="762000" lvl="1" indent="-304800" eaLnBrk="1" hangingPunct="1">
              <a:lnSpc>
                <a:spcPct val="80000"/>
              </a:lnSpc>
            </a:pPr>
            <a:r>
              <a:rPr lang="en-GB" sz="1800" dirty="0">
                <a:solidFill>
                  <a:schemeClr val="tx1"/>
                </a:solidFill>
              </a:rPr>
              <a:t>Submit application to RO for final costing/approval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GB" sz="800" dirty="0"/>
          </a:p>
          <a:p>
            <a:pPr eaLnBrk="1" hangingPunct="1">
              <a:lnSpc>
                <a:spcPct val="80000"/>
              </a:lnSpc>
            </a:pPr>
            <a:r>
              <a:rPr lang="en-GB" sz="1800" dirty="0">
                <a:solidFill>
                  <a:srgbClr val="9A044B"/>
                </a:solidFill>
              </a:rPr>
              <a:t>Application submission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>
                <a:solidFill>
                  <a:schemeClr val="tx1"/>
                </a:solidFill>
              </a:rPr>
              <a:t>Research office may need a couple of days to do this – build in time!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dirty="0">
                <a:solidFill>
                  <a:srgbClr val="9A044B"/>
                </a:solidFill>
              </a:rPr>
              <a:t>Application process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/>
              <a:t>A number of different people will review</a:t>
            </a:r>
          </a:p>
          <a:p>
            <a:pPr lvl="1" eaLnBrk="1" hangingPunct="1">
              <a:lnSpc>
                <a:spcPct val="80000"/>
              </a:lnSpc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5173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u numéro de diapositive 5"/>
          <p:cNvSpPr txBox="1">
            <a:spLocks noGrp="1"/>
          </p:cNvSpPr>
          <p:nvPr/>
        </p:nvSpPr>
        <p:spPr bwMode="auto">
          <a:xfrm>
            <a:off x="7867650" y="6248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7CBD61-F0A2-41F7-8F3E-980D813BF322}" type="slidenum"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7A6E67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7A6E67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04664"/>
            <a:ext cx="7824788" cy="809625"/>
          </a:xfrm>
        </p:spPr>
        <p:txBody>
          <a:bodyPr/>
          <a:lstStyle/>
          <a:p>
            <a:pPr eaLnBrk="1" hangingPunct="1"/>
            <a:r>
              <a:rPr lang="en-GB" sz="3200" dirty="0">
                <a:solidFill>
                  <a:srgbClr val="9A044B"/>
                </a:solidFill>
                <a:latin typeface="+mn-lt"/>
                <a:cs typeface="Arial" panose="020B0604020202020204" pitchFamily="34" charset="0"/>
              </a:rPr>
              <a:t>Sources of advice</a:t>
            </a:r>
            <a:endParaRPr lang="en-US" sz="3200" dirty="0">
              <a:solidFill>
                <a:srgbClr val="9A044B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3713" y="1524000"/>
            <a:ext cx="7373937" cy="485775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GB" sz="2000" b="1" dirty="0">
                <a:cs typeface="Arial" panose="020B0604020202020204" pitchFamily="34" charset="0"/>
              </a:rPr>
              <a:t>Funder</a:t>
            </a:r>
          </a:p>
          <a:p>
            <a:pPr lvl="1" eaLnBrk="1" hangingPunct="1">
              <a:spcBef>
                <a:spcPts val="0"/>
              </a:spcBef>
            </a:pPr>
            <a:r>
              <a:rPr lang="en-GB" sz="2000" dirty="0">
                <a:cs typeface="Arial" panose="020B0604020202020204" pitchFamily="34" charset="0"/>
              </a:rPr>
              <a:t>Website, helpline </a:t>
            </a:r>
          </a:p>
          <a:p>
            <a:pPr lvl="1" eaLnBrk="1" hangingPunct="1">
              <a:spcBef>
                <a:spcPts val="0"/>
              </a:spcBef>
            </a:pPr>
            <a:r>
              <a:rPr lang="en-GB" sz="2000" dirty="0">
                <a:cs typeface="Arial" panose="020B0604020202020204" pitchFamily="34" charset="0"/>
              </a:rPr>
              <a:t>Named contact</a:t>
            </a:r>
          </a:p>
          <a:p>
            <a:pPr eaLnBrk="1" hangingPunct="1">
              <a:spcBef>
                <a:spcPts val="0"/>
              </a:spcBef>
            </a:pPr>
            <a:endParaRPr lang="en-GB" dirty="0"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GB" sz="2000" b="1" dirty="0">
                <a:cs typeface="Arial" panose="020B0604020202020204" pitchFamily="34" charset="0"/>
              </a:rPr>
              <a:t>University Grants office</a:t>
            </a:r>
          </a:p>
          <a:p>
            <a:pPr lvl="1" eaLnBrk="1" hangingPunct="1">
              <a:spcBef>
                <a:spcPts val="0"/>
              </a:spcBef>
            </a:pPr>
            <a:r>
              <a:rPr lang="en-GB" sz="2000" dirty="0">
                <a:cs typeface="Arial" panose="020B0604020202020204" pitchFamily="34" charset="0"/>
              </a:rPr>
              <a:t>University requirements</a:t>
            </a:r>
          </a:p>
          <a:p>
            <a:pPr lvl="1" eaLnBrk="1" hangingPunct="1">
              <a:spcBef>
                <a:spcPts val="0"/>
              </a:spcBef>
            </a:pPr>
            <a:r>
              <a:rPr lang="en-GB" sz="2000" dirty="0">
                <a:cs typeface="Arial" panose="020B0604020202020204" pitchFamily="34" charset="0"/>
              </a:rPr>
              <a:t>Costing software</a:t>
            </a:r>
          </a:p>
          <a:p>
            <a:pPr lvl="1" eaLnBrk="1" hangingPunct="1">
              <a:spcBef>
                <a:spcPts val="0"/>
              </a:spcBef>
            </a:pPr>
            <a:r>
              <a:rPr lang="en-GB" sz="2000" dirty="0">
                <a:cs typeface="Arial" panose="020B0604020202020204" pitchFamily="34" charset="0"/>
              </a:rPr>
              <a:t>Assistance in preparing grant applications</a:t>
            </a:r>
          </a:p>
          <a:p>
            <a:pPr lvl="2" eaLnBrk="1" hangingPunct="1">
              <a:spcBef>
                <a:spcPts val="0"/>
              </a:spcBef>
            </a:pPr>
            <a:r>
              <a:rPr lang="en-GB" sz="2000" dirty="0">
                <a:cs typeface="Arial" panose="020B0604020202020204" pitchFamily="34" charset="0"/>
              </a:rPr>
              <a:t>Writing workshops</a:t>
            </a:r>
          </a:p>
          <a:p>
            <a:pPr lvl="2" eaLnBrk="1" hangingPunct="1">
              <a:spcBef>
                <a:spcPts val="0"/>
              </a:spcBef>
            </a:pPr>
            <a:r>
              <a:rPr lang="en-GB" sz="2000" dirty="0">
                <a:cs typeface="Arial" panose="020B0604020202020204" pitchFamily="34" charset="0"/>
              </a:rPr>
              <a:t>Helpdesk</a:t>
            </a:r>
          </a:p>
          <a:p>
            <a:pPr>
              <a:spcBef>
                <a:spcPts val="0"/>
              </a:spcBef>
            </a:pPr>
            <a:endParaRPr lang="en-GB" dirty="0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000" b="1" dirty="0">
                <a:cs typeface="Arial" panose="020B0604020202020204" pitchFamily="34" charset="0"/>
              </a:rPr>
              <a:t>Experienced colleagues and collaborators</a:t>
            </a:r>
            <a:endParaRPr lang="en-GB" sz="2400" b="1" dirty="0"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cs typeface="Arial" panose="020B0604020202020204" pitchFamily="34" charset="0"/>
              </a:rPr>
              <a:t>Past evaluation committee members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cs typeface="Arial" panose="020B0604020202020204" pitchFamily="34" charset="0"/>
              </a:rPr>
              <a:t>Successful grant applicants</a:t>
            </a:r>
            <a:endParaRPr lang="en-GB" sz="2000" dirty="0">
              <a:cs typeface="Arial" panose="020B0604020202020204" pitchFamily="34" charset="0"/>
            </a:endParaRPr>
          </a:p>
          <a:p>
            <a:pPr lvl="2" eaLnBrk="1" hangingPunct="1">
              <a:spcBef>
                <a:spcPts val="0"/>
              </a:spcBef>
            </a:pPr>
            <a:endParaRPr lang="en-GB" dirty="0"/>
          </a:p>
          <a:p>
            <a:pPr eaLnBrk="1" hangingPunct="1">
              <a:spcBef>
                <a:spcPts val="0"/>
              </a:spcBef>
            </a:pPr>
            <a:endParaRPr lang="en-GB" dirty="0"/>
          </a:p>
        </p:txBody>
      </p:sp>
      <p:pic>
        <p:nvPicPr>
          <p:cNvPr id="77829" name="Picture 5" descr="investing_final_ad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149" y="1484784"/>
            <a:ext cx="38385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414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9A044B"/>
                </a:solidFill>
              </a:rPr>
              <a:t>More information</a:t>
            </a:r>
          </a:p>
        </p:txBody>
      </p:sp>
      <p:sp>
        <p:nvSpPr>
          <p:cNvPr id="25603" name="Text Box 10"/>
          <p:cNvSpPr txBox="1">
            <a:spLocks noChangeArrowheads="1"/>
          </p:cNvSpPr>
          <p:nvPr/>
        </p:nvSpPr>
        <p:spPr bwMode="auto">
          <a:xfrm>
            <a:off x="683568" y="6022662"/>
            <a:ext cx="29845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www.mrc.ukri.org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25604" name="Picture 13" descr="Docs-Presentations-WG10-MR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327025"/>
            <a:ext cx="183356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5796136" y="6022662"/>
            <a:ext cx="2996934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fellows@mrc.ukri.org</a:t>
            </a: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58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146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" y="1628800"/>
            <a:ext cx="906457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AF5665A-5DF2-4EB0-B83A-9BD9653BE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404664"/>
            <a:ext cx="778112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9A044B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MRC supporting key career stages</a:t>
            </a:r>
          </a:p>
        </p:txBody>
      </p:sp>
    </p:spTree>
    <p:extLst>
      <p:ext uri="{BB962C8B-B14F-4D97-AF65-F5344CB8AC3E}">
        <p14:creationId xmlns:p14="http://schemas.microsoft.com/office/powerpoint/2010/main" val="12628482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8959C6-49A1-4813-82FD-7467E86DD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" y="1484784"/>
            <a:ext cx="8510588" cy="4733602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F0637B56-BCD9-4573-943F-02AF7F9BB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404664"/>
            <a:ext cx="778112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9A044B"/>
                </a:solidFill>
                <a:effectLst/>
                <a:uLnTx/>
                <a:uFillTx/>
                <a:latin typeface="Verdana"/>
                <a:ea typeface="+mn-ea"/>
                <a:cs typeface="Arial" panose="020B0604020202020204" pitchFamily="34" charset="0"/>
              </a:rPr>
              <a:t>Skills needed to win support</a:t>
            </a:r>
          </a:p>
        </p:txBody>
      </p:sp>
    </p:spTree>
    <p:extLst>
      <p:ext uri="{BB962C8B-B14F-4D97-AF65-F5344CB8AC3E}">
        <p14:creationId xmlns:p14="http://schemas.microsoft.com/office/powerpoint/2010/main" val="394179056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4800" dirty="0">
                <a:solidFill>
                  <a:srgbClr val="9A044B"/>
                </a:solidFill>
              </a:rPr>
              <a:t>Tips for application writing</a:t>
            </a:r>
          </a:p>
        </p:txBody>
      </p:sp>
    </p:spTree>
    <p:extLst>
      <p:ext uri="{BB962C8B-B14F-4D97-AF65-F5344CB8AC3E}">
        <p14:creationId xmlns:p14="http://schemas.microsoft.com/office/powerpoint/2010/main" val="148984275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76250"/>
            <a:ext cx="7824787" cy="809625"/>
          </a:xfrm>
        </p:spPr>
        <p:txBody>
          <a:bodyPr/>
          <a:lstStyle/>
          <a:p>
            <a:r>
              <a:rPr lang="en-GB" dirty="0">
                <a:solidFill>
                  <a:srgbClr val="9A044B"/>
                </a:solidFill>
              </a:rPr>
              <a:t>Right idea? Right funder?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7363" y="1916113"/>
            <a:ext cx="7772400" cy="4572000"/>
          </a:xfrm>
        </p:spPr>
        <p:txBody>
          <a:bodyPr/>
          <a:lstStyle/>
          <a:p>
            <a:r>
              <a:rPr lang="en-GB" sz="2000" dirty="0"/>
              <a:t>Get involved in grant writing, even as observer</a:t>
            </a:r>
          </a:p>
          <a:p>
            <a:r>
              <a:rPr lang="en-GB" sz="2000" dirty="0"/>
              <a:t>Create a collaborative network </a:t>
            </a:r>
          </a:p>
          <a:p>
            <a:r>
              <a:rPr lang="en-GB" sz="2000" dirty="0"/>
              <a:t>Be on top of the literature (but not buried by it)</a:t>
            </a:r>
          </a:p>
          <a:p>
            <a:endParaRPr lang="en-GB" sz="2000" dirty="0"/>
          </a:p>
          <a:p>
            <a:pPr>
              <a:spcBef>
                <a:spcPct val="40000"/>
              </a:spcBef>
            </a:pPr>
            <a:r>
              <a:rPr lang="en-GB" sz="2000" dirty="0"/>
              <a:t>Identify the funder’s remit &amp; priorities – if in doubt, ask early!</a:t>
            </a:r>
          </a:p>
          <a:p>
            <a:pPr>
              <a:spcBef>
                <a:spcPct val="40000"/>
              </a:spcBef>
            </a:pPr>
            <a:r>
              <a:rPr lang="en-GB" sz="2000" dirty="0"/>
              <a:t>Consider suitability criteria</a:t>
            </a:r>
          </a:p>
          <a:p>
            <a:pPr>
              <a:spcBef>
                <a:spcPct val="40000"/>
              </a:spcBef>
            </a:pPr>
            <a:r>
              <a:rPr lang="en-GB" sz="2000" dirty="0"/>
              <a:t>Submission deadlines</a:t>
            </a:r>
          </a:p>
          <a:p>
            <a:pPr>
              <a:spcBef>
                <a:spcPct val="40000"/>
              </a:spcBef>
            </a:pPr>
            <a:endParaRPr lang="en-GB" dirty="0"/>
          </a:p>
          <a:p>
            <a:pPr>
              <a:spcBef>
                <a:spcPct val="40000"/>
              </a:spcBef>
            </a:pPr>
            <a:r>
              <a:rPr lang="en-GB" sz="2000" dirty="0"/>
              <a:t>Start early – everything takes longer than you think!</a:t>
            </a:r>
          </a:p>
          <a:p>
            <a:endParaRPr lang="en-GB" sz="1800" dirty="0"/>
          </a:p>
          <a:p>
            <a:pPr>
              <a:lnSpc>
                <a:spcPct val="150000"/>
              </a:lnSpc>
              <a:spcBef>
                <a:spcPct val="50000"/>
              </a:spcBef>
              <a:spcAft>
                <a:spcPct val="50000"/>
              </a:spcAft>
              <a:buFontTx/>
              <a:buNone/>
            </a:pPr>
            <a:endParaRPr lang="en-GB" sz="3200" dirty="0">
              <a:solidFill>
                <a:srgbClr val="BFBFBF"/>
              </a:solidFill>
            </a:endParaRPr>
          </a:p>
        </p:txBody>
      </p:sp>
      <p:pic>
        <p:nvPicPr>
          <p:cNvPr id="26628" name="Picture 6" descr="lightbulb_idea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916113"/>
            <a:ext cx="1471612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31319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4576"/>
            <a:ext cx="3670740" cy="1475222"/>
          </a:xfrm>
          <a:prstGeom prst="rect">
            <a:avLst/>
          </a:prstGeom>
        </p:spPr>
      </p:pic>
      <p:sp>
        <p:nvSpPr>
          <p:cNvPr id="20" name="Round Same Side Corner Rectangle 19"/>
          <p:cNvSpPr/>
          <p:nvPr/>
        </p:nvSpPr>
        <p:spPr>
          <a:xfrm rot="16200000">
            <a:off x="4121696" y="1359023"/>
            <a:ext cx="1224136" cy="8820472"/>
          </a:xfrm>
          <a:prstGeom prst="round2SameRect">
            <a:avLst>
              <a:gd name="adj1" fmla="val 7232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9" y="1472068"/>
            <a:ext cx="6223947" cy="24261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7ADA84-5F0A-421B-A293-DD9A022F13C2}"/>
              </a:ext>
            </a:extLst>
          </p:cNvPr>
          <p:cNvSpPr txBox="1"/>
          <p:nvPr/>
        </p:nvSpPr>
        <p:spPr>
          <a:xfrm>
            <a:off x="6183325" y="2411538"/>
            <a:ext cx="2602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564C40"/>
              </a:buClr>
            </a:pPr>
            <a:r>
              <a:rPr lang="en-GB" sz="1600" dirty="0">
                <a:latin typeface="+mj-lt"/>
              </a:rPr>
              <a:t>MRC 5 year Average 13/14 </a:t>
            </a:r>
            <a:r>
              <a:rPr lang="mr-IN" sz="1600" dirty="0">
                <a:latin typeface="+mj-lt"/>
              </a:rPr>
              <a:t>–</a:t>
            </a:r>
            <a:r>
              <a:rPr lang="en-GB" sz="1600" dirty="0">
                <a:latin typeface="+mj-lt"/>
              </a:rPr>
              <a:t> 17/18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7ADA84-5F0A-421B-A293-DD9A022F13C2}"/>
              </a:ext>
            </a:extLst>
          </p:cNvPr>
          <p:cNvSpPr txBox="1"/>
          <p:nvPr/>
        </p:nvSpPr>
        <p:spPr>
          <a:xfrm>
            <a:off x="3994268" y="4177938"/>
            <a:ext cx="2813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564C40"/>
              </a:buClr>
            </a:pPr>
            <a:r>
              <a:rPr lang="en-GB" sz="1600" dirty="0">
                <a:latin typeface="+mj-lt"/>
              </a:rPr>
              <a:t>Public Sector and </a:t>
            </a:r>
          </a:p>
          <a:p>
            <a:pPr>
              <a:buClr>
                <a:srgbClr val="564C40"/>
              </a:buClr>
            </a:pPr>
            <a:r>
              <a:rPr lang="en-GB" sz="1600" dirty="0">
                <a:latin typeface="+mj-lt"/>
              </a:rPr>
              <a:t>Research Charity 2014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7ADA84-5F0A-421B-A293-DD9A022F13C2}"/>
              </a:ext>
            </a:extLst>
          </p:cNvPr>
          <p:cNvSpPr txBox="1"/>
          <p:nvPr/>
        </p:nvSpPr>
        <p:spPr>
          <a:xfrm>
            <a:off x="4860032" y="5247141"/>
            <a:ext cx="3584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rgbClr val="564C40"/>
              </a:buClr>
              <a:buFont typeface="Arial" charset="0"/>
              <a:buChar char="•"/>
            </a:pPr>
            <a:r>
              <a:rPr lang="en-GB" sz="1200" dirty="0">
                <a:latin typeface="+mj-lt"/>
              </a:rPr>
              <a:t> Mechanisms of Disease (aetiology)</a:t>
            </a:r>
          </a:p>
          <a:p>
            <a:pPr marL="171450" indent="-171450">
              <a:buClr>
                <a:srgbClr val="564C40"/>
              </a:buClr>
              <a:buFont typeface="Arial" charset="0"/>
              <a:buChar char="•"/>
            </a:pPr>
            <a:r>
              <a:rPr lang="en-GB" sz="1200" dirty="0">
                <a:latin typeface="+mj-lt"/>
              </a:rPr>
              <a:t> Detection, Screening and Diagnosis</a:t>
            </a:r>
          </a:p>
          <a:p>
            <a:pPr marL="171450" indent="-171450">
              <a:buClr>
                <a:srgbClr val="564C40"/>
              </a:buClr>
              <a:buFont typeface="Arial" charset="0"/>
              <a:buChar char="•"/>
            </a:pPr>
            <a:r>
              <a:rPr lang="en-GB" sz="1200" dirty="0">
                <a:latin typeface="+mj-lt"/>
              </a:rPr>
              <a:t> Evaluations of Treatments and </a:t>
            </a:r>
            <a:br>
              <a:rPr lang="en-GB" sz="1200" dirty="0">
                <a:latin typeface="+mj-lt"/>
              </a:rPr>
            </a:br>
            <a:r>
              <a:rPr lang="en-GB" sz="1200" dirty="0">
                <a:latin typeface="+mj-lt"/>
              </a:rPr>
              <a:t> Therapeutic Interventions</a:t>
            </a:r>
          </a:p>
          <a:p>
            <a:pPr marL="171450" indent="-171450">
              <a:buClr>
                <a:srgbClr val="564C40"/>
              </a:buClr>
              <a:buFont typeface="Arial" charset="0"/>
              <a:buChar char="•"/>
            </a:pPr>
            <a:r>
              <a:rPr lang="en-GB" sz="1200" dirty="0">
                <a:latin typeface="+mj-lt"/>
              </a:rPr>
              <a:t>Health and Social Care Services Research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7ADA84-5F0A-421B-A293-DD9A022F13C2}"/>
              </a:ext>
            </a:extLst>
          </p:cNvPr>
          <p:cNvSpPr txBox="1"/>
          <p:nvPr/>
        </p:nvSpPr>
        <p:spPr>
          <a:xfrm>
            <a:off x="519840" y="5217262"/>
            <a:ext cx="4608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Clr>
                <a:srgbClr val="564C40"/>
              </a:buClr>
              <a:buFont typeface="Arial" charset="0"/>
              <a:buChar char="•"/>
            </a:pPr>
            <a:r>
              <a:rPr lang="en-GB" sz="1200" dirty="0">
                <a:latin typeface="+mj-lt"/>
              </a:rPr>
              <a:t> Underpinning</a:t>
            </a:r>
          </a:p>
          <a:p>
            <a:pPr marL="171450" indent="-171450">
              <a:buClr>
                <a:srgbClr val="564C40"/>
              </a:buClr>
              <a:buFont typeface="Arial" charset="0"/>
              <a:buChar char="•"/>
            </a:pPr>
            <a:r>
              <a:rPr lang="en-GB" sz="1200" dirty="0">
                <a:latin typeface="+mj-lt"/>
              </a:rPr>
              <a:t> Prevention of Disease and Conditions, </a:t>
            </a:r>
            <a:br>
              <a:rPr lang="en-GB" sz="1200" dirty="0">
                <a:latin typeface="+mj-lt"/>
              </a:rPr>
            </a:br>
            <a:r>
              <a:rPr lang="en-GB" sz="1200" dirty="0">
                <a:latin typeface="+mj-lt"/>
              </a:rPr>
              <a:t> and Promotion of Well-Being</a:t>
            </a:r>
          </a:p>
          <a:p>
            <a:pPr marL="171450" indent="-171450">
              <a:buClr>
                <a:srgbClr val="564C40"/>
              </a:buClr>
              <a:buFont typeface="Arial" charset="0"/>
              <a:buChar char="•"/>
            </a:pPr>
            <a:r>
              <a:rPr lang="en-GB" sz="1200" dirty="0">
                <a:latin typeface="+mj-lt"/>
              </a:rPr>
              <a:t> Development of Treatments and Therapeutic Interventions</a:t>
            </a:r>
          </a:p>
          <a:p>
            <a:pPr marL="171450" indent="-171450">
              <a:buClr>
                <a:srgbClr val="564C40"/>
              </a:buClr>
              <a:buFont typeface="Arial" charset="0"/>
              <a:buChar char="•"/>
            </a:pPr>
            <a:r>
              <a:rPr lang="en-GB" sz="1200" dirty="0">
                <a:latin typeface="+mj-lt"/>
              </a:rPr>
              <a:t> Management of Diseases and Conditions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0" y="5253489"/>
            <a:ext cx="196312" cy="1879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307354"/>
            <a:ext cx="196312" cy="187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0" y="5432449"/>
            <a:ext cx="196312" cy="1879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488202"/>
            <a:ext cx="196312" cy="1879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05" y="6044967"/>
            <a:ext cx="196312" cy="1879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0" y="6000232"/>
            <a:ext cx="196312" cy="1879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660993"/>
            <a:ext cx="196312" cy="1879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0" y="5824062"/>
            <a:ext cx="196312" cy="187958"/>
          </a:xfrm>
          <a:prstGeom prst="rect">
            <a:avLst/>
          </a:prstGeom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A0F6E26F-78DF-46BB-A884-12F8BBC2F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2400" dirty="0">
                <a:solidFill>
                  <a:srgbClr val="9A044B"/>
                </a:solidFill>
                <a:cs typeface="Arial" panose="020B0604020202020204" pitchFamily="34" charset="0"/>
              </a:rPr>
              <a:t>Discovery science and applied research portfolio</a:t>
            </a:r>
          </a:p>
        </p:txBody>
      </p:sp>
    </p:spTree>
    <p:extLst>
      <p:ext uri="{BB962C8B-B14F-4D97-AF65-F5344CB8AC3E}">
        <p14:creationId xmlns:p14="http://schemas.microsoft.com/office/powerpoint/2010/main" val="104777740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solidFill>
                  <a:srgbClr val="9A044B"/>
                </a:solidFill>
              </a:rPr>
              <a:t>Making a successful application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8209607" cy="4968850"/>
          </a:xfrm>
        </p:spPr>
        <p:txBody>
          <a:bodyPr/>
          <a:lstStyle/>
          <a:p>
            <a:pPr marL="263525" indent="0" eaLnBrk="1" hangingPunct="1">
              <a:spcBef>
                <a:spcPct val="25000"/>
              </a:spcBef>
              <a:spcAft>
                <a:spcPct val="25000"/>
              </a:spcAft>
              <a:buClr>
                <a:srgbClr val="333333"/>
              </a:buClr>
              <a:buNone/>
            </a:pPr>
            <a:r>
              <a:rPr lang="en-GB" sz="2400" dirty="0"/>
              <a:t>Top tips</a:t>
            </a:r>
          </a:p>
          <a:p>
            <a:pPr marL="263525" indent="0" eaLnBrk="1" hangingPunct="1">
              <a:spcBef>
                <a:spcPct val="25000"/>
              </a:spcBef>
              <a:spcAft>
                <a:spcPct val="25000"/>
              </a:spcAft>
              <a:buClr>
                <a:srgbClr val="333333"/>
              </a:buClr>
              <a:buNone/>
            </a:pPr>
            <a:endParaRPr lang="en-GB" sz="800" dirty="0">
              <a:solidFill>
                <a:srgbClr val="333333"/>
              </a:solidFill>
            </a:endParaRPr>
          </a:p>
          <a:p>
            <a:pPr marL="644525" indent="-381000" eaLnBrk="1" hangingPunct="1">
              <a:spcBef>
                <a:spcPct val="25000"/>
              </a:spcBef>
              <a:spcAft>
                <a:spcPct val="25000"/>
              </a:spcAft>
              <a:buClr>
                <a:srgbClr val="333333"/>
              </a:buClr>
              <a:buFontTx/>
              <a:buAutoNum type="arabicPeriod"/>
            </a:pPr>
            <a:r>
              <a:rPr lang="en-GB" sz="1800" dirty="0">
                <a:solidFill>
                  <a:srgbClr val="333333"/>
                </a:solidFill>
              </a:rPr>
              <a:t>Don’t be boring (“So what?”)</a:t>
            </a:r>
          </a:p>
          <a:p>
            <a:pPr marL="644525" indent="-381000" eaLnBrk="1" hangingPunct="1">
              <a:spcBef>
                <a:spcPct val="25000"/>
              </a:spcBef>
              <a:spcAft>
                <a:spcPct val="25000"/>
              </a:spcAft>
              <a:buClr>
                <a:srgbClr val="333333"/>
              </a:buClr>
              <a:buFontTx/>
              <a:buAutoNum type="arabicPeriod"/>
            </a:pPr>
            <a:r>
              <a:rPr lang="en-GB" sz="1800" dirty="0">
                <a:solidFill>
                  <a:srgbClr val="333333"/>
                </a:solidFill>
              </a:rPr>
              <a:t>Be ambitious, original and credible</a:t>
            </a:r>
          </a:p>
          <a:p>
            <a:pPr marL="644525" indent="-381000" eaLnBrk="1" hangingPunct="1">
              <a:spcBef>
                <a:spcPct val="25000"/>
              </a:spcBef>
              <a:spcAft>
                <a:spcPct val="25000"/>
              </a:spcAft>
              <a:buClr>
                <a:srgbClr val="333333"/>
              </a:buClr>
              <a:buFontTx/>
              <a:buAutoNum type="arabicPeriod"/>
            </a:pPr>
            <a:r>
              <a:rPr lang="en-GB" sz="1800" dirty="0">
                <a:solidFill>
                  <a:srgbClr val="333333"/>
                </a:solidFill>
              </a:rPr>
              <a:t>Structure a clear, logical plan to achieve challenging objectives</a:t>
            </a:r>
          </a:p>
          <a:p>
            <a:pPr marL="644525" indent="-381000" eaLnBrk="1" hangingPunct="1">
              <a:spcBef>
                <a:spcPct val="25000"/>
              </a:spcBef>
              <a:spcAft>
                <a:spcPct val="25000"/>
              </a:spcAft>
              <a:buClr>
                <a:srgbClr val="333333"/>
              </a:buClr>
              <a:buFontTx/>
              <a:buAutoNum type="arabicPeriod"/>
            </a:pPr>
            <a:r>
              <a:rPr lang="en-GB" sz="1800" dirty="0">
                <a:solidFill>
                  <a:srgbClr val="333333"/>
                </a:solidFill>
              </a:rPr>
              <a:t>Explain pilot data &amp; others’ inputs</a:t>
            </a:r>
          </a:p>
          <a:p>
            <a:pPr marL="644525" indent="-381000" eaLnBrk="1" hangingPunct="1">
              <a:spcBef>
                <a:spcPct val="25000"/>
              </a:spcBef>
              <a:spcAft>
                <a:spcPct val="25000"/>
              </a:spcAft>
              <a:buClr>
                <a:srgbClr val="333333"/>
              </a:buClr>
              <a:buFontTx/>
              <a:buAutoNum type="arabicPeriod"/>
            </a:pPr>
            <a:r>
              <a:rPr lang="en-GB" sz="1800" dirty="0">
                <a:solidFill>
                  <a:srgbClr val="333333"/>
                </a:solidFill>
              </a:rPr>
              <a:t>Risks are inevitable: Have a Plan B</a:t>
            </a:r>
          </a:p>
          <a:p>
            <a:pPr marL="644525" indent="-381000" eaLnBrk="1" hangingPunct="1">
              <a:spcBef>
                <a:spcPct val="25000"/>
              </a:spcBef>
              <a:spcAft>
                <a:spcPct val="25000"/>
              </a:spcAft>
              <a:buClr>
                <a:srgbClr val="333333"/>
              </a:buClr>
              <a:buFontTx/>
              <a:buAutoNum type="arabicPeriod"/>
            </a:pPr>
            <a:r>
              <a:rPr lang="en-GB" sz="1800" dirty="0">
                <a:solidFill>
                  <a:srgbClr val="333333"/>
                </a:solidFill>
              </a:rPr>
              <a:t>Write clearly, for experts &amp; non-experts in your field</a:t>
            </a:r>
          </a:p>
          <a:p>
            <a:pPr marL="644525" indent="-381000" eaLnBrk="1" hangingPunct="1">
              <a:spcBef>
                <a:spcPct val="25000"/>
              </a:spcBef>
              <a:spcAft>
                <a:spcPct val="25000"/>
              </a:spcAft>
              <a:buClr>
                <a:srgbClr val="333333"/>
              </a:buClr>
              <a:buFontTx/>
              <a:buAutoNum type="arabicPeriod"/>
            </a:pPr>
            <a:r>
              <a:rPr lang="en-GB" sz="1800" dirty="0">
                <a:solidFill>
                  <a:srgbClr val="333333"/>
                </a:solidFill>
              </a:rPr>
              <a:t>Invite tough criticism from peers, mentors &amp; friends before you submit</a:t>
            </a:r>
          </a:p>
        </p:txBody>
      </p:sp>
    </p:spTree>
    <p:extLst>
      <p:ext uri="{BB962C8B-B14F-4D97-AF65-F5344CB8AC3E}">
        <p14:creationId xmlns:p14="http://schemas.microsoft.com/office/powerpoint/2010/main" val="82786710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9A044B"/>
                </a:solidFill>
              </a:rPr>
              <a:t>Justification of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aid reviewers in assessing your proposal – resources requested appropriate for the research proposed?</a:t>
            </a:r>
          </a:p>
          <a:p>
            <a:endParaRPr lang="en-GB" dirty="0"/>
          </a:p>
          <a:p>
            <a:r>
              <a:rPr lang="en-GB" dirty="0"/>
              <a:t>Ensure you are aware of fellowship guidance regarding any limits or restrictions associated with costs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Provide adequate details, not simply a list!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Requests should be reasonable and explained fully</a:t>
            </a:r>
          </a:p>
          <a:p>
            <a:endParaRPr lang="en-GB" dirty="0"/>
          </a:p>
          <a:p>
            <a:r>
              <a:rPr lang="en-GB" dirty="0"/>
              <a:t>Remember you will be not be the only fellow under consideration</a:t>
            </a:r>
          </a:p>
        </p:txBody>
      </p:sp>
    </p:spTree>
    <p:extLst>
      <p:ext uri="{BB962C8B-B14F-4D97-AF65-F5344CB8AC3E}">
        <p14:creationId xmlns:p14="http://schemas.microsoft.com/office/powerpoint/2010/main" val="72394938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9A044B"/>
                </a:solidFill>
              </a:rPr>
              <a:t>Lay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kern="1200" dirty="0">
                <a:solidFill>
                  <a:srgbClr val="000000"/>
                </a:solidFill>
                <a:latin typeface="Verdana" pitchFamily="34" charset="0"/>
              </a:rPr>
              <a:t>Summary of the entire proposal – write it last!</a:t>
            </a:r>
          </a:p>
          <a:p>
            <a:endParaRPr lang="en-GB" kern="1200" dirty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en-GB" kern="1200" dirty="0">
                <a:solidFill>
                  <a:srgbClr val="000000"/>
                </a:solidFill>
                <a:latin typeface="Verdana" pitchFamily="34" charset="0"/>
              </a:rPr>
              <a:t>Understandable by researchers outside the field</a:t>
            </a:r>
          </a:p>
          <a:p>
            <a:endParaRPr lang="en-GB" kern="1200" dirty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en-GB" kern="1200" dirty="0">
                <a:solidFill>
                  <a:srgbClr val="000000"/>
                </a:solidFill>
                <a:latin typeface="Verdana" pitchFamily="34" charset="0"/>
              </a:rPr>
              <a:t>Ask non-experts to review (colleague, friend, family member)</a:t>
            </a:r>
          </a:p>
          <a:p>
            <a:endParaRPr lang="en-GB" kern="1200" dirty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en-GB" kern="1200" dirty="0">
                <a:solidFill>
                  <a:srgbClr val="000000"/>
                </a:solidFill>
                <a:latin typeface="Verdana" pitchFamily="34" charset="0"/>
              </a:rPr>
              <a:t>Will be the first thing read by primary reviewers</a:t>
            </a:r>
          </a:p>
          <a:p>
            <a:endParaRPr lang="en-GB" kern="1200" dirty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en-GB" kern="1200" dirty="0">
                <a:solidFill>
                  <a:srgbClr val="000000"/>
                </a:solidFill>
                <a:latin typeface="Verdana" pitchFamily="34" charset="0"/>
              </a:rPr>
              <a:t>May be the ONLY thing read by other committee members (but not at MRC of course)</a:t>
            </a:r>
          </a:p>
          <a:p>
            <a:endParaRPr lang="en-GB" kern="1200" dirty="0">
              <a:solidFill>
                <a:srgbClr val="000000"/>
              </a:solidFill>
              <a:latin typeface="Verdana" pitchFamily="34" charset="0"/>
            </a:endParaRPr>
          </a:p>
          <a:p>
            <a:r>
              <a:rPr lang="en-GB" kern="1200" dirty="0">
                <a:solidFill>
                  <a:srgbClr val="000000"/>
                </a:solidFill>
                <a:latin typeface="Verdana" pitchFamily="34" charset="0"/>
              </a:rPr>
              <a:t>Will influence the way reviewers approach the rest of the proposal</a:t>
            </a:r>
          </a:p>
        </p:txBody>
      </p:sp>
    </p:spTree>
    <p:extLst>
      <p:ext uri="{BB962C8B-B14F-4D97-AF65-F5344CB8AC3E}">
        <p14:creationId xmlns:p14="http://schemas.microsoft.com/office/powerpoint/2010/main" val="350787349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MRC_corporate_powerpoint_template[1]">
  <a:themeElements>
    <a:clrScheme name="MRC_corporate_powerpoint_template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_corporate_powerpoint_template[1]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RC_corporate_powerpoint_template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_corporate_powerpoint_template[1]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MRC_corporate_powerpoint_template[1]">
  <a:themeElements>
    <a:clrScheme name="MRC_corporate_powerpoint_template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_corporate_powerpoint_template[1]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MRC_corporate_powerpoint_template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_corporate_powerpoint_template[1]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MRC_corporate_powerpoint_template[1]">
  <a:themeElements>
    <a:clrScheme name="MRC_corporate_powerpoint_template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_corporate_powerpoint_template[1]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RC_corporate_powerpoint_template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_corporate_powerpoint_template[1]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MRC_corporate_powerpoint_template[1]">
  <a:themeElements>
    <a:clrScheme name="MRC_corporate_powerpoint_template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_corporate_powerpoint_template[1]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MRC_corporate_powerpoint_template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_corporate_powerpoint_template[1]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MRC_corporate_powerpoint_template[1]">
  <a:themeElements>
    <a:clrScheme name="MRC_corporate_powerpoint_template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_corporate_powerpoint_template[1]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MRC_corporate_powerpoint_template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_corporate_powerpoint_template[1]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MRC-_powerpoint-WG10">
  <a:themeElements>
    <a:clrScheme name="MRC_corporate_powerpoint_template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_corporate_powerpoint_template[1]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MRC_corporate_powerpoint_template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_corporate_powerpoint_template[1]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4_MRC_corporate_powerpoint_template[1]">
  <a:themeElements>
    <a:clrScheme name="MRC_corporate_powerpoint_template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_corporate_powerpoint_template[1]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MRC_corporate_powerpoint_template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_corporate_powerpoint_template[1]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RC_corporate_powerpoint_template[1]">
  <a:themeElements>
    <a:clrScheme name="MRC_corporate_powerpoint_template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_corporate_powerpoint_template[1]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MRC_corporate_powerpoint_template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_corporate_powerpoint_template[1]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5_MRC_corporate_powerpoint_template[1]">
  <a:themeElements>
    <a:clrScheme name="MRC_corporate_powerpoint_template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_corporate_powerpoint_template[1]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MRC_corporate_powerpoint_template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_corporate_powerpoint_template[1]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MRC_corporate_powerpoint_template[1]">
  <a:themeElements>
    <a:clrScheme name="MRC_corporate_powerpoint_template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_corporate_powerpoint_template[1]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MRC_corporate_powerpoint_template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_corporate_powerpoint_template[1]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MRC_corporate_powerpoint_template[1]">
  <a:themeElements>
    <a:clrScheme name="MRC_corporate_powerpoint_template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_corporate_powerpoint_template[1]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MRC_corporate_powerpoint_template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_corporate_powerpoint_template[1]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RC-_powerpoint-WG10">
  <a:themeElements>
    <a:clrScheme name="MRC_corporate_powerpoint_template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_corporate_powerpoint_template[1]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MRC_corporate_powerpoint_template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_corporate_powerpoint_template[1]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MRC_corporate_powerpoint_template[1]">
  <a:themeElements>
    <a:clrScheme name="MRC_corporate_powerpoint_template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_corporate_powerpoint_template[1]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RC_corporate_powerpoint_template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_corporate_powerpoint_template[1]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RC_corporate_powerpoint_template[1]">
  <a:themeElements>
    <a:clrScheme name="MRC_corporate_powerpoint_template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_corporate_powerpoint_template[1]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MRC_corporate_powerpoint_template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_corporate_powerpoint_template[1]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RC_corporate_powerpoint_template[1]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7F7F7F"/>
      </a:folHlink>
    </a:clrScheme>
    <a:fontScheme name="MRC_corporate_powerpoint_template[1]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MRC_corporate_powerpoint_template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_corporate_powerpoint_template[1]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MRC_corporate_powerpoint_template[1]">
  <a:themeElements>
    <a:clrScheme name="MRC_corporate_powerpoint_template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RC_corporate_powerpoint_template[1]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0" charset="0"/>
          </a:defRPr>
        </a:defPPr>
      </a:lstStyle>
    </a:lnDef>
  </a:objectDefaults>
  <a:extraClrSchemeLst>
    <a:extraClrScheme>
      <a:clrScheme name="MRC_corporate_powerpoint_template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_corporate_powerpoint_template[1]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_corporate_powerpoint_template[1]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D30CAC4B25BA4500AC217419A825838F" version="1.0.0">
  <systemFields>
    <field name="Objective-Id">
      <value order="0">A2835310</value>
    </field>
    <field name="Objective-Title">
      <value order="0">How MRC Supports Careers and Skills standard slide set_June 2017</value>
    </field>
    <field name="Objective-Description">
      <value order="0"/>
    </field>
    <field name="Objective-CreationStamp">
      <value order="0">2017-06-19T12:40:16Z</value>
    </field>
    <field name="Objective-IsApproved">
      <value order="0">false</value>
    </field>
    <field name="Objective-IsPublished">
      <value order="0">true</value>
    </field>
    <field name="Objective-DatePublished">
      <value order="0">2017-07-11T09:10:22Z</value>
    </field>
    <field name="Objective-ModificationStamp">
      <value order="0">2017-07-11T09:10:22Z</value>
    </field>
    <field name="Objective-Owner">
      <value order="0">Davis Anke</value>
    </field>
    <field name="Objective-Path">
      <value order="0">Objective Global Folder:MRC FILEPLAN:CORPORATE GOVERNANCE:Directorate and Secretariat:MRC Overview Group: Training and Careers Group (TCG):MRC Overview Group: Training and Careers Group (TCG) Meetings:Meetings of MRC Overview Group: Training and Careers Group (TCG) 2014:Careers review 2014:Communications:Website refresh / updates</value>
    </field>
    <field name="Objective-Parent">
      <value order="0">Website refresh / updates</value>
    </field>
    <field name="Objective-State">
      <value order="0">Published</value>
    </field>
    <field name="Objective-VersionId">
      <value order="0">vA3671390</value>
    </field>
    <field name="Objective-Version">
      <value order="0">3.0</value>
    </field>
    <field name="Objective-VersionNumber">
      <value order="0">3</value>
    </field>
    <field name="Objective-VersionComment">
      <value order="0"/>
    </field>
    <field name="Objective-FileNumber">
      <value order="0">qA182000</value>
    </field>
    <field name="Objective-Classification">
      <value order="0"/>
    </field>
    <field name="Objective-Caveats">
      <value order="0">Groups</value>
    </field>
  </systemFields>
  <catalogues>
    <catalogue name="Generic Document Type Catalogue" type="type" ori="id:cA5">
      <field name="Objective-created by (external)">
        <value order="0"/>
      </field>
      <field name="Objective-date of issue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D30CAC4B25BA4500AC217419A825838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537</Words>
  <Application>Microsoft Office PowerPoint</Application>
  <PresentationFormat>On-screen Show (4:3)</PresentationFormat>
  <Paragraphs>122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13</vt:i4>
      </vt:variant>
    </vt:vector>
  </HeadingPairs>
  <TitlesOfParts>
    <vt:vector size="41" baseType="lpstr">
      <vt:lpstr>ＭＳ Ｐゴシック</vt:lpstr>
      <vt:lpstr>ＭＳ Ｐゴシック</vt:lpstr>
      <vt:lpstr>Arial</vt:lpstr>
      <vt:lpstr>Calibri</vt:lpstr>
      <vt:lpstr>Times</vt:lpstr>
      <vt:lpstr>Times New Roman</vt:lpstr>
      <vt:lpstr>Verdana</vt:lpstr>
      <vt:lpstr>2_Default Design</vt:lpstr>
      <vt:lpstr>1_MRC_corporate_powerpoint_template[1]</vt:lpstr>
      <vt:lpstr>4_MRC_corporate_powerpoint_template[1]</vt:lpstr>
      <vt:lpstr>5_MRC_corporate_powerpoint_template[1]</vt:lpstr>
      <vt:lpstr>MRC-_powerpoint-WG10</vt:lpstr>
      <vt:lpstr>2_MRC_corporate_powerpoint_template[1]</vt:lpstr>
      <vt:lpstr>3_MRC_corporate_powerpoint_template[1]</vt:lpstr>
      <vt:lpstr>MRC_corporate_powerpoint_template[1]</vt:lpstr>
      <vt:lpstr>7_MRC_corporate_powerpoint_template[1]</vt:lpstr>
      <vt:lpstr>8_MRC_corporate_powerpoint_template[1]</vt:lpstr>
      <vt:lpstr>5_Default Design</vt:lpstr>
      <vt:lpstr>9_MRC_corporate_powerpoint_template[1]</vt:lpstr>
      <vt:lpstr>6_Default Design</vt:lpstr>
      <vt:lpstr>10_MRC_corporate_powerpoint_template[1]</vt:lpstr>
      <vt:lpstr>12_MRC_corporate_powerpoint_template[1]</vt:lpstr>
      <vt:lpstr>Default Design</vt:lpstr>
      <vt:lpstr>13_MRC_corporate_powerpoint_template[1]</vt:lpstr>
      <vt:lpstr>1_MRC-_powerpoint-WG10</vt:lpstr>
      <vt:lpstr>14_MRC_corporate_powerpoint_template[1]</vt:lpstr>
      <vt:lpstr>7_Default Design</vt:lpstr>
      <vt:lpstr>15_MRC_corporate_powerpoint_template[1]</vt:lpstr>
      <vt:lpstr>PowerPoint Presentation</vt:lpstr>
      <vt:lpstr>PowerPoint Presentation</vt:lpstr>
      <vt:lpstr>PowerPoint Presentation</vt:lpstr>
      <vt:lpstr>Tips for application writing</vt:lpstr>
      <vt:lpstr>Right idea? Right funder?</vt:lpstr>
      <vt:lpstr>Discovery science and applied research portfolio</vt:lpstr>
      <vt:lpstr>Making a successful application</vt:lpstr>
      <vt:lpstr>Justification of resources</vt:lpstr>
      <vt:lpstr>Lay summary</vt:lpstr>
      <vt:lpstr>The 3 Ps – Person, Project and Place</vt:lpstr>
      <vt:lpstr>Application processes</vt:lpstr>
      <vt:lpstr>Sources of advice</vt:lpstr>
      <vt:lpstr>More information</vt:lpstr>
    </vt:vector>
  </TitlesOfParts>
  <Company>MRC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Simone</dc:creator>
  <cp:lastModifiedBy>Kester Muller</cp:lastModifiedBy>
  <cp:revision>121</cp:revision>
  <cp:lastPrinted>2015-05-01T14:16:34Z</cp:lastPrinted>
  <dcterms:created xsi:type="dcterms:W3CDTF">2015-03-30T12:43:12Z</dcterms:created>
  <dcterms:modified xsi:type="dcterms:W3CDTF">2018-11-15T16:48:29Z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A3033317</vt:lpwstr>
  </property>
  <property fmtid="{D5CDD505-2E9C-101B-9397-08002B2CF9AE}" pid="4" name="Objective-Title">
    <vt:lpwstr>BOARS Meeting Kristina Harrison</vt:lpwstr>
  </property>
  <property fmtid="{D5CDD505-2E9C-101B-9397-08002B2CF9AE}" pid="5" name="Objective-Comment">
    <vt:lpwstr/>
  </property>
  <property fmtid="{D5CDD505-2E9C-101B-9397-08002B2CF9AE}" pid="6" name="Objective-CreationStamp">
    <vt:filetime>2017-06-19T14:25:15Z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2017-07-11T09:10:22Z</vt:filetime>
  </property>
  <property fmtid="{D5CDD505-2E9C-101B-9397-08002B2CF9AE}" pid="10" name="Objective-ModificationStamp">
    <vt:filetime>2017-07-11T10:13:33Z</vt:filetime>
  </property>
  <property fmtid="{D5CDD505-2E9C-101B-9397-08002B2CF9AE}" pid="11" name="Objective-Owner">
    <vt:lpwstr>Davis Anke</vt:lpwstr>
  </property>
  <property fmtid="{D5CDD505-2E9C-101B-9397-08002B2CF9AE}" pid="12" name="Objective-Path">
    <vt:lpwstr>Objective Global Folder:MRC FILEPLAN:CORPORATE GOVERNANCE:Directorate and Secretariat:MRC Overview Group: Training and Careers Group (TCG):MRC Overview Group: Training and Careers Group (TCG) Meetings:Meetings of MRC Overview Group: Training and Careers G</vt:lpwstr>
  </property>
  <property fmtid="{D5CDD505-2E9C-101B-9397-08002B2CF9AE}" pid="13" name="Objective-Parent">
    <vt:lpwstr>Website refresh / updates</vt:lpwstr>
  </property>
  <property fmtid="{D5CDD505-2E9C-101B-9397-08002B2CF9AE}" pid="14" name="Objective-State">
    <vt:lpwstr>Published</vt:lpwstr>
  </property>
  <property fmtid="{D5CDD505-2E9C-101B-9397-08002B2CF9AE}" pid="15" name="Objective-Version">
    <vt:lpwstr>3.0</vt:lpwstr>
  </property>
  <property fmtid="{D5CDD505-2E9C-101B-9397-08002B2CF9AE}" pid="16" name="Objective-VersionNumber">
    <vt:r8>3</vt:r8>
  </property>
  <property fmtid="{D5CDD505-2E9C-101B-9397-08002B2CF9AE}" pid="17" name="Objective-VersionComment">
    <vt:lpwstr/>
  </property>
  <property fmtid="{D5CDD505-2E9C-101B-9397-08002B2CF9AE}" pid="18" name="Objective-FileNumber">
    <vt:lpwstr/>
  </property>
  <property fmtid="{D5CDD505-2E9C-101B-9397-08002B2CF9AE}" pid="19" name="Objective-Classification">
    <vt:lpwstr>[Inherited - none]</vt:lpwstr>
  </property>
  <property fmtid="{D5CDD505-2E9C-101B-9397-08002B2CF9AE}" pid="20" name="Objective-Caveats">
    <vt:lpwstr>groups: Groups; </vt:lpwstr>
  </property>
  <property fmtid="{D5CDD505-2E9C-101B-9397-08002B2CF9AE}" pid="21" name="Objective-created by (external) [system]">
    <vt:lpwstr/>
  </property>
  <property fmtid="{D5CDD505-2E9C-101B-9397-08002B2CF9AE}" pid="22" name="Objective-date of issue [system]">
    <vt:lpwstr/>
  </property>
  <property fmtid="{D5CDD505-2E9C-101B-9397-08002B2CF9AE}" pid="23" name="Objective-Description">
    <vt:lpwstr/>
  </property>
  <property fmtid="{D5CDD505-2E9C-101B-9397-08002B2CF9AE}" pid="24" name="Objective-VersionId">
    <vt:lpwstr>vA3671390</vt:lpwstr>
  </property>
  <property fmtid="{D5CDD505-2E9C-101B-9397-08002B2CF9AE}" pid="25" name="Objective-created by (external)">
    <vt:lpwstr/>
  </property>
  <property fmtid="{D5CDD505-2E9C-101B-9397-08002B2CF9AE}" pid="26" name="Objective-date of issue">
    <vt:lpwstr/>
  </property>
</Properties>
</file>