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  <p:sldMasterId id="2147483704" r:id="rId2"/>
    <p:sldMasterId id="2147483705" r:id="rId3"/>
  </p:sldMasterIdLst>
  <p:notesMasterIdLst>
    <p:notesMasterId r:id="rId9"/>
  </p:notesMasterIdLst>
  <p:sldIdLst>
    <p:sldId id="261" r:id="rId4"/>
    <p:sldId id="262" r:id="rId5"/>
    <p:sldId id="263" r:id="rId6"/>
    <p:sldId id="264" r:id="rId7"/>
    <p:sldId id="265" r:id="rId8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0"/>
      <p:bold r:id="rId11"/>
      <p:italic r:id="rId12"/>
      <p:boldItalic r:id="rId13"/>
    </p:embeddedFont>
    <p:embeddedFont>
      <p:font typeface="Montserrat Medium" panose="00000600000000000000" pitchFamily="2" charset="0"/>
      <p:regular r:id="rId14"/>
      <p:bold r:id="rId15"/>
      <p:italic r:id="rId16"/>
      <p:boldItalic r:id="rId17"/>
    </p:embeddedFont>
    <p:embeddedFont>
      <p:font typeface="Montserrat SemiBold" panose="000007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BB5BE1-9DC3-42FB-8F34-7681E8C2CE1A}">
  <a:tblStyle styleId="{7FBB5BE1-9DC3-42FB-8F34-7681E8C2CE1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amas, Paula" userId="ded5214e-c330-40ec-ba51-f41932f7f790" providerId="ADAL" clId="{AF1BE462-E986-4CCE-AF61-A154F7184402}"/>
    <pc:docChg chg="delSld delMainMaster">
      <pc:chgData name="Sandamas, Paula" userId="ded5214e-c330-40ec-ba51-f41932f7f790" providerId="ADAL" clId="{AF1BE462-E986-4CCE-AF61-A154F7184402}" dt="2024-04-25T16:54:42.636" v="4" actId="47"/>
      <pc:docMkLst>
        <pc:docMk/>
      </pc:docMkLst>
      <pc:sldChg chg="del">
        <pc:chgData name="Sandamas, Paula" userId="ded5214e-c330-40ec-ba51-f41932f7f790" providerId="ADAL" clId="{AF1BE462-E986-4CCE-AF61-A154F7184402}" dt="2024-04-25T16:54:39.397" v="0" actId="47"/>
        <pc:sldMkLst>
          <pc:docMk/>
          <pc:sldMk cId="0" sldId="256"/>
        </pc:sldMkLst>
      </pc:sldChg>
      <pc:sldChg chg="del">
        <pc:chgData name="Sandamas, Paula" userId="ded5214e-c330-40ec-ba51-f41932f7f790" providerId="ADAL" clId="{AF1BE462-E986-4CCE-AF61-A154F7184402}" dt="2024-04-25T16:54:40.127" v="1" actId="47"/>
        <pc:sldMkLst>
          <pc:docMk/>
          <pc:sldMk cId="0" sldId="257"/>
        </pc:sldMkLst>
      </pc:sldChg>
      <pc:sldChg chg="del">
        <pc:chgData name="Sandamas, Paula" userId="ded5214e-c330-40ec-ba51-f41932f7f790" providerId="ADAL" clId="{AF1BE462-E986-4CCE-AF61-A154F7184402}" dt="2024-04-25T16:54:40.805" v="2" actId="47"/>
        <pc:sldMkLst>
          <pc:docMk/>
          <pc:sldMk cId="0" sldId="258"/>
        </pc:sldMkLst>
      </pc:sldChg>
      <pc:sldChg chg="del">
        <pc:chgData name="Sandamas, Paula" userId="ded5214e-c330-40ec-ba51-f41932f7f790" providerId="ADAL" clId="{AF1BE462-E986-4CCE-AF61-A154F7184402}" dt="2024-04-25T16:54:41.416" v="3" actId="47"/>
        <pc:sldMkLst>
          <pc:docMk/>
          <pc:sldMk cId="0" sldId="259"/>
        </pc:sldMkLst>
      </pc:sldChg>
      <pc:sldChg chg="del">
        <pc:chgData name="Sandamas, Paula" userId="ded5214e-c330-40ec-ba51-f41932f7f790" providerId="ADAL" clId="{AF1BE462-E986-4CCE-AF61-A154F7184402}" dt="2024-04-25T16:54:42.636" v="4" actId="47"/>
        <pc:sldMkLst>
          <pc:docMk/>
          <pc:sldMk cId="0" sldId="260"/>
        </pc:sldMkLst>
      </pc:sldChg>
      <pc:sldMasterChg chg="del delSldLayout">
        <pc:chgData name="Sandamas, Paula" userId="ded5214e-c330-40ec-ba51-f41932f7f790" providerId="ADAL" clId="{AF1BE462-E986-4CCE-AF61-A154F7184402}" dt="2024-04-25T16:54:42.636" v="4" actId="47"/>
        <pc:sldMasterMkLst>
          <pc:docMk/>
          <pc:sldMasterMk cId="0" sldId="2147483703"/>
        </pc:sldMasterMkLst>
        <pc:sldLayoutChg chg="del">
          <pc:chgData name="Sandamas, Paula" userId="ded5214e-c330-40ec-ba51-f41932f7f790" providerId="ADAL" clId="{AF1BE462-E986-4CCE-AF61-A154F7184402}" dt="2024-04-25T16:54:39.397" v="0" actId="47"/>
          <pc:sldLayoutMkLst>
            <pc:docMk/>
            <pc:sldMasterMk cId="0" sldId="2147483703"/>
            <pc:sldLayoutMk cId="0" sldId="2147483659"/>
          </pc:sldLayoutMkLst>
        </pc:sldLayoutChg>
        <pc:sldLayoutChg chg="del">
          <pc:chgData name="Sandamas, Paula" userId="ded5214e-c330-40ec-ba51-f41932f7f790" providerId="ADAL" clId="{AF1BE462-E986-4CCE-AF61-A154F7184402}" dt="2024-04-25T16:54:42.636" v="4" actId="47"/>
          <pc:sldLayoutMkLst>
            <pc:docMk/>
            <pc:sldMasterMk cId="0" sldId="2147483703"/>
            <pc:sldLayoutMk cId="0" sldId="2147483660"/>
          </pc:sldLayoutMkLst>
        </pc:sldLayoutChg>
        <pc:sldLayoutChg chg="del">
          <pc:chgData name="Sandamas, Paula" userId="ded5214e-c330-40ec-ba51-f41932f7f790" providerId="ADAL" clId="{AF1BE462-E986-4CCE-AF61-A154F7184402}" dt="2024-04-25T16:54:42.636" v="4" actId="47"/>
          <pc:sldLayoutMkLst>
            <pc:docMk/>
            <pc:sldMasterMk cId="0" sldId="2147483703"/>
            <pc:sldLayoutMk cId="0" sldId="2147483661"/>
          </pc:sldLayoutMkLst>
        </pc:sldLayoutChg>
        <pc:sldLayoutChg chg="del">
          <pc:chgData name="Sandamas, Paula" userId="ded5214e-c330-40ec-ba51-f41932f7f790" providerId="ADAL" clId="{AF1BE462-E986-4CCE-AF61-A154F7184402}" dt="2024-04-25T16:54:42.636" v="4" actId="47"/>
          <pc:sldLayoutMkLst>
            <pc:docMk/>
            <pc:sldMasterMk cId="0" sldId="2147483703"/>
            <pc:sldLayoutMk cId="0" sldId="2147483662"/>
          </pc:sldLayoutMkLst>
        </pc:sldLayoutChg>
        <pc:sldLayoutChg chg="del">
          <pc:chgData name="Sandamas, Paula" userId="ded5214e-c330-40ec-ba51-f41932f7f790" providerId="ADAL" clId="{AF1BE462-E986-4CCE-AF61-A154F7184402}" dt="2024-04-25T16:54:42.636" v="4" actId="47"/>
          <pc:sldLayoutMkLst>
            <pc:docMk/>
            <pc:sldMasterMk cId="0" sldId="2147483703"/>
            <pc:sldLayoutMk cId="0" sldId="2147483663"/>
          </pc:sldLayoutMkLst>
        </pc:sldLayoutChg>
        <pc:sldLayoutChg chg="del">
          <pc:chgData name="Sandamas, Paula" userId="ded5214e-c330-40ec-ba51-f41932f7f790" providerId="ADAL" clId="{AF1BE462-E986-4CCE-AF61-A154F7184402}" dt="2024-04-25T16:54:42.636" v="4" actId="47"/>
          <pc:sldLayoutMkLst>
            <pc:docMk/>
            <pc:sldMasterMk cId="0" sldId="2147483703"/>
            <pc:sldLayoutMk cId="0" sldId="2147483664"/>
          </pc:sldLayoutMkLst>
        </pc:sldLayoutChg>
        <pc:sldLayoutChg chg="del">
          <pc:chgData name="Sandamas, Paula" userId="ded5214e-c330-40ec-ba51-f41932f7f790" providerId="ADAL" clId="{AF1BE462-E986-4CCE-AF61-A154F7184402}" dt="2024-04-25T16:54:42.636" v="4" actId="47"/>
          <pc:sldLayoutMkLst>
            <pc:docMk/>
            <pc:sldMasterMk cId="0" sldId="2147483703"/>
            <pc:sldLayoutMk cId="0" sldId="2147483665"/>
          </pc:sldLayoutMkLst>
        </pc:sldLayoutChg>
        <pc:sldLayoutChg chg="del">
          <pc:chgData name="Sandamas, Paula" userId="ded5214e-c330-40ec-ba51-f41932f7f790" providerId="ADAL" clId="{AF1BE462-E986-4CCE-AF61-A154F7184402}" dt="2024-04-25T16:54:40.127" v="1" actId="47"/>
          <pc:sldLayoutMkLst>
            <pc:docMk/>
            <pc:sldMasterMk cId="0" sldId="2147483703"/>
            <pc:sldLayoutMk cId="0" sldId="2147483666"/>
          </pc:sldLayoutMkLst>
        </pc:sldLayoutChg>
        <pc:sldLayoutChg chg="del">
          <pc:chgData name="Sandamas, Paula" userId="ded5214e-c330-40ec-ba51-f41932f7f790" providerId="ADAL" clId="{AF1BE462-E986-4CCE-AF61-A154F7184402}" dt="2024-04-25T16:54:42.636" v="4" actId="47"/>
          <pc:sldLayoutMkLst>
            <pc:docMk/>
            <pc:sldMasterMk cId="0" sldId="2147483703"/>
            <pc:sldLayoutMk cId="0" sldId="2147483667"/>
          </pc:sldLayoutMkLst>
        </pc:sldLayoutChg>
        <pc:sldLayoutChg chg="del">
          <pc:chgData name="Sandamas, Paula" userId="ded5214e-c330-40ec-ba51-f41932f7f790" providerId="ADAL" clId="{AF1BE462-E986-4CCE-AF61-A154F7184402}" dt="2024-04-25T16:54:42.636" v="4" actId="47"/>
          <pc:sldLayoutMkLst>
            <pc:docMk/>
            <pc:sldMasterMk cId="0" sldId="2147483703"/>
            <pc:sldLayoutMk cId="0" sldId="2147483668"/>
          </pc:sldLayoutMkLst>
        </pc:sldLayoutChg>
        <pc:sldLayoutChg chg="del">
          <pc:chgData name="Sandamas, Paula" userId="ded5214e-c330-40ec-ba51-f41932f7f790" providerId="ADAL" clId="{AF1BE462-E986-4CCE-AF61-A154F7184402}" dt="2024-04-25T16:54:42.636" v="4" actId="47"/>
          <pc:sldLayoutMkLst>
            <pc:docMk/>
            <pc:sldMasterMk cId="0" sldId="2147483703"/>
            <pc:sldLayoutMk cId="0" sldId="2147483669"/>
          </pc:sldLayoutMkLst>
        </pc:sldLayoutChg>
        <pc:sldLayoutChg chg="del">
          <pc:chgData name="Sandamas, Paula" userId="ded5214e-c330-40ec-ba51-f41932f7f790" providerId="ADAL" clId="{AF1BE462-E986-4CCE-AF61-A154F7184402}" dt="2024-04-25T16:54:42.636" v="4" actId="47"/>
          <pc:sldLayoutMkLst>
            <pc:docMk/>
            <pc:sldMasterMk cId="0" sldId="2147483703"/>
            <pc:sldLayoutMk cId="0" sldId="2147483670"/>
          </pc:sldLayoutMkLst>
        </pc:sldLayoutChg>
        <pc:sldLayoutChg chg="del">
          <pc:chgData name="Sandamas, Paula" userId="ded5214e-c330-40ec-ba51-f41932f7f790" providerId="ADAL" clId="{AF1BE462-E986-4CCE-AF61-A154F7184402}" dt="2024-04-25T16:54:42.636" v="4" actId="47"/>
          <pc:sldLayoutMkLst>
            <pc:docMk/>
            <pc:sldMasterMk cId="0" sldId="2147483703"/>
            <pc:sldLayoutMk cId="0" sldId="2147483671"/>
          </pc:sldLayoutMkLst>
        </pc:sldLayoutChg>
        <pc:sldLayoutChg chg="del">
          <pc:chgData name="Sandamas, Paula" userId="ded5214e-c330-40ec-ba51-f41932f7f790" providerId="ADAL" clId="{AF1BE462-E986-4CCE-AF61-A154F7184402}" dt="2024-04-25T16:54:42.636" v="4" actId="47"/>
          <pc:sldLayoutMkLst>
            <pc:docMk/>
            <pc:sldMasterMk cId="0" sldId="2147483703"/>
            <pc:sldLayoutMk cId="0" sldId="2147483672"/>
          </pc:sldLayoutMkLst>
        </pc:sldLayoutChg>
        <pc:sldLayoutChg chg="del">
          <pc:chgData name="Sandamas, Paula" userId="ded5214e-c330-40ec-ba51-f41932f7f790" providerId="ADAL" clId="{AF1BE462-E986-4CCE-AF61-A154F7184402}" dt="2024-04-25T16:54:42.636" v="4" actId="47"/>
          <pc:sldLayoutMkLst>
            <pc:docMk/>
            <pc:sldMasterMk cId="0" sldId="2147483703"/>
            <pc:sldLayoutMk cId="0" sldId="2147483673"/>
          </pc:sldLayoutMkLst>
        </pc:sldLayoutChg>
        <pc:sldLayoutChg chg="del">
          <pc:chgData name="Sandamas, Paula" userId="ded5214e-c330-40ec-ba51-f41932f7f790" providerId="ADAL" clId="{AF1BE462-E986-4CCE-AF61-A154F7184402}" dt="2024-04-25T16:54:42.636" v="4" actId="47"/>
          <pc:sldLayoutMkLst>
            <pc:docMk/>
            <pc:sldMasterMk cId="0" sldId="2147483703"/>
            <pc:sldLayoutMk cId="0" sldId="2147483674"/>
          </pc:sldLayoutMkLst>
        </pc:sldLayoutChg>
        <pc:sldLayoutChg chg="del">
          <pc:chgData name="Sandamas, Paula" userId="ded5214e-c330-40ec-ba51-f41932f7f790" providerId="ADAL" clId="{AF1BE462-E986-4CCE-AF61-A154F7184402}" dt="2024-04-25T16:54:42.636" v="4" actId="47"/>
          <pc:sldLayoutMkLst>
            <pc:docMk/>
            <pc:sldMasterMk cId="0" sldId="2147483703"/>
            <pc:sldLayoutMk cId="0" sldId="2147483675"/>
          </pc:sldLayoutMkLst>
        </pc:sldLayoutChg>
        <pc:sldLayoutChg chg="del">
          <pc:chgData name="Sandamas, Paula" userId="ded5214e-c330-40ec-ba51-f41932f7f790" providerId="ADAL" clId="{AF1BE462-E986-4CCE-AF61-A154F7184402}" dt="2024-04-25T16:54:42.636" v="4" actId="47"/>
          <pc:sldLayoutMkLst>
            <pc:docMk/>
            <pc:sldMasterMk cId="0" sldId="2147483703"/>
            <pc:sldLayoutMk cId="0" sldId="2147483676"/>
          </pc:sldLayoutMkLst>
        </pc:sldLayoutChg>
      </pc:sldMasterChg>
      <pc:sldMasterChg chg="delSldLayout">
        <pc:chgData name="Sandamas, Paula" userId="ded5214e-c330-40ec-ba51-f41932f7f790" providerId="ADAL" clId="{AF1BE462-E986-4CCE-AF61-A154F7184402}" dt="2024-04-25T16:54:41.416" v="3" actId="47"/>
        <pc:sldMasterMkLst>
          <pc:docMk/>
          <pc:sldMasterMk cId="0" sldId="2147483705"/>
        </pc:sldMasterMkLst>
        <pc:sldLayoutChg chg="del">
          <pc:chgData name="Sandamas, Paula" userId="ded5214e-c330-40ec-ba51-f41932f7f790" providerId="ADAL" clId="{AF1BE462-E986-4CCE-AF61-A154F7184402}" dt="2024-04-25T16:54:41.416" v="3" actId="47"/>
          <pc:sldLayoutMkLst>
            <pc:docMk/>
            <pc:sldMasterMk cId="0" sldId="2147483705"/>
            <pc:sldLayoutMk cId="0" sldId="214748369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b42e795b8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g2b42e795b8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aee947c7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778"/>
            <a:ext cx="4572300" cy="34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2aee947c7e9_0_0:notes"/>
          <p:cNvSpPr txBox="1">
            <a:spLocks noGrp="1"/>
          </p:cNvSpPr>
          <p:nvPr>
            <p:ph type="body" idx="1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b42e795b8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778"/>
            <a:ext cx="4572300" cy="34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b42e795b80_0_28:notes"/>
          <p:cNvSpPr txBox="1">
            <a:spLocks noGrp="1"/>
          </p:cNvSpPr>
          <p:nvPr>
            <p:ph type="body" idx="1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9b09687ec4_0_39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g29b09687ec4_0_39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9b09687ec4_0_3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g29b09687ec4_0_3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5950" y="100275"/>
            <a:ext cx="5381626" cy="147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3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573124" y="155504"/>
            <a:ext cx="77442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rgbClr val="1E1E4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body" idx="1"/>
          </p:nvPr>
        </p:nvSpPr>
        <p:spPr>
          <a:xfrm>
            <a:off x="377736" y="1026296"/>
            <a:ext cx="8571300" cy="29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/>
          <p:nvPr/>
        </p:nvSpPr>
        <p:spPr>
          <a:xfrm>
            <a:off x="0" y="418199"/>
            <a:ext cx="9144000" cy="4725670"/>
          </a:xfrm>
          <a:custGeom>
            <a:avLst/>
            <a:gdLst/>
            <a:ahLst/>
            <a:cxnLst/>
            <a:rect l="l" t="t" r="r" b="b"/>
            <a:pathLst>
              <a:path w="9144000" h="4725670" extrusionOk="0">
                <a:moveTo>
                  <a:pt x="0" y="4725197"/>
                </a:moveTo>
                <a:lnTo>
                  <a:pt x="9143999" y="4725197"/>
                </a:lnTo>
                <a:lnTo>
                  <a:pt x="9143999" y="0"/>
                </a:lnTo>
                <a:lnTo>
                  <a:pt x="0" y="0"/>
                </a:lnTo>
                <a:lnTo>
                  <a:pt x="0" y="4725197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5"/>
          <p:cNvSpPr/>
          <p:nvPr/>
        </p:nvSpPr>
        <p:spPr>
          <a:xfrm>
            <a:off x="0" y="0"/>
            <a:ext cx="9144000" cy="418465"/>
          </a:xfrm>
          <a:custGeom>
            <a:avLst/>
            <a:gdLst/>
            <a:ahLst/>
            <a:cxnLst/>
            <a:rect l="l" t="t" r="r" b="b"/>
            <a:pathLst>
              <a:path w="9144000" h="418465" extrusionOk="0">
                <a:moveTo>
                  <a:pt x="9143999" y="418199"/>
                </a:moveTo>
                <a:lnTo>
                  <a:pt x="0" y="4181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418199"/>
                </a:lnTo>
                <a:close/>
              </a:path>
            </a:pathLst>
          </a:custGeom>
          <a:solidFill>
            <a:srgbClr val="00224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11" y="4302030"/>
            <a:ext cx="9131788" cy="84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956" y="0"/>
            <a:ext cx="1170348" cy="424718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5"/>
          <p:cNvSpPr txBox="1">
            <a:spLocks noGrp="1"/>
          </p:cNvSpPr>
          <p:nvPr>
            <p:ph type="title"/>
          </p:nvPr>
        </p:nvSpPr>
        <p:spPr>
          <a:xfrm>
            <a:off x="573124" y="155504"/>
            <a:ext cx="77442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rgbClr val="1E1E4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5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5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5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rgbClr val="1E1E4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6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6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6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>
            <a:spLocks noGrp="1"/>
          </p:cNvSpPr>
          <p:nvPr>
            <p:ph type="title"/>
          </p:nvPr>
        </p:nvSpPr>
        <p:spPr>
          <a:xfrm>
            <a:off x="573124" y="155504"/>
            <a:ext cx="77442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rgbClr val="1E1E4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7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7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7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>
            <a:spLocks noGrp="1"/>
          </p:cNvSpPr>
          <p:nvPr>
            <p:ph type="title"/>
          </p:nvPr>
        </p:nvSpPr>
        <p:spPr>
          <a:xfrm>
            <a:off x="573124" y="203376"/>
            <a:ext cx="79977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>
                <a:solidFill>
                  <a:srgbClr val="24245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8"/>
          <p:cNvSpPr txBox="1">
            <a:spLocks noGrp="1"/>
          </p:cNvSpPr>
          <p:nvPr>
            <p:ph type="body" idx="1"/>
          </p:nvPr>
        </p:nvSpPr>
        <p:spPr>
          <a:xfrm>
            <a:off x="260973" y="772271"/>
            <a:ext cx="8352300" cy="3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8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8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OBJECT_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>
            <a:spLocks noGrp="1"/>
          </p:cNvSpPr>
          <p:nvPr>
            <p:ph type="title"/>
          </p:nvPr>
        </p:nvSpPr>
        <p:spPr>
          <a:xfrm>
            <a:off x="824148" y="182326"/>
            <a:ext cx="74958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>
                <a:solidFill>
                  <a:srgbClr val="2323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39"/>
          <p:cNvSpPr txBox="1">
            <a:spLocks noGrp="1"/>
          </p:cNvSpPr>
          <p:nvPr>
            <p:ph type="body" idx="1"/>
          </p:nvPr>
        </p:nvSpPr>
        <p:spPr>
          <a:xfrm>
            <a:off x="4229919" y="1322448"/>
            <a:ext cx="4241100" cy="3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9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39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9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277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CUSTOM_2_1">
    <p:bg>
      <p:bgPr>
        <a:solidFill>
          <a:schemeClr val="dk2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42"/>
          <p:cNvPicPr preferRelativeResize="0"/>
          <p:nvPr/>
        </p:nvPicPr>
        <p:blipFill rotWithShape="1">
          <a:blip r:embed="rId2">
            <a:alphaModFix/>
          </a:blip>
          <a:srcRect l="17281" r="17281"/>
          <a:stretch/>
        </p:blipFill>
        <p:spPr>
          <a:xfrm>
            <a:off x="4660474" y="-4313"/>
            <a:ext cx="5010292" cy="5144983"/>
          </a:xfrm>
          <a:custGeom>
            <a:avLst/>
            <a:gdLst/>
            <a:ahLst/>
            <a:cxnLst/>
            <a:rect l="l" t="t" r="r" b="b"/>
            <a:pathLst>
              <a:path w="6702732" h="6882920" extrusionOk="0">
                <a:moveTo>
                  <a:pt x="2443392" y="0"/>
                </a:moveTo>
                <a:lnTo>
                  <a:pt x="6670879" y="0"/>
                </a:lnTo>
                <a:lnTo>
                  <a:pt x="6702732" y="8535"/>
                </a:lnTo>
                <a:lnTo>
                  <a:pt x="6702732" y="6882920"/>
                </a:lnTo>
                <a:lnTo>
                  <a:pt x="1188936" y="6882920"/>
                </a:lnTo>
                <a:lnTo>
                  <a:pt x="0" y="244390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72" name="Google Shape;272;p42"/>
          <p:cNvSpPr txBox="1">
            <a:spLocks noGrp="1"/>
          </p:cNvSpPr>
          <p:nvPr>
            <p:ph type="title"/>
          </p:nvPr>
        </p:nvSpPr>
        <p:spPr>
          <a:xfrm>
            <a:off x="1023628" y="2131618"/>
            <a:ext cx="3508200" cy="20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2"/>
          <p:cNvSpPr txBox="1">
            <a:spLocks noGrp="1"/>
          </p:cNvSpPr>
          <p:nvPr>
            <p:ph type="sldNum" idx="12"/>
          </p:nvPr>
        </p:nvSpPr>
        <p:spPr>
          <a:xfrm>
            <a:off x="8112624" y="46108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4" name="Google Shape;27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144" y="888321"/>
            <a:ext cx="3190502" cy="4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2"/>
          <p:cNvSpPr txBox="1"/>
          <p:nvPr/>
        </p:nvSpPr>
        <p:spPr>
          <a:xfrm>
            <a:off x="1065737" y="1400732"/>
            <a:ext cx="3128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Montserrat"/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Digital skills for workforce transformation</a:t>
            </a:r>
            <a:endParaRPr sz="9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76" name="Google Shape;276;p42"/>
          <p:cNvCxnSpPr/>
          <p:nvPr/>
        </p:nvCxnSpPr>
        <p:spPr>
          <a:xfrm>
            <a:off x="1138125" y="1968920"/>
            <a:ext cx="3087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7" name="Google Shape;277;p42"/>
          <p:cNvSpPr/>
          <p:nvPr/>
        </p:nvSpPr>
        <p:spPr>
          <a:xfrm>
            <a:off x="9144000" y="-25625"/>
            <a:ext cx="586200" cy="51876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_2">
    <p:bg>
      <p:bgPr>
        <a:solidFill>
          <a:schemeClr val="dk2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3"/>
          <p:cNvSpPr>
            <a:spLocks noGrp="1"/>
          </p:cNvSpPr>
          <p:nvPr>
            <p:ph type="pic" idx="2"/>
          </p:nvPr>
        </p:nvSpPr>
        <p:spPr>
          <a:xfrm rot="-2700000">
            <a:off x="4572737" y="-462753"/>
            <a:ext cx="7335526" cy="6309655"/>
          </a:xfrm>
          <a:prstGeom prst="hexagon">
            <a:avLst>
              <a:gd name="adj" fmla="val 27868"/>
              <a:gd name="vf" fmla="val 115470"/>
            </a:avLst>
          </a:prstGeom>
          <a:noFill/>
          <a:ln>
            <a:noFill/>
          </a:ln>
        </p:spPr>
      </p:sp>
      <p:sp>
        <p:nvSpPr>
          <p:cNvPr id="280" name="Google Shape;280;p43"/>
          <p:cNvSpPr txBox="1">
            <a:spLocks noGrp="1"/>
          </p:cNvSpPr>
          <p:nvPr>
            <p:ph type="title"/>
          </p:nvPr>
        </p:nvSpPr>
        <p:spPr>
          <a:xfrm>
            <a:off x="1023628" y="2131618"/>
            <a:ext cx="3508200" cy="20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3"/>
          <p:cNvSpPr txBox="1">
            <a:spLocks noGrp="1"/>
          </p:cNvSpPr>
          <p:nvPr>
            <p:ph type="sldNum" idx="12"/>
          </p:nvPr>
        </p:nvSpPr>
        <p:spPr>
          <a:xfrm>
            <a:off x="8112624" y="46108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2" name="Google Shape;282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2144" y="888321"/>
            <a:ext cx="3190502" cy="476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3" name="Google Shape;283;p43"/>
          <p:cNvCxnSpPr/>
          <p:nvPr/>
        </p:nvCxnSpPr>
        <p:spPr>
          <a:xfrm>
            <a:off x="1104125" y="1967200"/>
            <a:ext cx="2859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4" name="Google Shape;284;p43"/>
          <p:cNvSpPr txBox="1"/>
          <p:nvPr/>
        </p:nvSpPr>
        <p:spPr>
          <a:xfrm>
            <a:off x="1065737" y="1400732"/>
            <a:ext cx="3128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Montserrat"/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Digital skills for workforce transformation</a:t>
            </a:r>
            <a:endParaRPr sz="9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85" name="Google Shape;285;p43"/>
          <p:cNvCxnSpPr/>
          <p:nvPr/>
        </p:nvCxnSpPr>
        <p:spPr>
          <a:xfrm>
            <a:off x="1138125" y="1968920"/>
            <a:ext cx="3087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6" name="Google Shape;286;p43"/>
          <p:cNvSpPr/>
          <p:nvPr/>
        </p:nvSpPr>
        <p:spPr>
          <a:xfrm>
            <a:off x="9144000" y="-117225"/>
            <a:ext cx="2741400" cy="53709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3"/>
          <p:cNvSpPr/>
          <p:nvPr/>
        </p:nvSpPr>
        <p:spPr>
          <a:xfrm>
            <a:off x="6375550" y="-910800"/>
            <a:ext cx="5510100" cy="9111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3"/>
          <p:cNvSpPr/>
          <p:nvPr/>
        </p:nvSpPr>
        <p:spPr>
          <a:xfrm>
            <a:off x="5482800" y="5143500"/>
            <a:ext cx="6402900" cy="11418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1">
  <p:cSld name="CUSTOM_2_1_1_1">
    <p:bg>
      <p:bgPr>
        <a:solidFill>
          <a:srgbClr val="701B45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4"/>
          <p:cNvPicPr preferRelativeResize="0"/>
          <p:nvPr/>
        </p:nvPicPr>
        <p:blipFill rotWithShape="1">
          <a:blip r:embed="rId2">
            <a:alphaModFix/>
          </a:blip>
          <a:srcRect l="10944" r="10936"/>
          <a:stretch/>
        </p:blipFill>
        <p:spPr>
          <a:xfrm>
            <a:off x="4559231" y="855268"/>
            <a:ext cx="3993600" cy="3435300"/>
          </a:xfrm>
          <a:prstGeom prst="hexagon">
            <a:avLst>
              <a:gd name="adj" fmla="val 27791"/>
              <a:gd name="vf" fmla="val 115470"/>
            </a:avLst>
          </a:prstGeom>
          <a:noFill/>
          <a:ln>
            <a:noFill/>
          </a:ln>
        </p:spPr>
      </p:pic>
      <p:sp>
        <p:nvSpPr>
          <p:cNvPr id="291" name="Google Shape;291;p44"/>
          <p:cNvSpPr txBox="1">
            <a:spLocks noGrp="1"/>
          </p:cNvSpPr>
          <p:nvPr>
            <p:ph type="title"/>
          </p:nvPr>
        </p:nvSpPr>
        <p:spPr>
          <a:xfrm>
            <a:off x="324135" y="1455293"/>
            <a:ext cx="3508200" cy="20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4"/>
          <p:cNvSpPr txBox="1">
            <a:spLocks noGrp="1"/>
          </p:cNvSpPr>
          <p:nvPr>
            <p:ph type="sldNum" idx="12"/>
          </p:nvPr>
        </p:nvSpPr>
        <p:spPr>
          <a:xfrm>
            <a:off x="8112624" y="46108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3" name="Google Shape;293;p44" descr="A picture containing graphics, screenshot, graphic design, de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088" y="4701061"/>
            <a:ext cx="1268625" cy="18954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4"/>
          <p:cNvSpPr txBox="1"/>
          <p:nvPr/>
        </p:nvSpPr>
        <p:spPr>
          <a:xfrm>
            <a:off x="1843181" y="4692155"/>
            <a:ext cx="1876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Montserrat"/>
              <a:buNone/>
            </a:pPr>
            <a:r>
              <a:rPr lang="en"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Digital skills for workforce transformation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">
  <p:cSld name="CUSTOM_2_1_1">
    <p:bg>
      <p:bgPr>
        <a:solidFill>
          <a:schemeClr val="dk2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5"/>
          <p:cNvSpPr txBox="1">
            <a:spLocks noGrp="1"/>
          </p:cNvSpPr>
          <p:nvPr>
            <p:ph type="title"/>
          </p:nvPr>
        </p:nvSpPr>
        <p:spPr>
          <a:xfrm>
            <a:off x="324135" y="1531493"/>
            <a:ext cx="3508200" cy="20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45"/>
          <p:cNvSpPr txBox="1">
            <a:spLocks noGrp="1"/>
          </p:cNvSpPr>
          <p:nvPr>
            <p:ph type="sldNum" idx="12"/>
          </p:nvPr>
        </p:nvSpPr>
        <p:spPr>
          <a:xfrm>
            <a:off x="8112624" y="46108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8" name="Google Shape;298;p45"/>
          <p:cNvSpPr>
            <a:spLocks noGrp="1"/>
          </p:cNvSpPr>
          <p:nvPr>
            <p:ph type="pic" idx="2"/>
          </p:nvPr>
        </p:nvSpPr>
        <p:spPr>
          <a:xfrm>
            <a:off x="4559231" y="855268"/>
            <a:ext cx="3993600" cy="3435300"/>
          </a:xfrm>
          <a:prstGeom prst="hexagon">
            <a:avLst>
              <a:gd name="adj" fmla="val 27868"/>
              <a:gd name="vf" fmla="val 115470"/>
            </a:avLst>
          </a:prstGeom>
          <a:noFill/>
          <a:ln>
            <a:noFill/>
          </a:ln>
        </p:spPr>
      </p:sp>
      <p:pic>
        <p:nvPicPr>
          <p:cNvPr id="299" name="Google Shape;299;p45" descr="A picture containing graphics, screenshot, graphic design, de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088" y="4701061"/>
            <a:ext cx="1268625" cy="18954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5"/>
          <p:cNvSpPr txBox="1"/>
          <p:nvPr/>
        </p:nvSpPr>
        <p:spPr>
          <a:xfrm>
            <a:off x="1843181" y="4692155"/>
            <a:ext cx="1876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Montserrat"/>
              <a:buNone/>
            </a:pPr>
            <a:r>
              <a:rPr lang="en"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Digital skills for workforce transformation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6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>
            <a:endParaRPr/>
          </a:p>
        </p:txBody>
      </p:sp>
      <p:sp>
        <p:nvSpPr>
          <p:cNvPr id="304" name="Google Shape;304;p46"/>
          <p:cNvSpPr txBox="1">
            <a:spLocks noGrp="1"/>
          </p:cNvSpPr>
          <p:nvPr>
            <p:ph type="sldNum" idx="12"/>
          </p:nvPr>
        </p:nvSpPr>
        <p:spPr>
          <a:xfrm>
            <a:off x="8112624" y="46108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5" name="Google Shape;305;p46" descr="A picture containing graphics, screenshot, graphic design, de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088" y="4701061"/>
            <a:ext cx="1268625" cy="18954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6"/>
          <p:cNvSpPr txBox="1"/>
          <p:nvPr/>
        </p:nvSpPr>
        <p:spPr>
          <a:xfrm>
            <a:off x="1843181" y="4692155"/>
            <a:ext cx="1876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Montserrat"/>
              <a:buNone/>
            </a:pPr>
            <a:r>
              <a:rPr lang="en"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Digital skills for workforce transformation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Custom A 1">
  <p:cSld name="CUSTOM_2_1_2_2">
    <p:bg>
      <p:bgPr>
        <a:solidFill>
          <a:schemeClr val="accent2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7"/>
          <p:cNvSpPr/>
          <p:nvPr/>
        </p:nvSpPr>
        <p:spPr>
          <a:xfrm>
            <a:off x="4014550" y="0"/>
            <a:ext cx="6628200" cy="5145900"/>
          </a:xfrm>
          <a:prstGeom prst="hexagon">
            <a:avLst>
              <a:gd name="adj" fmla="val 28569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7"/>
          <p:cNvSpPr txBox="1">
            <a:spLocks noGrp="1"/>
          </p:cNvSpPr>
          <p:nvPr>
            <p:ph type="sldNum" idx="12"/>
          </p:nvPr>
        </p:nvSpPr>
        <p:spPr>
          <a:xfrm>
            <a:off x="8112624" y="46108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0" name="Google Shape;310;p47" descr="A picture containing graphics, screenshot, graphic design, de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088" y="4701061"/>
            <a:ext cx="1268625" cy="18954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7"/>
          <p:cNvSpPr txBox="1"/>
          <p:nvPr/>
        </p:nvSpPr>
        <p:spPr>
          <a:xfrm>
            <a:off x="1843181" y="4692155"/>
            <a:ext cx="1876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Montserrat"/>
              <a:buNone/>
            </a:pPr>
            <a:r>
              <a:rPr lang="en"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Digital skills for workforce transformation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7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35748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3" name="Google Shape;313;p47"/>
          <p:cNvSpPr txBox="1">
            <a:spLocks noGrp="1"/>
          </p:cNvSpPr>
          <p:nvPr>
            <p:ph type="title" idx="2"/>
          </p:nvPr>
        </p:nvSpPr>
        <p:spPr>
          <a:xfrm>
            <a:off x="311700" y="1556475"/>
            <a:ext cx="3574800" cy="27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14" name="Google Shape;314;p47"/>
          <p:cNvSpPr txBox="1">
            <a:spLocks noGrp="1"/>
          </p:cNvSpPr>
          <p:nvPr>
            <p:ph type="title" idx="3"/>
          </p:nvPr>
        </p:nvSpPr>
        <p:spPr>
          <a:xfrm>
            <a:off x="5035800" y="1556475"/>
            <a:ext cx="3574800" cy="27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15" name="Google Shape;315;p47"/>
          <p:cNvSpPr/>
          <p:nvPr/>
        </p:nvSpPr>
        <p:spPr>
          <a:xfrm>
            <a:off x="9144000" y="-23250"/>
            <a:ext cx="1614300" cy="51900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Custom B 1">
  <p:cSld name="CUSTOM_2_1_2_1_2">
    <p:bg>
      <p:bgPr>
        <a:solidFill>
          <a:schemeClr val="accent2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9"/>
          <p:cNvSpPr/>
          <p:nvPr/>
        </p:nvSpPr>
        <p:spPr>
          <a:xfrm>
            <a:off x="-1470650" y="0"/>
            <a:ext cx="6628200" cy="5145900"/>
          </a:xfrm>
          <a:prstGeom prst="hexagon">
            <a:avLst>
              <a:gd name="adj" fmla="val 28569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49"/>
          <p:cNvSpPr txBox="1">
            <a:spLocks noGrp="1"/>
          </p:cNvSpPr>
          <p:nvPr>
            <p:ph type="sldNum" idx="12"/>
          </p:nvPr>
        </p:nvSpPr>
        <p:spPr>
          <a:xfrm>
            <a:off x="8112624" y="46108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6" name="Google Shape;326;p49" descr="A picture containing graphics, screenshot, graphic design, de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088" y="4701061"/>
            <a:ext cx="1268625" cy="189549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9"/>
          <p:cNvSpPr txBox="1"/>
          <p:nvPr/>
        </p:nvSpPr>
        <p:spPr>
          <a:xfrm>
            <a:off x="1843181" y="4692155"/>
            <a:ext cx="1876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Montserrat"/>
              <a:buNone/>
            </a:pPr>
            <a:r>
              <a:rPr lang="en"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Digital skills for workforce transformation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9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35748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49"/>
          <p:cNvSpPr txBox="1">
            <a:spLocks noGrp="1"/>
          </p:cNvSpPr>
          <p:nvPr>
            <p:ph type="title" idx="2"/>
          </p:nvPr>
        </p:nvSpPr>
        <p:spPr>
          <a:xfrm>
            <a:off x="311700" y="1556475"/>
            <a:ext cx="3574800" cy="27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30" name="Google Shape;330;p49"/>
          <p:cNvSpPr txBox="1">
            <a:spLocks noGrp="1"/>
          </p:cNvSpPr>
          <p:nvPr>
            <p:ph type="title" idx="3"/>
          </p:nvPr>
        </p:nvSpPr>
        <p:spPr>
          <a:xfrm>
            <a:off x="5416800" y="1556475"/>
            <a:ext cx="3244500" cy="27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31" name="Google Shape;331;p49"/>
          <p:cNvSpPr/>
          <p:nvPr/>
        </p:nvSpPr>
        <p:spPr>
          <a:xfrm>
            <a:off x="-1614300" y="-4775"/>
            <a:ext cx="1614300" cy="51459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iles">
  <p:cSld name="CUSTOM_2_1_2_1_1_1_1">
    <p:bg>
      <p:bgPr>
        <a:solidFill>
          <a:schemeClr val="lt1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50"/>
          <p:cNvPicPr preferRelativeResize="0"/>
          <p:nvPr/>
        </p:nvPicPr>
        <p:blipFill rotWithShape="1">
          <a:blip r:embed="rId2">
            <a:alphaModFix/>
          </a:blip>
          <a:srcRect t="51601"/>
          <a:stretch/>
        </p:blipFill>
        <p:spPr>
          <a:xfrm>
            <a:off x="0" y="2654175"/>
            <a:ext cx="9144000" cy="2489324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50"/>
          <p:cNvSpPr txBox="1">
            <a:spLocks noGrp="1"/>
          </p:cNvSpPr>
          <p:nvPr>
            <p:ph type="sldNum" idx="12"/>
          </p:nvPr>
        </p:nvSpPr>
        <p:spPr>
          <a:xfrm>
            <a:off x="8112624" y="46108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5" name="Google Shape;33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088" y="4701061"/>
            <a:ext cx="1268628" cy="18954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0"/>
          <p:cNvSpPr txBox="1"/>
          <p:nvPr/>
        </p:nvSpPr>
        <p:spPr>
          <a:xfrm>
            <a:off x="1843181" y="4692155"/>
            <a:ext cx="1876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Montserrat"/>
              <a:buNone/>
            </a:pPr>
            <a:r>
              <a:rPr lang="en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Digital skills for workforce transformation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0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0"/>
          <p:cNvSpPr>
            <a:spLocks noGrp="1"/>
          </p:cNvSpPr>
          <p:nvPr>
            <p:ph type="pic" idx="2"/>
          </p:nvPr>
        </p:nvSpPr>
        <p:spPr>
          <a:xfrm rot="-5400000">
            <a:off x="1146800" y="445200"/>
            <a:ext cx="1134600" cy="2520000"/>
          </a:xfrm>
          <a:prstGeom prst="snip1Rect">
            <a:avLst>
              <a:gd name="adj" fmla="val 28904"/>
            </a:avLst>
          </a:prstGeom>
          <a:noFill/>
          <a:ln>
            <a:noFill/>
          </a:ln>
        </p:spPr>
      </p:sp>
      <p:sp>
        <p:nvSpPr>
          <p:cNvPr id="339" name="Google Shape;339;p50"/>
          <p:cNvSpPr/>
          <p:nvPr/>
        </p:nvSpPr>
        <p:spPr>
          <a:xfrm rot="5400000">
            <a:off x="902000" y="2206250"/>
            <a:ext cx="1624200" cy="2520000"/>
          </a:xfrm>
          <a:prstGeom prst="snip1Rect">
            <a:avLst>
              <a:gd name="adj" fmla="val 1882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0"/>
          <p:cNvSpPr txBox="1">
            <a:spLocks noGrp="1"/>
          </p:cNvSpPr>
          <p:nvPr>
            <p:ph type="subTitle" idx="1"/>
          </p:nvPr>
        </p:nvSpPr>
        <p:spPr>
          <a:xfrm>
            <a:off x="454100" y="2260575"/>
            <a:ext cx="25200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41" name="Google Shape;341;p50"/>
          <p:cNvSpPr>
            <a:spLocks noGrp="1"/>
          </p:cNvSpPr>
          <p:nvPr>
            <p:ph type="pic" idx="3"/>
          </p:nvPr>
        </p:nvSpPr>
        <p:spPr>
          <a:xfrm rot="-5400000">
            <a:off x="3980100" y="445200"/>
            <a:ext cx="1134600" cy="2520000"/>
          </a:xfrm>
          <a:prstGeom prst="snip1Rect">
            <a:avLst>
              <a:gd name="adj" fmla="val 28904"/>
            </a:avLst>
          </a:prstGeom>
          <a:noFill/>
          <a:ln>
            <a:noFill/>
          </a:ln>
        </p:spPr>
      </p:sp>
      <p:sp>
        <p:nvSpPr>
          <p:cNvPr id="342" name="Google Shape;342;p50"/>
          <p:cNvSpPr/>
          <p:nvPr/>
        </p:nvSpPr>
        <p:spPr>
          <a:xfrm rot="5400000">
            <a:off x="3735300" y="2206250"/>
            <a:ext cx="1624200" cy="2520000"/>
          </a:xfrm>
          <a:prstGeom prst="snip1Rect">
            <a:avLst>
              <a:gd name="adj" fmla="val 1882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0"/>
          <p:cNvSpPr txBox="1">
            <a:spLocks noGrp="1"/>
          </p:cNvSpPr>
          <p:nvPr>
            <p:ph type="subTitle" idx="4"/>
          </p:nvPr>
        </p:nvSpPr>
        <p:spPr>
          <a:xfrm>
            <a:off x="3287400" y="2260575"/>
            <a:ext cx="25200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44" name="Google Shape;344;p50"/>
          <p:cNvSpPr>
            <a:spLocks noGrp="1"/>
          </p:cNvSpPr>
          <p:nvPr>
            <p:ph type="pic" idx="5"/>
          </p:nvPr>
        </p:nvSpPr>
        <p:spPr>
          <a:xfrm rot="-5400000">
            <a:off x="6813400" y="445200"/>
            <a:ext cx="1134600" cy="2520000"/>
          </a:xfrm>
          <a:prstGeom prst="snip1Rect">
            <a:avLst>
              <a:gd name="adj" fmla="val 28904"/>
            </a:avLst>
          </a:prstGeom>
          <a:noFill/>
          <a:ln>
            <a:noFill/>
          </a:ln>
        </p:spPr>
      </p:sp>
      <p:sp>
        <p:nvSpPr>
          <p:cNvPr id="345" name="Google Shape;345;p50"/>
          <p:cNvSpPr/>
          <p:nvPr/>
        </p:nvSpPr>
        <p:spPr>
          <a:xfrm rot="5400000">
            <a:off x="6568600" y="2206250"/>
            <a:ext cx="1624200" cy="2520000"/>
          </a:xfrm>
          <a:prstGeom prst="snip1Rect">
            <a:avLst>
              <a:gd name="adj" fmla="val 1882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0"/>
          <p:cNvSpPr txBox="1">
            <a:spLocks noGrp="1"/>
          </p:cNvSpPr>
          <p:nvPr>
            <p:ph type="subTitle" idx="6"/>
          </p:nvPr>
        </p:nvSpPr>
        <p:spPr>
          <a:xfrm>
            <a:off x="6120700" y="2260575"/>
            <a:ext cx="25200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47" name="Google Shape;347;p50"/>
          <p:cNvSpPr txBox="1">
            <a:spLocks noGrp="1"/>
          </p:cNvSpPr>
          <p:nvPr>
            <p:ph type="subTitle" idx="7"/>
          </p:nvPr>
        </p:nvSpPr>
        <p:spPr>
          <a:xfrm>
            <a:off x="454100" y="2654175"/>
            <a:ext cx="2520000" cy="16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8" name="Google Shape;348;p50"/>
          <p:cNvSpPr txBox="1">
            <a:spLocks noGrp="1"/>
          </p:cNvSpPr>
          <p:nvPr>
            <p:ph type="subTitle" idx="8"/>
          </p:nvPr>
        </p:nvSpPr>
        <p:spPr>
          <a:xfrm>
            <a:off x="3287400" y="2654175"/>
            <a:ext cx="2520000" cy="16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9" name="Google Shape;349;p50"/>
          <p:cNvSpPr txBox="1">
            <a:spLocks noGrp="1"/>
          </p:cNvSpPr>
          <p:nvPr>
            <p:ph type="subTitle" idx="9"/>
          </p:nvPr>
        </p:nvSpPr>
        <p:spPr>
          <a:xfrm>
            <a:off x="6120700" y="2654175"/>
            <a:ext cx="2520000" cy="16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iles">
  <p:cSld name="CUSTOM_2_1_2_1_1_1_1_1">
    <p:bg>
      <p:bgPr>
        <a:solidFill>
          <a:schemeClr val="lt1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51"/>
          <p:cNvPicPr preferRelativeResize="0"/>
          <p:nvPr/>
        </p:nvPicPr>
        <p:blipFill rotWithShape="1">
          <a:blip r:embed="rId2">
            <a:alphaModFix/>
          </a:blip>
          <a:srcRect t="51601"/>
          <a:stretch/>
        </p:blipFill>
        <p:spPr>
          <a:xfrm>
            <a:off x="0" y="2654175"/>
            <a:ext cx="9144000" cy="2489324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1"/>
          <p:cNvSpPr txBox="1">
            <a:spLocks noGrp="1"/>
          </p:cNvSpPr>
          <p:nvPr>
            <p:ph type="sldNum" idx="12"/>
          </p:nvPr>
        </p:nvSpPr>
        <p:spPr>
          <a:xfrm>
            <a:off x="8112624" y="46108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51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51"/>
          <p:cNvSpPr>
            <a:spLocks noGrp="1"/>
          </p:cNvSpPr>
          <p:nvPr>
            <p:ph type="pic" idx="2"/>
          </p:nvPr>
        </p:nvSpPr>
        <p:spPr>
          <a:xfrm rot="-5400000">
            <a:off x="824610" y="767400"/>
            <a:ext cx="1134600" cy="1875600"/>
          </a:xfrm>
          <a:prstGeom prst="snip1Rect">
            <a:avLst>
              <a:gd name="adj" fmla="val 28904"/>
            </a:avLst>
          </a:prstGeom>
          <a:noFill/>
          <a:ln>
            <a:noFill/>
          </a:ln>
        </p:spPr>
      </p:sp>
      <p:sp>
        <p:nvSpPr>
          <p:cNvPr id="355" name="Google Shape;355;p51"/>
          <p:cNvSpPr/>
          <p:nvPr/>
        </p:nvSpPr>
        <p:spPr>
          <a:xfrm rot="5400000">
            <a:off x="580290" y="2527850"/>
            <a:ext cx="1624200" cy="1876800"/>
          </a:xfrm>
          <a:prstGeom prst="snip1Rect">
            <a:avLst>
              <a:gd name="adj" fmla="val 1882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1"/>
          <p:cNvSpPr txBox="1">
            <a:spLocks noGrp="1"/>
          </p:cNvSpPr>
          <p:nvPr>
            <p:ph type="subTitle" idx="1"/>
          </p:nvPr>
        </p:nvSpPr>
        <p:spPr>
          <a:xfrm>
            <a:off x="454110" y="2260575"/>
            <a:ext cx="18768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7" name="Google Shape;357;p51"/>
          <p:cNvSpPr txBox="1">
            <a:spLocks noGrp="1"/>
          </p:cNvSpPr>
          <p:nvPr>
            <p:ph type="subTitle" idx="3"/>
          </p:nvPr>
        </p:nvSpPr>
        <p:spPr>
          <a:xfrm>
            <a:off x="454110" y="2654175"/>
            <a:ext cx="1876800" cy="16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8" name="Google Shape;358;p51"/>
          <p:cNvSpPr>
            <a:spLocks noGrp="1"/>
          </p:cNvSpPr>
          <p:nvPr>
            <p:ph type="pic" idx="4"/>
          </p:nvPr>
        </p:nvSpPr>
        <p:spPr>
          <a:xfrm rot="-5400000">
            <a:off x="2923635" y="767400"/>
            <a:ext cx="1134600" cy="1875600"/>
          </a:xfrm>
          <a:prstGeom prst="snip1Rect">
            <a:avLst>
              <a:gd name="adj" fmla="val 28904"/>
            </a:avLst>
          </a:prstGeom>
          <a:noFill/>
          <a:ln>
            <a:noFill/>
          </a:ln>
        </p:spPr>
      </p:sp>
      <p:sp>
        <p:nvSpPr>
          <p:cNvPr id="359" name="Google Shape;359;p51"/>
          <p:cNvSpPr/>
          <p:nvPr/>
        </p:nvSpPr>
        <p:spPr>
          <a:xfrm rot="5400000">
            <a:off x="2679315" y="2527850"/>
            <a:ext cx="1624200" cy="1876800"/>
          </a:xfrm>
          <a:prstGeom prst="snip1Rect">
            <a:avLst>
              <a:gd name="adj" fmla="val 1882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1"/>
          <p:cNvSpPr txBox="1">
            <a:spLocks noGrp="1"/>
          </p:cNvSpPr>
          <p:nvPr>
            <p:ph type="subTitle" idx="5"/>
          </p:nvPr>
        </p:nvSpPr>
        <p:spPr>
          <a:xfrm>
            <a:off x="2553135" y="2260575"/>
            <a:ext cx="18768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61" name="Google Shape;361;p51"/>
          <p:cNvSpPr txBox="1">
            <a:spLocks noGrp="1"/>
          </p:cNvSpPr>
          <p:nvPr>
            <p:ph type="subTitle" idx="6"/>
          </p:nvPr>
        </p:nvSpPr>
        <p:spPr>
          <a:xfrm>
            <a:off x="2553135" y="2654175"/>
            <a:ext cx="1876800" cy="16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2" name="Google Shape;362;p51"/>
          <p:cNvSpPr>
            <a:spLocks noGrp="1"/>
          </p:cNvSpPr>
          <p:nvPr>
            <p:ph type="pic" idx="7"/>
          </p:nvPr>
        </p:nvSpPr>
        <p:spPr>
          <a:xfrm rot="-5400000">
            <a:off x="5022660" y="767400"/>
            <a:ext cx="1134600" cy="1875600"/>
          </a:xfrm>
          <a:prstGeom prst="snip1Rect">
            <a:avLst>
              <a:gd name="adj" fmla="val 28904"/>
            </a:avLst>
          </a:prstGeom>
          <a:noFill/>
          <a:ln>
            <a:noFill/>
          </a:ln>
        </p:spPr>
      </p:sp>
      <p:sp>
        <p:nvSpPr>
          <p:cNvPr id="363" name="Google Shape;363;p51"/>
          <p:cNvSpPr/>
          <p:nvPr/>
        </p:nvSpPr>
        <p:spPr>
          <a:xfrm rot="5400000">
            <a:off x="4778340" y="2527850"/>
            <a:ext cx="1624200" cy="1876800"/>
          </a:xfrm>
          <a:prstGeom prst="snip1Rect">
            <a:avLst>
              <a:gd name="adj" fmla="val 1882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1"/>
          <p:cNvSpPr txBox="1">
            <a:spLocks noGrp="1"/>
          </p:cNvSpPr>
          <p:nvPr>
            <p:ph type="subTitle" idx="8"/>
          </p:nvPr>
        </p:nvSpPr>
        <p:spPr>
          <a:xfrm>
            <a:off x="4652160" y="2260575"/>
            <a:ext cx="18768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65" name="Google Shape;365;p51"/>
          <p:cNvSpPr txBox="1">
            <a:spLocks noGrp="1"/>
          </p:cNvSpPr>
          <p:nvPr>
            <p:ph type="subTitle" idx="9"/>
          </p:nvPr>
        </p:nvSpPr>
        <p:spPr>
          <a:xfrm>
            <a:off x="4652160" y="2654175"/>
            <a:ext cx="1876800" cy="16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6" name="Google Shape;366;p51"/>
          <p:cNvSpPr>
            <a:spLocks noGrp="1"/>
          </p:cNvSpPr>
          <p:nvPr>
            <p:ph type="pic" idx="13"/>
          </p:nvPr>
        </p:nvSpPr>
        <p:spPr>
          <a:xfrm rot="-5400000">
            <a:off x="7130458" y="767400"/>
            <a:ext cx="1134600" cy="1875600"/>
          </a:xfrm>
          <a:prstGeom prst="snip1Rect">
            <a:avLst>
              <a:gd name="adj" fmla="val 28904"/>
            </a:avLst>
          </a:prstGeom>
          <a:noFill/>
          <a:ln>
            <a:noFill/>
          </a:ln>
        </p:spPr>
      </p:sp>
      <p:sp>
        <p:nvSpPr>
          <p:cNvPr id="367" name="Google Shape;367;p51"/>
          <p:cNvSpPr/>
          <p:nvPr/>
        </p:nvSpPr>
        <p:spPr>
          <a:xfrm rot="5400000">
            <a:off x="6886139" y="2527850"/>
            <a:ext cx="1624200" cy="1876800"/>
          </a:xfrm>
          <a:prstGeom prst="snip1Rect">
            <a:avLst>
              <a:gd name="adj" fmla="val 1882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51"/>
          <p:cNvSpPr txBox="1">
            <a:spLocks noGrp="1"/>
          </p:cNvSpPr>
          <p:nvPr>
            <p:ph type="subTitle" idx="14"/>
          </p:nvPr>
        </p:nvSpPr>
        <p:spPr>
          <a:xfrm>
            <a:off x="6759958" y="2260575"/>
            <a:ext cx="18768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69" name="Google Shape;369;p51"/>
          <p:cNvSpPr txBox="1">
            <a:spLocks noGrp="1"/>
          </p:cNvSpPr>
          <p:nvPr>
            <p:ph type="subTitle" idx="15"/>
          </p:nvPr>
        </p:nvSpPr>
        <p:spPr>
          <a:xfrm>
            <a:off x="6759958" y="2654175"/>
            <a:ext cx="1876800" cy="16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370" name="Google Shape;370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088" y="4701061"/>
            <a:ext cx="1268628" cy="189549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51"/>
          <p:cNvSpPr txBox="1"/>
          <p:nvPr/>
        </p:nvSpPr>
        <p:spPr>
          <a:xfrm>
            <a:off x="1843181" y="4692155"/>
            <a:ext cx="1876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Montserrat"/>
              <a:buNone/>
            </a:pPr>
            <a:r>
              <a:rPr lang="en"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Digital skills for workforce transformation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TITLE_AND_TWO_COLUMNS_1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2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689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>
            <a:endParaRPr/>
          </a:p>
        </p:txBody>
      </p:sp>
      <p:sp>
        <p:nvSpPr>
          <p:cNvPr id="375" name="Google Shape;375;p52"/>
          <p:cNvSpPr txBox="1">
            <a:spLocks noGrp="1"/>
          </p:cNvSpPr>
          <p:nvPr>
            <p:ph type="sldNum" idx="12"/>
          </p:nvPr>
        </p:nvSpPr>
        <p:spPr>
          <a:xfrm>
            <a:off x="8112624" y="46108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6" name="Google Shape;376;p52" descr="A picture containing graphics, screenshot, graphic design, de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088" y="4701061"/>
            <a:ext cx="1268625" cy="189549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2"/>
          <p:cNvSpPr txBox="1"/>
          <p:nvPr/>
        </p:nvSpPr>
        <p:spPr>
          <a:xfrm>
            <a:off x="1843181" y="4692155"/>
            <a:ext cx="1876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Montserrat"/>
              <a:buNone/>
            </a:pPr>
            <a:r>
              <a:rPr lang="en"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Digital skills for workforce transformation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52"/>
          <p:cNvSpPr txBox="1">
            <a:spLocks noGrp="1"/>
          </p:cNvSpPr>
          <p:nvPr>
            <p:ph type="body" idx="2"/>
          </p:nvPr>
        </p:nvSpPr>
        <p:spPr>
          <a:xfrm>
            <a:off x="5971825" y="1152475"/>
            <a:ext cx="2689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>
            <a:endParaRPr/>
          </a:p>
        </p:txBody>
      </p:sp>
      <p:sp>
        <p:nvSpPr>
          <p:cNvPr id="379" name="Google Shape;379;p52"/>
          <p:cNvSpPr txBox="1">
            <a:spLocks noGrp="1"/>
          </p:cNvSpPr>
          <p:nvPr>
            <p:ph type="body" idx="3"/>
          </p:nvPr>
        </p:nvSpPr>
        <p:spPr>
          <a:xfrm>
            <a:off x="3141763" y="1152475"/>
            <a:ext cx="2689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Custom photo A">
  <p:cSld name="CUSTOM_2_1_2_1_1">
    <p:bg>
      <p:bgPr>
        <a:solidFill>
          <a:schemeClr val="accen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3"/>
          <p:cNvSpPr txBox="1">
            <a:spLocks noGrp="1"/>
          </p:cNvSpPr>
          <p:nvPr>
            <p:ph type="sldNum" idx="12"/>
          </p:nvPr>
        </p:nvSpPr>
        <p:spPr>
          <a:xfrm>
            <a:off x="8112624" y="46108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2" name="Google Shape;382;p53" descr="A picture containing graphics, screenshot, graphic design, de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088" y="4701061"/>
            <a:ext cx="1268625" cy="18954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3"/>
          <p:cNvSpPr txBox="1"/>
          <p:nvPr/>
        </p:nvSpPr>
        <p:spPr>
          <a:xfrm>
            <a:off x="1843181" y="4692155"/>
            <a:ext cx="1876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Montserrat"/>
              <a:buNone/>
            </a:pPr>
            <a:r>
              <a:rPr lang="en"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Digital skills for workforce transformation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5748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 b="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5" name="Google Shape;385;p53"/>
          <p:cNvSpPr txBox="1">
            <a:spLocks noGrp="1"/>
          </p:cNvSpPr>
          <p:nvPr>
            <p:ph type="title" idx="2"/>
          </p:nvPr>
        </p:nvSpPr>
        <p:spPr>
          <a:xfrm>
            <a:off x="311700" y="1556475"/>
            <a:ext cx="3574800" cy="27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6" name="Google Shape;386;p53"/>
          <p:cNvSpPr txBox="1">
            <a:spLocks noGrp="1"/>
          </p:cNvSpPr>
          <p:nvPr>
            <p:ph type="title" idx="3"/>
          </p:nvPr>
        </p:nvSpPr>
        <p:spPr>
          <a:xfrm>
            <a:off x="5416800" y="1556475"/>
            <a:ext cx="3244500" cy="27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7" name="Google Shape;387;p53"/>
          <p:cNvSpPr>
            <a:spLocks noGrp="1"/>
          </p:cNvSpPr>
          <p:nvPr>
            <p:ph type="pic" idx="4"/>
          </p:nvPr>
        </p:nvSpPr>
        <p:spPr>
          <a:xfrm>
            <a:off x="-1801009" y="-2375"/>
            <a:ext cx="6936000" cy="5143500"/>
          </a:xfrm>
          <a:prstGeom prst="hexagon">
            <a:avLst>
              <a:gd name="adj" fmla="val 28580"/>
              <a:gd name="vf" fmla="val 115470"/>
            </a:avLst>
          </a:prstGeom>
          <a:noFill/>
          <a:ln>
            <a:noFill/>
          </a:ln>
        </p:spPr>
      </p:sp>
      <p:sp>
        <p:nvSpPr>
          <p:cNvPr id="388" name="Google Shape;388;p53"/>
          <p:cNvSpPr txBox="1">
            <a:spLocks noGrp="1"/>
          </p:cNvSpPr>
          <p:nvPr>
            <p:ph type="title" idx="5"/>
          </p:nvPr>
        </p:nvSpPr>
        <p:spPr>
          <a:xfrm>
            <a:off x="311700" y="368825"/>
            <a:ext cx="35748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9" name="Google Shape;389;p53"/>
          <p:cNvSpPr txBox="1">
            <a:spLocks noGrp="1"/>
          </p:cNvSpPr>
          <p:nvPr>
            <p:ph type="title" idx="6"/>
          </p:nvPr>
        </p:nvSpPr>
        <p:spPr>
          <a:xfrm>
            <a:off x="5416800" y="368825"/>
            <a:ext cx="32445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0" name="Google Shape;390;p53"/>
          <p:cNvSpPr/>
          <p:nvPr/>
        </p:nvSpPr>
        <p:spPr>
          <a:xfrm>
            <a:off x="-1801000" y="-4775"/>
            <a:ext cx="1800900" cy="51459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Custom photo B">
  <p:cSld name="CUSTOM_2_1_2_1_1_1">
    <p:bg>
      <p:bgPr>
        <a:solidFill>
          <a:schemeClr val="accent2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4"/>
          <p:cNvSpPr>
            <a:spLocks noGrp="1"/>
          </p:cNvSpPr>
          <p:nvPr>
            <p:ph type="pic" idx="2"/>
          </p:nvPr>
        </p:nvSpPr>
        <p:spPr>
          <a:xfrm>
            <a:off x="4017173" y="0"/>
            <a:ext cx="6929400" cy="5138700"/>
          </a:xfrm>
          <a:prstGeom prst="hexagon">
            <a:avLst>
              <a:gd name="adj" fmla="val 28580"/>
              <a:gd name="vf" fmla="val 115470"/>
            </a:avLst>
          </a:prstGeom>
          <a:noFill/>
          <a:ln>
            <a:noFill/>
          </a:ln>
        </p:spPr>
      </p:sp>
      <p:sp>
        <p:nvSpPr>
          <p:cNvPr id="393" name="Google Shape;393;p54"/>
          <p:cNvSpPr txBox="1">
            <a:spLocks noGrp="1"/>
          </p:cNvSpPr>
          <p:nvPr>
            <p:ph type="sldNum" idx="12"/>
          </p:nvPr>
        </p:nvSpPr>
        <p:spPr>
          <a:xfrm>
            <a:off x="8112624" y="46108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4" name="Google Shape;394;p54" descr="A picture containing graphics, screenshot, graphic design, de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088" y="4701061"/>
            <a:ext cx="1268625" cy="189549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4"/>
          <p:cNvSpPr txBox="1"/>
          <p:nvPr/>
        </p:nvSpPr>
        <p:spPr>
          <a:xfrm>
            <a:off x="1843181" y="4692155"/>
            <a:ext cx="1876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Montserrat"/>
              <a:buNone/>
            </a:pPr>
            <a:r>
              <a:rPr lang="en"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Digital skills for workforce transformation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4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35748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7" name="Google Shape;397;p54"/>
          <p:cNvSpPr txBox="1">
            <a:spLocks noGrp="1"/>
          </p:cNvSpPr>
          <p:nvPr>
            <p:ph type="title" idx="3"/>
          </p:nvPr>
        </p:nvSpPr>
        <p:spPr>
          <a:xfrm>
            <a:off x="311700" y="1556475"/>
            <a:ext cx="3574800" cy="27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8" name="Google Shape;398;p54"/>
          <p:cNvSpPr txBox="1">
            <a:spLocks noGrp="1"/>
          </p:cNvSpPr>
          <p:nvPr>
            <p:ph type="title" idx="4"/>
          </p:nvPr>
        </p:nvSpPr>
        <p:spPr>
          <a:xfrm>
            <a:off x="5416800" y="1556475"/>
            <a:ext cx="3244500" cy="27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9" name="Google Shape;399;p54"/>
          <p:cNvSpPr txBox="1">
            <a:spLocks noGrp="1"/>
          </p:cNvSpPr>
          <p:nvPr>
            <p:ph type="title" idx="5"/>
          </p:nvPr>
        </p:nvSpPr>
        <p:spPr>
          <a:xfrm>
            <a:off x="5416800" y="368825"/>
            <a:ext cx="32445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00" name="Google Shape;400;p54"/>
          <p:cNvSpPr/>
          <p:nvPr/>
        </p:nvSpPr>
        <p:spPr>
          <a:xfrm>
            <a:off x="9144000" y="-4775"/>
            <a:ext cx="1802700" cy="5145900"/>
          </a:xfrm>
          <a:prstGeom prst="rect">
            <a:avLst/>
          </a:prstGeom>
          <a:solidFill>
            <a:srgbClr val="F8F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3">
    <p:bg>
      <p:bgPr>
        <a:solidFill>
          <a:schemeClr val="accent2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5"/>
          <p:cNvSpPr/>
          <p:nvPr/>
        </p:nvSpPr>
        <p:spPr>
          <a:xfrm>
            <a:off x="7632850" y="0"/>
            <a:ext cx="1511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5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693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55"/>
          <p:cNvSpPr txBox="1">
            <a:spLocks noGrp="1"/>
          </p:cNvSpPr>
          <p:nvPr>
            <p:ph type="sldNum" idx="12"/>
          </p:nvPr>
        </p:nvSpPr>
        <p:spPr>
          <a:xfrm>
            <a:off x="8112624" y="46108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5" name="Google Shape;405;p55"/>
          <p:cNvSpPr txBox="1">
            <a:spLocks noGrp="1"/>
          </p:cNvSpPr>
          <p:nvPr>
            <p:ph type="title" idx="2"/>
          </p:nvPr>
        </p:nvSpPr>
        <p:spPr>
          <a:xfrm>
            <a:off x="311700" y="920200"/>
            <a:ext cx="69396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6" name="Google Shape;406;p55"/>
          <p:cNvSpPr txBox="1">
            <a:spLocks noGrp="1"/>
          </p:cNvSpPr>
          <p:nvPr>
            <p:ph type="title" idx="3"/>
          </p:nvPr>
        </p:nvSpPr>
        <p:spPr>
          <a:xfrm>
            <a:off x="5299075" y="1304800"/>
            <a:ext cx="229050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7" name="Google Shape;407;p55"/>
          <p:cNvSpPr txBox="1">
            <a:spLocks noGrp="1"/>
          </p:cNvSpPr>
          <p:nvPr>
            <p:ph type="sldNum" idx="4"/>
          </p:nvPr>
        </p:nvSpPr>
        <p:spPr>
          <a:xfrm>
            <a:off x="8112624" y="46108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8" name="Google Shape;408;p55" descr="A picture containing graphics, screenshot, graphic design, de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088" y="4701061"/>
            <a:ext cx="1268625" cy="189549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5"/>
          <p:cNvSpPr txBox="1"/>
          <p:nvPr/>
        </p:nvSpPr>
        <p:spPr>
          <a:xfrm>
            <a:off x="1843181" y="4692155"/>
            <a:ext cx="1876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Montserrat"/>
              <a:buNone/>
            </a:pPr>
            <a:r>
              <a:rPr lang="en"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Digital skills for workforce transformation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5"/>
          <p:cNvSpPr txBox="1">
            <a:spLocks noGrp="1"/>
          </p:cNvSpPr>
          <p:nvPr>
            <p:ph type="title" idx="5"/>
          </p:nvPr>
        </p:nvSpPr>
        <p:spPr>
          <a:xfrm>
            <a:off x="320150" y="1304800"/>
            <a:ext cx="477120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6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56"/>
          <p:cNvSpPr txBox="1">
            <a:spLocks noGrp="1"/>
          </p:cNvSpPr>
          <p:nvPr>
            <p:ph type="sldNum" idx="12"/>
          </p:nvPr>
        </p:nvSpPr>
        <p:spPr>
          <a:xfrm>
            <a:off x="8112624" y="46108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4" name="Google Shape;414;p56" descr="A picture containing graphics, screenshot, graphic design, de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088" y="4701061"/>
            <a:ext cx="1268625" cy="18954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6"/>
          <p:cNvSpPr txBox="1"/>
          <p:nvPr/>
        </p:nvSpPr>
        <p:spPr>
          <a:xfrm>
            <a:off x="1843181" y="4692155"/>
            <a:ext cx="1876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Montserrat"/>
              <a:buNone/>
            </a:pPr>
            <a:r>
              <a:rPr lang="en"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Digital skills for workforce transformation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footer" type="blank">
  <p:cSld name="BLANK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7"/>
          <p:cNvSpPr txBox="1">
            <a:spLocks noGrp="1"/>
          </p:cNvSpPr>
          <p:nvPr>
            <p:ph type="sldNum" idx="12"/>
          </p:nvPr>
        </p:nvSpPr>
        <p:spPr>
          <a:xfrm>
            <a:off x="8112624" y="46108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8" name="Google Shape;418;p57" descr="A picture containing graphics, screenshot, graphic design, de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088" y="4701061"/>
            <a:ext cx="1268625" cy="189549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57"/>
          <p:cNvSpPr txBox="1"/>
          <p:nvPr/>
        </p:nvSpPr>
        <p:spPr>
          <a:xfrm>
            <a:off x="1843181" y="4692155"/>
            <a:ext cx="1876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Montserrat"/>
              <a:buNone/>
            </a:pPr>
            <a:r>
              <a:rPr lang="en"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Digital skills for workforce transformation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8"/>
          <p:cNvSpPr txBox="1">
            <a:spLocks noGrp="1"/>
          </p:cNvSpPr>
          <p:nvPr>
            <p:ph type="sldNum" idx="12"/>
          </p:nvPr>
        </p:nvSpPr>
        <p:spPr>
          <a:xfrm>
            <a:off x="8112624" y="46108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573124" y="155504"/>
            <a:ext cx="77442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1E1E4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body" idx="1"/>
          </p:nvPr>
        </p:nvSpPr>
        <p:spPr>
          <a:xfrm>
            <a:off x="377736" y="1026296"/>
            <a:ext cx="8571300" cy="29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Google Shape;268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■"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■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●"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○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ontserrat"/>
              <a:buChar char="■"/>
              <a:defRPr sz="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9" name="Google Shape;269;p41"/>
          <p:cNvSpPr txBox="1">
            <a:spLocks noGrp="1"/>
          </p:cNvSpPr>
          <p:nvPr>
            <p:ph type="sldNum" idx="12"/>
          </p:nvPr>
        </p:nvSpPr>
        <p:spPr>
          <a:xfrm>
            <a:off x="8112624" y="46108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4"/>
          <p:cNvSpPr/>
          <p:nvPr/>
        </p:nvSpPr>
        <p:spPr>
          <a:xfrm>
            <a:off x="0" y="2232061"/>
            <a:ext cx="9144000" cy="2911500"/>
          </a:xfrm>
          <a:prstGeom prst="rect">
            <a:avLst/>
          </a:prstGeom>
          <a:solidFill>
            <a:srgbClr val="7ACCC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9" name="Google Shape;479;p64" descr="A picture containing graphics, screenshot, graphic design, de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088" y="4701061"/>
            <a:ext cx="1268627" cy="189549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64"/>
          <p:cNvSpPr txBox="1"/>
          <p:nvPr/>
        </p:nvSpPr>
        <p:spPr>
          <a:xfrm>
            <a:off x="313200" y="80625"/>
            <a:ext cx="75447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Data Literacy and Data Driven Culture</a:t>
            </a:r>
            <a:endParaRPr sz="2400" b="1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81" name="Google Shape;481;p64"/>
          <p:cNvSpPr txBox="1"/>
          <p:nvPr/>
        </p:nvSpPr>
        <p:spPr>
          <a:xfrm>
            <a:off x="8291944" y="4692155"/>
            <a:ext cx="371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</a:pPr>
            <a:r>
              <a:rPr lang="en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P1</a:t>
            </a:r>
            <a:endParaRPr sz="1100"/>
          </a:p>
        </p:txBody>
      </p:sp>
      <p:graphicFrame>
        <p:nvGraphicFramePr>
          <p:cNvPr id="482" name="Google Shape;482;p64"/>
          <p:cNvGraphicFramePr/>
          <p:nvPr/>
        </p:nvGraphicFramePr>
        <p:xfrm>
          <a:off x="140566" y="1896214"/>
          <a:ext cx="4289350" cy="2294338"/>
        </p:xfrm>
        <a:graphic>
          <a:graphicData uri="http://schemas.openxmlformats.org/drawingml/2006/table">
            <a:tbl>
              <a:tblPr firstRow="1" bandRow="1">
                <a:noFill/>
                <a:tableStyleId>{7FBB5BE1-9DC3-42FB-8F34-7681E8C2CE1A}</a:tableStyleId>
              </a:tblPr>
              <a:tblGrid>
                <a:gridCol w="428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Increasing Accuracy in Undergraduate Mark Entry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02875" marR="102875" marT="102875" marB="102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A29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2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Nicola created a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VLOOKUP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using her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data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skills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for her team to use when marking student work that not only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reduces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marking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errors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but also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flags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student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welfare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issues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Across 6087 marks, in the 22/23 academic year, there were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zero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errors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in marking using Nicola’s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VLOOKUP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Using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A/B testing,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 colleague who used the previous, manual method of mark entry entered 5% incorrectly with extra time being taken to edit the mark entry.</a:t>
                      </a: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Other Impact:</a:t>
                      </a:r>
                      <a:endParaRPr sz="800" b="1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27940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4250"/>
                        </a:buClr>
                        <a:buSzPts val="800"/>
                        <a:buFont typeface="Montserrat"/>
                        <a:buChar char="●"/>
                      </a:pP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Saving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hours per 100 marks checked, 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by using Nicola’s VLOOKUP.</a:t>
                      </a: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27940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4250"/>
                        </a:buClr>
                        <a:buSzPts val="800"/>
                        <a:buFont typeface="Montserrat"/>
                        <a:buChar char="●"/>
                      </a:pP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Increasing student welfare flags 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by detecting consistently late submissions, and intervening where necessary. </a:t>
                      </a: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2875" marR="102875" marT="102875" marB="102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A29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3" name="Google Shape;483;p64"/>
          <p:cNvGraphicFramePr/>
          <p:nvPr/>
        </p:nvGraphicFramePr>
        <p:xfrm>
          <a:off x="4571994" y="1896226"/>
          <a:ext cx="4447725" cy="3062054"/>
        </p:xfrm>
        <a:graphic>
          <a:graphicData uri="http://schemas.openxmlformats.org/drawingml/2006/table">
            <a:tbl>
              <a:tblPr firstRow="1" bandRow="1">
                <a:noFill/>
                <a:tableStyleId>{7FBB5BE1-9DC3-42FB-8F34-7681E8C2CE1A}</a:tableStyleId>
              </a:tblPr>
              <a:tblGrid>
                <a:gridCol w="444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Using Python to Identify Savings of £1m 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02875" marR="102875" marT="102875" marB="102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A29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0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Jack is now able to perform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regular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benchmarks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of price files against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frameworks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which was previously too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time-consuming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to do regularly. This allows UCL to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identify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potential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savings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ensure suppliers are meeting benchmarking standards more frequently. So far,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£50k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has been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saved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this financial year through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re-negotiations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Jack also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created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framework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that has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identified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savings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£1m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in his team, by identifying that his team’s negotiations have resulted in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underpaying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£1m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compared to pre-negotiation prices. This previously unrecognised figure contributes towards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savings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targets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for the team.  </a:t>
                      </a: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Other Impact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</a:t>
                      </a: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27940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4250"/>
                        </a:buClr>
                        <a:buSzPts val="800"/>
                        <a:buFont typeface="Montserrat"/>
                        <a:buChar char="●"/>
                      </a:pP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Saving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on regular tasks such as on-demand analysis which previously took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hour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but now take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minutes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with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Python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27940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4250"/>
                        </a:buClr>
                        <a:buSzPts val="800"/>
                        <a:buFont typeface="Montserrat"/>
                        <a:buChar char="●"/>
                      </a:pP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With increased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data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efficiency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saving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Jack is now able to take on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additional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projects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tasks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such as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building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dashboards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other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analytical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tools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for his team.</a:t>
                      </a: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2875" marR="102875" marT="102875" marB="102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A29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4" name="Google Shape;484;p64"/>
          <p:cNvSpPr/>
          <p:nvPr/>
        </p:nvSpPr>
        <p:spPr>
          <a:xfrm rot="-5400000">
            <a:off x="4333574" y="4093999"/>
            <a:ext cx="240600" cy="162300"/>
          </a:xfrm>
          <a:prstGeom prst="rtTriangle">
            <a:avLst/>
          </a:prstGeom>
          <a:solidFill>
            <a:srgbClr val="7ACCC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64"/>
          <p:cNvSpPr/>
          <p:nvPr/>
        </p:nvSpPr>
        <p:spPr>
          <a:xfrm rot="-5400000">
            <a:off x="4170525" y="4235741"/>
            <a:ext cx="288300" cy="288300"/>
          </a:xfrm>
          <a:prstGeom prst="rtTriangle">
            <a:avLst/>
          </a:prstGeom>
          <a:solidFill>
            <a:srgbClr val="7ACCC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64"/>
          <p:cNvSpPr/>
          <p:nvPr/>
        </p:nvSpPr>
        <p:spPr>
          <a:xfrm rot="-5400000">
            <a:off x="8787065" y="4602291"/>
            <a:ext cx="288300" cy="288300"/>
          </a:xfrm>
          <a:prstGeom prst="rtTriangle">
            <a:avLst/>
          </a:prstGeom>
          <a:solidFill>
            <a:srgbClr val="7ACCC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64"/>
          <p:cNvSpPr txBox="1"/>
          <p:nvPr/>
        </p:nvSpPr>
        <p:spPr>
          <a:xfrm>
            <a:off x="6173400" y="987675"/>
            <a:ext cx="23700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57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Jack Annand</a:t>
            </a:r>
            <a:endParaRPr sz="110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rgbClr val="242455"/>
                </a:solidFill>
                <a:latin typeface="Montserrat"/>
                <a:ea typeface="Montserrat"/>
                <a:cs typeface="Montserrat"/>
                <a:sym typeface="Montserrat"/>
              </a:rPr>
              <a:t>Junior Commercial Analyst</a:t>
            </a:r>
            <a:endParaRPr sz="800">
              <a:solidFill>
                <a:srgbClr val="24245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rgbClr val="242455"/>
                </a:solidFill>
                <a:latin typeface="Montserrat"/>
                <a:ea typeface="Montserrat"/>
                <a:cs typeface="Montserrat"/>
                <a:sym typeface="Montserrat"/>
              </a:rPr>
              <a:t>Commercial and Procurement Department</a:t>
            </a:r>
            <a:endParaRPr sz="800">
              <a:solidFill>
                <a:srgbClr val="24245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rgbClr val="242455"/>
                </a:solidFill>
                <a:latin typeface="Montserrat"/>
                <a:ea typeface="Montserrat"/>
                <a:cs typeface="Montserrat"/>
                <a:sym typeface="Montserrat"/>
              </a:rPr>
              <a:t>L4 Data Analyst</a:t>
            </a:r>
            <a:endParaRPr sz="800">
              <a:solidFill>
                <a:srgbClr val="24245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8" name="Google Shape;488;p64"/>
          <p:cNvSpPr txBox="1"/>
          <p:nvPr/>
        </p:nvSpPr>
        <p:spPr>
          <a:xfrm>
            <a:off x="2072700" y="940875"/>
            <a:ext cx="17931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96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Nicola Cockerton</a:t>
            </a:r>
            <a:endParaRPr sz="110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rgbClr val="242455"/>
                </a:solidFill>
                <a:latin typeface="Montserrat"/>
                <a:ea typeface="Montserrat"/>
                <a:cs typeface="Montserrat"/>
                <a:sym typeface="Montserrat"/>
              </a:rPr>
              <a:t>Undergraduate Administrator</a:t>
            </a:r>
            <a:endParaRPr sz="800">
              <a:solidFill>
                <a:srgbClr val="24245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rgbClr val="242455"/>
                </a:solidFill>
                <a:latin typeface="Montserrat"/>
                <a:ea typeface="Montserrat"/>
                <a:cs typeface="Montserrat"/>
                <a:sym typeface="Montserrat"/>
              </a:rPr>
              <a:t>L3 Data Citizen</a:t>
            </a:r>
            <a:endParaRPr sz="800">
              <a:solidFill>
                <a:srgbClr val="24245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89" name="Google Shape;489;p64"/>
          <p:cNvPicPr preferRelativeResize="0"/>
          <p:nvPr/>
        </p:nvPicPr>
        <p:blipFill rotWithShape="1">
          <a:blip r:embed="rId4">
            <a:alphaModFix/>
          </a:blip>
          <a:srcRect l="7905" t="21424" r="7456" b="24811"/>
          <a:stretch/>
        </p:blipFill>
        <p:spPr>
          <a:xfrm>
            <a:off x="8181143" y="95225"/>
            <a:ext cx="865956" cy="3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588" y="629913"/>
            <a:ext cx="1143000" cy="1143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91" name="Google Shape;491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9025" y="656750"/>
            <a:ext cx="1143000" cy="1143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5"/>
          <p:cNvSpPr txBox="1">
            <a:spLocks noGrp="1"/>
          </p:cNvSpPr>
          <p:nvPr>
            <p:ph type="title"/>
          </p:nvPr>
        </p:nvSpPr>
        <p:spPr>
          <a:xfrm>
            <a:off x="573124" y="155504"/>
            <a:ext cx="77442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65"/>
          <p:cNvSpPr txBox="1">
            <a:spLocks noGrp="1"/>
          </p:cNvSpPr>
          <p:nvPr>
            <p:ph type="body" idx="1"/>
          </p:nvPr>
        </p:nvSpPr>
        <p:spPr>
          <a:xfrm>
            <a:off x="377736" y="1026296"/>
            <a:ext cx="8571300" cy="277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65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31A29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65"/>
          <p:cNvSpPr/>
          <p:nvPr/>
        </p:nvSpPr>
        <p:spPr>
          <a:xfrm>
            <a:off x="5699125" y="-13812"/>
            <a:ext cx="3444875" cy="5171132"/>
          </a:xfrm>
          <a:custGeom>
            <a:avLst/>
            <a:gdLst/>
            <a:ahLst/>
            <a:cxnLst/>
            <a:rect l="l" t="t" r="r" b="b"/>
            <a:pathLst>
              <a:path w="3444875" h="5145405" extrusionOk="0">
                <a:moveTo>
                  <a:pt x="3444778" y="5145392"/>
                </a:moveTo>
                <a:lnTo>
                  <a:pt x="0" y="5145392"/>
                </a:lnTo>
                <a:lnTo>
                  <a:pt x="659377" y="640024"/>
                </a:lnTo>
                <a:lnTo>
                  <a:pt x="2269937" y="0"/>
                </a:lnTo>
                <a:lnTo>
                  <a:pt x="3444778" y="0"/>
                </a:lnTo>
                <a:lnTo>
                  <a:pt x="3444778" y="5145392"/>
                </a:lnTo>
                <a:close/>
              </a:path>
            </a:pathLst>
          </a:custGeom>
          <a:solidFill>
            <a:srgbClr val="E1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65"/>
          <p:cNvSpPr txBox="1">
            <a:spLocks noGrp="1"/>
          </p:cNvSpPr>
          <p:nvPr>
            <p:ph type="title"/>
          </p:nvPr>
        </p:nvSpPr>
        <p:spPr>
          <a:xfrm>
            <a:off x="534000" y="155500"/>
            <a:ext cx="6180000" cy="1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9375" rIns="0" bIns="0" anchor="t" anchorCtr="0">
            <a:spAutoFit/>
          </a:bodyPr>
          <a:lstStyle/>
          <a:p>
            <a:pPr marL="0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Data Literacy and Data Driven Culture</a:t>
            </a:r>
            <a:endParaRPr sz="2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1" name="Google Shape;501;p65"/>
          <p:cNvSpPr txBox="1"/>
          <p:nvPr/>
        </p:nvSpPr>
        <p:spPr>
          <a:xfrm>
            <a:off x="6891475" y="697300"/>
            <a:ext cx="17742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4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Manager Insight</a:t>
            </a:r>
            <a:endParaRPr sz="12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2" name="Google Shape;502;p65"/>
          <p:cNvSpPr txBox="1"/>
          <p:nvPr/>
        </p:nvSpPr>
        <p:spPr>
          <a:xfrm>
            <a:off x="1453050" y="806400"/>
            <a:ext cx="4814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Analysing the Effectiveness of Recruiting Events</a:t>
            </a:r>
            <a:endParaRPr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3" name="Google Shape;503;p65"/>
          <p:cNvSpPr txBox="1"/>
          <p:nvPr/>
        </p:nvSpPr>
        <p:spPr>
          <a:xfrm>
            <a:off x="7053925" y="3181749"/>
            <a:ext cx="13260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77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900" b="1">
                <a:latin typeface="Montserrat"/>
                <a:ea typeface="Montserrat"/>
                <a:cs typeface="Montserrat"/>
                <a:sym typeface="Montserrat"/>
              </a:rPr>
              <a:t>Emma Gutteridge-Xu</a:t>
            </a:r>
            <a:endParaRPr sz="9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900">
                <a:latin typeface="Montserrat Medium"/>
                <a:ea typeface="Montserrat Medium"/>
                <a:cs typeface="Montserrat Medium"/>
                <a:sym typeface="Montserrat Medium"/>
              </a:rPr>
              <a:t>Marketing and Communications Manager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900">
                <a:latin typeface="Montserrat Medium"/>
                <a:ea typeface="Montserrat Medium"/>
                <a:cs typeface="Montserrat Medium"/>
                <a:sym typeface="Montserrat Medium"/>
              </a:rPr>
              <a:t>Sam’s Line Manager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00">
              <a:solidFill>
                <a:srgbClr val="1E1E4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4" name="Google Shape;504;p65"/>
          <p:cNvSpPr txBox="1"/>
          <p:nvPr/>
        </p:nvSpPr>
        <p:spPr>
          <a:xfrm>
            <a:off x="2125" y="2114600"/>
            <a:ext cx="15051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Sam Bennett</a:t>
            </a:r>
            <a:endParaRPr sz="11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Student Recruitment and Marketing Officer,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L3 Data Citizen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65"/>
          <p:cNvSpPr txBox="1"/>
          <p:nvPr/>
        </p:nvSpPr>
        <p:spPr>
          <a:xfrm>
            <a:off x="1023325" y="1013225"/>
            <a:ext cx="4836900" cy="30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Problem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“The newly formed Creative Arts and Humanities programme had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limited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understanding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of the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effectiveness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of their student recruitment events, meaning they were unable to prioritise impact to events with the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highest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ROI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Solution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Using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data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manipulation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I blended event, application and enrollment data see which recruitment events were most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effective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capturing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students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who enrolled onto programs. 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Impact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 resulting report shows which events should be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prioritised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by the program, to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capture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most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amount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of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students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for next years’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enrollment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 Resources for events with minimal impact on enrollment figures are redirected towards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impactful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events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and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activities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.”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6" name="Google Shape;506;p65"/>
          <p:cNvSpPr txBox="1"/>
          <p:nvPr/>
        </p:nvSpPr>
        <p:spPr>
          <a:xfrm>
            <a:off x="6296175" y="770100"/>
            <a:ext cx="2709900" cy="20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“Sam’s </a:t>
            </a:r>
            <a:r>
              <a:rPr lang="en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confidence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has </a:t>
            </a:r>
            <a:r>
              <a:rPr lang="en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improved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significantly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he is learning through doing and is confident in </a:t>
            </a:r>
            <a:r>
              <a:rPr lang="en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analysing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large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sets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 a coherent way, across multiple platforms. 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Having someone who can be the </a:t>
            </a:r>
            <a:r>
              <a:rPr lang="en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go-to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person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when </a:t>
            </a:r>
            <a:r>
              <a:rPr lang="en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is needed on </a:t>
            </a:r>
            <a:r>
              <a:rPr lang="en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student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recruitment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is a real string to Sam’s bow in his own role and our </a:t>
            </a:r>
            <a:r>
              <a:rPr lang="en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team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.’’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7" name="Google Shape;507;p65"/>
          <p:cNvPicPr preferRelativeResize="0"/>
          <p:nvPr/>
        </p:nvPicPr>
        <p:blipFill rotWithShape="1">
          <a:blip r:embed="rId3">
            <a:alphaModFix/>
          </a:blip>
          <a:srcRect l="7905" t="21424" r="7456" b="24811"/>
          <a:stretch/>
        </p:blipFill>
        <p:spPr>
          <a:xfrm>
            <a:off x="8181143" y="95225"/>
            <a:ext cx="865956" cy="3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875" y="1152400"/>
            <a:ext cx="987600" cy="987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6"/>
          <p:cNvSpPr txBox="1">
            <a:spLocks noGrp="1"/>
          </p:cNvSpPr>
          <p:nvPr>
            <p:ph type="title"/>
          </p:nvPr>
        </p:nvSpPr>
        <p:spPr>
          <a:xfrm>
            <a:off x="573124" y="155504"/>
            <a:ext cx="77442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66"/>
          <p:cNvSpPr txBox="1">
            <a:spLocks noGrp="1"/>
          </p:cNvSpPr>
          <p:nvPr>
            <p:ph type="body" idx="1"/>
          </p:nvPr>
        </p:nvSpPr>
        <p:spPr>
          <a:xfrm>
            <a:off x="377736" y="1026296"/>
            <a:ext cx="8571300" cy="277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6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31A29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66"/>
          <p:cNvSpPr/>
          <p:nvPr/>
        </p:nvSpPr>
        <p:spPr>
          <a:xfrm>
            <a:off x="5699125" y="-28250"/>
            <a:ext cx="3444875" cy="5171132"/>
          </a:xfrm>
          <a:custGeom>
            <a:avLst/>
            <a:gdLst/>
            <a:ahLst/>
            <a:cxnLst/>
            <a:rect l="l" t="t" r="r" b="b"/>
            <a:pathLst>
              <a:path w="3444875" h="5145405" extrusionOk="0">
                <a:moveTo>
                  <a:pt x="3444778" y="5145392"/>
                </a:moveTo>
                <a:lnTo>
                  <a:pt x="0" y="5145392"/>
                </a:lnTo>
                <a:lnTo>
                  <a:pt x="659377" y="640024"/>
                </a:lnTo>
                <a:lnTo>
                  <a:pt x="2269937" y="0"/>
                </a:lnTo>
                <a:lnTo>
                  <a:pt x="3444778" y="0"/>
                </a:lnTo>
                <a:lnTo>
                  <a:pt x="3444778" y="5145392"/>
                </a:lnTo>
                <a:close/>
              </a:path>
            </a:pathLst>
          </a:custGeom>
          <a:solidFill>
            <a:srgbClr val="E1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66"/>
          <p:cNvSpPr txBox="1">
            <a:spLocks noGrp="1"/>
          </p:cNvSpPr>
          <p:nvPr>
            <p:ph type="title"/>
          </p:nvPr>
        </p:nvSpPr>
        <p:spPr>
          <a:xfrm>
            <a:off x="534000" y="155500"/>
            <a:ext cx="6180000" cy="14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9375" rIns="0" bIns="0" anchor="t" anchorCtr="0">
            <a:spAutoFit/>
          </a:bodyPr>
          <a:lstStyle/>
          <a:p>
            <a:pPr marL="0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Advanced Automation, Analytics and Rich Data Sets</a:t>
            </a:r>
            <a:endParaRPr sz="2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8" name="Google Shape;518;p66"/>
          <p:cNvSpPr txBox="1"/>
          <p:nvPr/>
        </p:nvSpPr>
        <p:spPr>
          <a:xfrm>
            <a:off x="6891475" y="468700"/>
            <a:ext cx="17742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4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Manager Insight</a:t>
            </a:r>
            <a:endParaRPr sz="12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9" name="Google Shape;519;p66"/>
          <p:cNvSpPr txBox="1"/>
          <p:nvPr/>
        </p:nvSpPr>
        <p:spPr>
          <a:xfrm>
            <a:off x="1453050" y="730200"/>
            <a:ext cx="45234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Justifying Business and Development Decision Making in the Virtual Learning Environment</a:t>
            </a:r>
            <a:endParaRPr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0" name="Google Shape;520;p66"/>
          <p:cNvSpPr txBox="1"/>
          <p:nvPr/>
        </p:nvSpPr>
        <p:spPr>
          <a:xfrm>
            <a:off x="6444325" y="4019949"/>
            <a:ext cx="13260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77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900" b="1">
                <a:latin typeface="Montserrat"/>
                <a:ea typeface="Montserrat"/>
                <a:cs typeface="Montserrat"/>
                <a:sym typeface="Montserrat"/>
              </a:rPr>
              <a:t>Jason Norton</a:t>
            </a:r>
            <a:endParaRPr sz="9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900">
                <a:latin typeface="Montserrat Medium"/>
                <a:ea typeface="Montserrat Medium"/>
                <a:cs typeface="Montserrat Medium"/>
                <a:sym typeface="Montserrat Medium"/>
              </a:rPr>
              <a:t>Head of Virtual Learning Environments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900">
                <a:latin typeface="Montserrat Medium"/>
                <a:ea typeface="Montserrat Medium"/>
                <a:cs typeface="Montserrat Medium"/>
                <a:sym typeface="Montserrat Medium"/>
              </a:rPr>
              <a:t>Eliot’s Line Manager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00">
              <a:solidFill>
                <a:srgbClr val="1E1E4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1" name="Google Shape;521;p66"/>
          <p:cNvSpPr txBox="1"/>
          <p:nvPr/>
        </p:nvSpPr>
        <p:spPr>
          <a:xfrm>
            <a:off x="2125" y="2114600"/>
            <a:ext cx="15051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Eliot Hoving</a:t>
            </a:r>
            <a:endParaRPr sz="11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Senior Learning Technologist,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Digital Education,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L4 Data Analyst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66"/>
          <p:cNvSpPr txBox="1"/>
          <p:nvPr/>
        </p:nvSpPr>
        <p:spPr>
          <a:xfrm>
            <a:off x="1052375" y="1204550"/>
            <a:ext cx="4948500" cy="30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Problem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“We wanted to know how the Virtual Learning Environment was being used by staff and students, to ensure it was providing a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worthwhile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service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and to see if it can be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improved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Solution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 Moodle database was first queried with SQL. Then, using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Python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Pandas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Matplotlib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I conducted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exploratory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analysis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which then led me to create the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dashboard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with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PowerBi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Impact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 resulting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dashboard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quantifies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usage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of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Moodle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in various metrics, something not possible previously because it was too manually intensive. The report insights have resulted in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better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decision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making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and more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strategic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outreach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to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improve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user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experience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of our VLE.”</a:t>
            </a:r>
            <a:endParaRPr sz="11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3" name="Google Shape;523;p66"/>
          <p:cNvSpPr txBox="1"/>
          <p:nvPr/>
        </p:nvSpPr>
        <p:spPr>
          <a:xfrm>
            <a:off x="6296175" y="846300"/>
            <a:ext cx="2709900" cy="20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Eliot’s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progression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has been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notable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leading to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increased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responsibilities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seniority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within the team, as well as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positive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personal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career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development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Eliot’s skills have helped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increase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acquisition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interpretation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capabilities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 We’ve now been able to extract data from Moodle and present it back in a fashion that’s very well received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senior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management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levels.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 is now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impacting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the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student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journey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analysing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on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assessment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patterns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across UCL to ensure assessments do not overlap, negatively impacting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student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experience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.”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24" name="Google Shape;524;p66"/>
          <p:cNvPicPr preferRelativeResize="0"/>
          <p:nvPr/>
        </p:nvPicPr>
        <p:blipFill rotWithShape="1">
          <a:blip r:embed="rId3">
            <a:alphaModFix/>
          </a:blip>
          <a:srcRect l="7905" t="21424" r="7456" b="24811"/>
          <a:stretch/>
        </p:blipFill>
        <p:spPr>
          <a:xfrm>
            <a:off x="8181143" y="95225"/>
            <a:ext cx="865956" cy="3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66"/>
          <p:cNvPicPr preferRelativeResize="0"/>
          <p:nvPr/>
        </p:nvPicPr>
        <p:blipFill rotWithShape="1">
          <a:blip r:embed="rId4">
            <a:alphaModFix/>
          </a:blip>
          <a:srcRect l="23662" t="10746" r="22947" b="31692"/>
          <a:stretch/>
        </p:blipFill>
        <p:spPr>
          <a:xfrm>
            <a:off x="145275" y="971600"/>
            <a:ext cx="1143000" cy="1143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26" name="Google Shape;526;p66" descr="Profile photo of Jason Nort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00325" y="3917750"/>
            <a:ext cx="892800" cy="892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7" name="Google Shape;527;p66"/>
          <p:cNvSpPr txBox="1"/>
          <p:nvPr/>
        </p:nvSpPr>
        <p:spPr>
          <a:xfrm>
            <a:off x="658675" y="4297900"/>
            <a:ext cx="54666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8-10 hours saved weekly due to automation of report generation</a:t>
            </a:r>
            <a:endParaRPr sz="1800" b="1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7"/>
          <p:cNvSpPr/>
          <p:nvPr/>
        </p:nvSpPr>
        <p:spPr>
          <a:xfrm>
            <a:off x="0" y="2232061"/>
            <a:ext cx="9144000" cy="2911500"/>
          </a:xfrm>
          <a:prstGeom prst="rect">
            <a:avLst/>
          </a:prstGeom>
          <a:solidFill>
            <a:srgbClr val="7ACCC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3" name="Google Shape;533;p67" descr="A picture containing graphics, screenshot, graphic design, de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088" y="4777261"/>
            <a:ext cx="1268627" cy="189549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67"/>
          <p:cNvSpPr txBox="1"/>
          <p:nvPr/>
        </p:nvSpPr>
        <p:spPr>
          <a:xfrm>
            <a:off x="313200" y="80625"/>
            <a:ext cx="75447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Transformation and Process Digitisation </a:t>
            </a:r>
            <a:endParaRPr sz="2400" b="1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35" name="Google Shape;535;p67"/>
          <p:cNvSpPr txBox="1"/>
          <p:nvPr/>
        </p:nvSpPr>
        <p:spPr>
          <a:xfrm>
            <a:off x="8291944" y="4692155"/>
            <a:ext cx="371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</a:pPr>
            <a:r>
              <a:rPr lang="en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P1</a:t>
            </a:r>
            <a:endParaRPr sz="1100"/>
          </a:p>
        </p:txBody>
      </p:sp>
      <p:graphicFrame>
        <p:nvGraphicFramePr>
          <p:cNvPr id="536" name="Google Shape;536;p67"/>
          <p:cNvGraphicFramePr/>
          <p:nvPr/>
        </p:nvGraphicFramePr>
        <p:xfrm>
          <a:off x="292966" y="197241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{7FBB5BE1-9DC3-42FB-8F34-7681E8C2CE1A}</a:tableStyleId>
              </a:tblPr>
              <a:tblGrid>
                <a:gridCol w="407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Upskilling to Improve Data Availability and Continuity 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02875" marR="102875" marT="102875" marB="102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A29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2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Bettina used her data skills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re-design the Admissions dashboard 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repoint it to the cloud-based data warehouse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in Snowflake.  Previously, the dashboard would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crash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weekly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leaving users with out of date data for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half a day per week.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The repoint also ensures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business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continuity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with the old dashboard needing the analyst who built it to be available, whereas calculations in Snowflake are documented meaning any analyst can can take over. </a:t>
                      </a: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Other Impact:</a:t>
                      </a:r>
                      <a:endParaRPr sz="800" b="1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27940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4250"/>
                        </a:buClr>
                        <a:buSzPts val="800"/>
                        <a:buFont typeface="Montserrat"/>
                        <a:buChar char="●"/>
                      </a:pP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Saving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hours per week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for her team now that Bettina can now write code herself, rather than leaning on team members to assist.</a:t>
                      </a: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27940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4250"/>
                        </a:buClr>
                        <a:buSzPts val="800"/>
                        <a:buFont typeface="Montserrat"/>
                        <a:buChar char="●"/>
                      </a:pP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Using SQL and Python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Bettina coded a diversity measure into Snowflake which will support Marketing to understand diversity across programmes throughout the Admissions process.</a:t>
                      </a:r>
                      <a:endParaRPr sz="800" b="1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2875" marR="102875" marT="102875" marB="102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A29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37" name="Google Shape;537;p67"/>
          <p:cNvGraphicFramePr/>
          <p:nvPr/>
        </p:nvGraphicFramePr>
        <p:xfrm>
          <a:off x="4571994" y="197242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{7FBB5BE1-9DC3-42FB-8F34-7681E8C2CE1A}</a:tableStyleId>
              </a:tblPr>
              <a:tblGrid>
                <a:gridCol w="444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Increasing the Ability to Measure Research Contract KPIs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02875" marR="102875" marT="102875" marB="102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A29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0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Rob is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developing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model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which predicts how long a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research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contract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may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take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flag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whether it will take more or less than UCL’s stated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KPI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of ensuring the majority of research contracts taking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less than 100 days.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The more contracts that hit this KPI, the more likely the costs will be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accurately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budgeted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the contract will still be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relevant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once complete. </a:t>
                      </a: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Other Impact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</a:t>
                      </a: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27940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4250"/>
                        </a:buClr>
                        <a:buSzPts val="800"/>
                        <a:buFont typeface="Montserrat"/>
                        <a:buChar char="●"/>
                      </a:pP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Improving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visualisation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prediction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projection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of student numbers, by using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Python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to model inputted data from faculties.</a:t>
                      </a: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27940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4250"/>
                        </a:buClr>
                        <a:buSzPts val="800"/>
                        <a:buFont typeface="Montserrat"/>
                        <a:buChar char="●"/>
                      </a:pP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Saved £3-4k 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through increasing his analytics capability in Python, no longer needing his license for Alteryx analytics tool. </a:t>
                      </a: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27940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4250"/>
                        </a:buClr>
                        <a:buSzPts val="800"/>
                        <a:buFont typeface="Montserrat"/>
                        <a:buChar char="●"/>
                      </a:pP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Sharing his skills 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across his team, and has collaborated on a project with the Department of Statistical Science.</a:t>
                      </a: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i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‘‘I’m more confident in data, the course structure has helped time box my schedule and dedicate time to personal development’’ </a:t>
                      </a:r>
                      <a:endParaRPr sz="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2875" marR="102875" marT="102875" marB="102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A29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8" name="Google Shape;538;p67"/>
          <p:cNvSpPr/>
          <p:nvPr/>
        </p:nvSpPr>
        <p:spPr>
          <a:xfrm rot="-5400000">
            <a:off x="4333574" y="4093999"/>
            <a:ext cx="240600" cy="162300"/>
          </a:xfrm>
          <a:prstGeom prst="rtTriangle">
            <a:avLst/>
          </a:prstGeom>
          <a:solidFill>
            <a:srgbClr val="7ACCC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67"/>
          <p:cNvSpPr/>
          <p:nvPr/>
        </p:nvSpPr>
        <p:spPr>
          <a:xfrm rot="-5400000">
            <a:off x="4170525" y="4235741"/>
            <a:ext cx="288300" cy="288300"/>
          </a:xfrm>
          <a:prstGeom prst="rtTriangle">
            <a:avLst/>
          </a:prstGeom>
          <a:solidFill>
            <a:srgbClr val="7ACCC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67"/>
          <p:cNvSpPr/>
          <p:nvPr/>
        </p:nvSpPr>
        <p:spPr>
          <a:xfrm rot="-5400000">
            <a:off x="8816115" y="4272141"/>
            <a:ext cx="288300" cy="288300"/>
          </a:xfrm>
          <a:prstGeom prst="rtTriangle">
            <a:avLst/>
          </a:prstGeom>
          <a:solidFill>
            <a:srgbClr val="7ACCC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67"/>
          <p:cNvSpPr txBox="1"/>
          <p:nvPr/>
        </p:nvSpPr>
        <p:spPr>
          <a:xfrm>
            <a:off x="6173400" y="835275"/>
            <a:ext cx="18717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57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Rob Strick</a:t>
            </a:r>
            <a:endParaRPr sz="110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rgbClr val="242455"/>
                </a:solidFill>
                <a:latin typeface="Montserrat"/>
                <a:ea typeface="Montserrat"/>
                <a:cs typeface="Montserrat"/>
                <a:sym typeface="Montserrat"/>
              </a:rPr>
              <a:t>Senior Data Analyst</a:t>
            </a:r>
            <a:endParaRPr sz="800">
              <a:solidFill>
                <a:srgbClr val="24245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rgbClr val="242455"/>
                </a:solidFill>
                <a:latin typeface="Montserrat"/>
                <a:ea typeface="Montserrat"/>
                <a:cs typeface="Montserrat"/>
                <a:sym typeface="Montserrat"/>
              </a:rPr>
              <a:t>Planning Department</a:t>
            </a:r>
            <a:endParaRPr sz="800">
              <a:solidFill>
                <a:srgbClr val="24245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rgbClr val="242455"/>
                </a:solidFill>
                <a:latin typeface="Montserrat"/>
                <a:ea typeface="Montserrat"/>
                <a:cs typeface="Montserrat"/>
                <a:sym typeface="Montserrat"/>
              </a:rPr>
              <a:t>Level 7 AI &amp; Data Science </a:t>
            </a:r>
            <a:endParaRPr sz="800">
              <a:solidFill>
                <a:srgbClr val="24245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2" name="Google Shape;542;p67"/>
          <p:cNvSpPr txBox="1"/>
          <p:nvPr/>
        </p:nvSpPr>
        <p:spPr>
          <a:xfrm>
            <a:off x="2225100" y="788475"/>
            <a:ext cx="17931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96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Bettina Bauman</a:t>
            </a:r>
            <a:endParaRPr sz="110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rgbClr val="242455"/>
                </a:solidFill>
                <a:latin typeface="Montserrat"/>
                <a:ea typeface="Montserrat"/>
                <a:cs typeface="Montserrat"/>
                <a:sym typeface="Montserrat"/>
              </a:rPr>
              <a:t>Senior Data Analyst </a:t>
            </a:r>
            <a:endParaRPr sz="800">
              <a:solidFill>
                <a:srgbClr val="24245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rgbClr val="242455"/>
                </a:solidFill>
                <a:latin typeface="Montserrat"/>
                <a:ea typeface="Montserrat"/>
                <a:cs typeface="Montserrat"/>
                <a:sym typeface="Montserrat"/>
              </a:rPr>
              <a:t>Data and Insights Department</a:t>
            </a:r>
            <a:endParaRPr sz="800">
              <a:solidFill>
                <a:srgbClr val="24245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rgbClr val="242455"/>
                </a:solidFill>
                <a:latin typeface="Montserrat"/>
                <a:ea typeface="Montserrat"/>
                <a:cs typeface="Montserrat"/>
                <a:sym typeface="Montserrat"/>
              </a:rPr>
              <a:t>L4 Data Analyst</a:t>
            </a:r>
            <a:endParaRPr sz="800">
              <a:solidFill>
                <a:srgbClr val="24245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43" name="Google Shape;543;p67"/>
          <p:cNvPicPr preferRelativeResize="0"/>
          <p:nvPr/>
        </p:nvPicPr>
        <p:blipFill rotWithShape="1">
          <a:blip r:embed="rId4">
            <a:alphaModFix/>
          </a:blip>
          <a:srcRect l="7905" t="21424" r="7456" b="24811"/>
          <a:stretch/>
        </p:blipFill>
        <p:spPr>
          <a:xfrm>
            <a:off x="8181143" y="95225"/>
            <a:ext cx="865956" cy="3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67"/>
          <p:cNvPicPr preferRelativeResize="0"/>
          <p:nvPr/>
        </p:nvPicPr>
        <p:blipFill rotWithShape="1">
          <a:blip r:embed="rId5">
            <a:alphaModFix/>
          </a:blip>
          <a:srcRect l="7815" r="9038" b="8600"/>
          <a:stretch/>
        </p:blipFill>
        <p:spPr>
          <a:xfrm>
            <a:off x="986400" y="543138"/>
            <a:ext cx="1143000" cy="1143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45" name="Google Shape;545;p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1350" y="565725"/>
            <a:ext cx="1143000" cy="1143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8"/>
          <p:cNvSpPr/>
          <p:nvPr/>
        </p:nvSpPr>
        <p:spPr>
          <a:xfrm>
            <a:off x="0" y="2232061"/>
            <a:ext cx="9144000" cy="2911500"/>
          </a:xfrm>
          <a:prstGeom prst="rect">
            <a:avLst/>
          </a:prstGeom>
          <a:solidFill>
            <a:srgbClr val="7ACCC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1" name="Google Shape;551;p68" descr="A picture containing graphics, screenshot, graphic design, de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088" y="4701061"/>
            <a:ext cx="1268627" cy="189549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68"/>
          <p:cNvSpPr txBox="1"/>
          <p:nvPr/>
        </p:nvSpPr>
        <p:spPr>
          <a:xfrm>
            <a:off x="405225" y="244425"/>
            <a:ext cx="75447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Apprentices are Improving Efficiency and Driving Outcomes </a:t>
            </a:r>
            <a:endParaRPr sz="2400" b="1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53" name="Google Shape;553;p68"/>
          <p:cNvSpPr txBox="1"/>
          <p:nvPr/>
        </p:nvSpPr>
        <p:spPr>
          <a:xfrm>
            <a:off x="8291944" y="4692155"/>
            <a:ext cx="371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</a:pPr>
            <a:r>
              <a:rPr lang="en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P1</a:t>
            </a:r>
            <a:endParaRPr sz="1100"/>
          </a:p>
        </p:txBody>
      </p:sp>
      <p:graphicFrame>
        <p:nvGraphicFramePr>
          <p:cNvPr id="554" name="Google Shape;554;p68"/>
          <p:cNvGraphicFramePr/>
          <p:nvPr/>
        </p:nvGraphicFramePr>
        <p:xfrm>
          <a:off x="454088" y="192726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{7FBB5BE1-9DC3-42FB-8F34-7681E8C2CE1A}</a:tableStyleId>
              </a:tblPr>
              <a:tblGrid>
                <a:gridCol w="244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Transformation and Process Digitisation </a:t>
                      </a:r>
                      <a:endParaRPr sz="1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2875" marR="102875" marT="102875" marB="102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A29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Sohail now has a better understanding of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building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business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cases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their requirements, improving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synergy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with business analysts. He can also speak the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same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technical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language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with both developers and business analysts,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reducing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project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errors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and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improving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project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flow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</a:t>
                      </a: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Other Impact:</a:t>
                      </a:r>
                      <a:endParaRPr sz="800" b="1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27940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4250"/>
                        </a:buClr>
                        <a:buSzPts val="800"/>
                        <a:buFont typeface="Montserrat"/>
                        <a:buChar char="●"/>
                      </a:pP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Improved confidence 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measuring metrics, leading to an enhanced ability to demonstrate project benefits to stakeholders. </a:t>
                      </a: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2875" marR="102875" marT="102875" marB="102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A29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55" name="Google Shape;555;p68"/>
          <p:cNvGraphicFramePr/>
          <p:nvPr/>
        </p:nvGraphicFramePr>
        <p:xfrm>
          <a:off x="3274566" y="192726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{7FBB5BE1-9DC3-42FB-8F34-7681E8C2CE1A}</a:tableStyleId>
              </a:tblPr>
              <a:tblGrid>
                <a:gridCol w="244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Data Literacy and Data Driven Culture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02875" marR="102875" marT="102875" marB="102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A29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Kimberly has improved her understanding of the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data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lifecycle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enabling her to structure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high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level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data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analysis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more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efficiently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With this has come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improved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confidence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when working with data. </a:t>
                      </a: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Other Impact:</a:t>
                      </a:r>
                      <a:endParaRPr sz="800" b="1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27940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4250"/>
                        </a:buClr>
                        <a:buSzPts val="800"/>
                        <a:buFont typeface="Montserrat"/>
                        <a:buChar char="●"/>
                      </a:pP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Working more independently 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thanks to data confidence, relying less on team members to help her. </a:t>
                      </a: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27940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4250"/>
                        </a:buClr>
                        <a:buSzPts val="800"/>
                        <a:buFont typeface="Montserrat"/>
                        <a:buChar char="●"/>
                      </a:pP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Posing solutions 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senior colleagues as a result of increased insights from her data.</a:t>
                      </a: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2875" marR="102875" marT="102875" marB="102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A29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56" name="Google Shape;556;p68"/>
          <p:cNvGraphicFramePr/>
          <p:nvPr/>
        </p:nvGraphicFramePr>
        <p:xfrm>
          <a:off x="6095044" y="192726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{7FBB5BE1-9DC3-42FB-8F34-7681E8C2CE1A}</a:tableStyleId>
              </a:tblPr>
              <a:tblGrid>
                <a:gridCol w="244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Transformation and Process Digitisation </a:t>
                      </a:r>
                      <a:endParaRPr sz="1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2875" marR="102875" marT="102875" marB="102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1A29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3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Using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PowerBi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Will has created a geographic summary report which enables the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fundraising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team to prioritise the location of fundraising events. This enables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resources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to be concentrated in events which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raise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most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money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 </a:t>
                      </a: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Other Impact: </a:t>
                      </a:r>
                      <a:endParaRPr sz="800" b="1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27940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4250"/>
                        </a:buClr>
                        <a:buSzPts val="800"/>
                        <a:buFont typeface="Montserrat"/>
                        <a:buChar char="●"/>
                      </a:pPr>
                      <a:r>
                        <a:rPr lang="en" sz="800" b="1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Reducing time taken to cleanse data sets </a:t>
                      </a:r>
                      <a:r>
                        <a:rPr lang="en" sz="800">
                          <a:solidFill>
                            <a:srgbClr val="3842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from 3 hours to the 30 seconds per data set, using Python scripting, improving analysis speed and data accuracy.</a:t>
                      </a:r>
                      <a:endParaRPr sz="800" u="none" strike="noStrike" cap="none">
                        <a:solidFill>
                          <a:srgbClr val="3842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2875" marR="102875" marT="102875" marB="102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1A29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57" name="Google Shape;557;p68"/>
          <p:cNvSpPr/>
          <p:nvPr/>
        </p:nvSpPr>
        <p:spPr>
          <a:xfrm rot="-5400000">
            <a:off x="2708624" y="4120649"/>
            <a:ext cx="240600" cy="162300"/>
          </a:xfrm>
          <a:prstGeom prst="rtTriangle">
            <a:avLst/>
          </a:prstGeom>
          <a:solidFill>
            <a:srgbClr val="7ACCC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68"/>
          <p:cNvSpPr/>
          <p:nvPr/>
        </p:nvSpPr>
        <p:spPr>
          <a:xfrm rot="-5400000">
            <a:off x="5456150" y="4527916"/>
            <a:ext cx="288300" cy="288300"/>
          </a:xfrm>
          <a:prstGeom prst="rtTriangle">
            <a:avLst/>
          </a:prstGeom>
          <a:solidFill>
            <a:srgbClr val="7ACCC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68"/>
          <p:cNvSpPr/>
          <p:nvPr/>
        </p:nvSpPr>
        <p:spPr>
          <a:xfrm rot="-5400000">
            <a:off x="8252415" y="4457541"/>
            <a:ext cx="288300" cy="288300"/>
          </a:xfrm>
          <a:prstGeom prst="rtTriangle">
            <a:avLst/>
          </a:prstGeom>
          <a:solidFill>
            <a:srgbClr val="7ACCC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68"/>
          <p:cNvSpPr txBox="1"/>
          <p:nvPr/>
        </p:nvSpPr>
        <p:spPr>
          <a:xfrm>
            <a:off x="7119250" y="1206400"/>
            <a:ext cx="19473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5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Will Mercer</a:t>
            </a:r>
            <a:endParaRPr sz="110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rgbClr val="242455"/>
                </a:solidFill>
                <a:latin typeface="Montserrat"/>
                <a:ea typeface="Montserrat"/>
                <a:cs typeface="Montserrat"/>
                <a:sym typeface="Montserrat"/>
              </a:rPr>
              <a:t>Database and Reporting Analyst</a:t>
            </a:r>
            <a:endParaRPr sz="800">
              <a:solidFill>
                <a:srgbClr val="24245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rgbClr val="242455"/>
                </a:solidFill>
                <a:latin typeface="Montserrat"/>
                <a:ea typeface="Montserrat"/>
                <a:cs typeface="Montserrat"/>
                <a:sym typeface="Montserrat"/>
              </a:rPr>
              <a:t>Office of the Vice-President,</a:t>
            </a:r>
            <a:endParaRPr sz="800">
              <a:solidFill>
                <a:srgbClr val="24245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rgbClr val="242455"/>
                </a:solidFill>
                <a:latin typeface="Montserrat"/>
                <a:ea typeface="Montserrat"/>
                <a:cs typeface="Montserrat"/>
                <a:sym typeface="Montserrat"/>
              </a:rPr>
              <a:t>Level 4 Data Analyst </a:t>
            </a:r>
            <a:endParaRPr sz="800">
              <a:solidFill>
                <a:srgbClr val="24245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1" name="Google Shape;561;p68"/>
          <p:cNvSpPr txBox="1"/>
          <p:nvPr/>
        </p:nvSpPr>
        <p:spPr>
          <a:xfrm>
            <a:off x="4256875" y="1196800"/>
            <a:ext cx="13668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96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Kimberly Dunk</a:t>
            </a:r>
            <a:endParaRPr sz="110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42455"/>
                </a:solidFill>
                <a:latin typeface="Montserrat"/>
                <a:ea typeface="Montserrat"/>
                <a:cs typeface="Montserrat"/>
                <a:sym typeface="Montserrat"/>
              </a:rPr>
              <a:t>Senior Project Manager,</a:t>
            </a:r>
            <a:endParaRPr sz="800">
              <a:solidFill>
                <a:srgbClr val="24245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42455"/>
                </a:solidFill>
                <a:latin typeface="Montserrat"/>
                <a:ea typeface="Montserrat"/>
                <a:cs typeface="Montserrat"/>
                <a:sym typeface="Montserrat"/>
              </a:rPr>
              <a:t>Data and Systems,</a:t>
            </a:r>
            <a:endParaRPr sz="800">
              <a:solidFill>
                <a:srgbClr val="24245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42455"/>
                </a:solidFill>
                <a:latin typeface="Montserrat"/>
                <a:ea typeface="Montserrat"/>
                <a:cs typeface="Montserrat"/>
                <a:sym typeface="Montserrat"/>
              </a:rPr>
              <a:t>Level 4 Data Analyst</a:t>
            </a:r>
            <a:endParaRPr sz="800">
              <a:solidFill>
                <a:srgbClr val="24245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2" name="Google Shape;562;p68"/>
          <p:cNvSpPr txBox="1"/>
          <p:nvPr/>
        </p:nvSpPr>
        <p:spPr>
          <a:xfrm>
            <a:off x="1282350" y="1273000"/>
            <a:ext cx="22290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Sohail Barits</a:t>
            </a:r>
            <a:endParaRPr sz="110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16700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rgbClr val="242455"/>
                </a:solidFill>
                <a:latin typeface="Montserrat"/>
                <a:ea typeface="Montserrat"/>
                <a:cs typeface="Montserrat"/>
                <a:sym typeface="Montserrat"/>
              </a:rPr>
              <a:t>Agile Delivery Manager Intelligence,</a:t>
            </a:r>
            <a:endParaRPr sz="800">
              <a:solidFill>
                <a:srgbClr val="24245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16700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rgbClr val="242455"/>
                </a:solidFill>
                <a:latin typeface="Montserrat"/>
                <a:ea typeface="Montserrat"/>
                <a:cs typeface="Montserrat"/>
                <a:sym typeface="Montserrat"/>
              </a:rPr>
              <a:t>Information Services,</a:t>
            </a:r>
            <a:endParaRPr sz="800">
              <a:solidFill>
                <a:srgbClr val="24245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16700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rgbClr val="242455"/>
                </a:solidFill>
                <a:latin typeface="Montserrat"/>
                <a:ea typeface="Montserrat"/>
                <a:cs typeface="Montserrat"/>
                <a:sym typeface="Montserrat"/>
              </a:rPr>
              <a:t>L4 Digital Business Analyst</a:t>
            </a:r>
            <a:endParaRPr sz="800">
              <a:solidFill>
                <a:srgbClr val="24245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3" name="Google Shape;563;p68"/>
          <p:cNvPicPr preferRelativeResize="0"/>
          <p:nvPr/>
        </p:nvPicPr>
        <p:blipFill rotWithShape="1">
          <a:blip r:embed="rId4">
            <a:alphaModFix/>
          </a:blip>
          <a:srcRect l="7905" t="21424" r="7456" b="24811"/>
          <a:stretch/>
        </p:blipFill>
        <p:spPr>
          <a:xfrm>
            <a:off x="8181143" y="95225"/>
            <a:ext cx="865956" cy="3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68"/>
          <p:cNvPicPr preferRelativeResize="0"/>
          <p:nvPr/>
        </p:nvPicPr>
        <p:blipFill rotWithShape="1">
          <a:blip r:embed="rId5">
            <a:alphaModFix/>
          </a:blip>
          <a:srcRect l="12665" r="7277" b="7106"/>
          <a:stretch/>
        </p:blipFill>
        <p:spPr>
          <a:xfrm>
            <a:off x="431675" y="1153000"/>
            <a:ext cx="822900" cy="822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65" name="Google Shape;565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00063" y="1156300"/>
            <a:ext cx="822900" cy="822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66" name="Google Shape;566;p68"/>
          <p:cNvPicPr preferRelativeResize="0"/>
          <p:nvPr/>
        </p:nvPicPr>
        <p:blipFill rotWithShape="1">
          <a:blip r:embed="rId7">
            <a:alphaModFix/>
          </a:blip>
          <a:srcRect l="20635" t="2773" r="6859" b="41188"/>
          <a:stretch/>
        </p:blipFill>
        <p:spPr>
          <a:xfrm>
            <a:off x="6213875" y="1153000"/>
            <a:ext cx="822900" cy="822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ambridge Spark">
  <a:themeElements>
    <a:clrScheme name="Simple Light">
      <a:dk1>
        <a:srgbClr val="000000"/>
      </a:dk1>
      <a:lt1>
        <a:srgbClr val="FFFFFF"/>
      </a:lt1>
      <a:dk2>
        <a:srgbClr val="30A19F"/>
      </a:dk2>
      <a:lt2>
        <a:srgbClr val="78CCC8"/>
      </a:lt2>
      <a:accent1>
        <a:srgbClr val="C7E5E5"/>
      </a:accent1>
      <a:accent2>
        <a:srgbClr val="E1F7F7"/>
      </a:accent2>
      <a:accent3>
        <a:srgbClr val="0D5A61"/>
      </a:accent3>
      <a:accent4>
        <a:srgbClr val="A0E5BD"/>
      </a:accent4>
      <a:accent5>
        <a:srgbClr val="8E8662"/>
      </a:accent5>
      <a:accent6>
        <a:srgbClr val="392E44"/>
      </a:accent6>
      <a:hlink>
        <a:srgbClr val="6144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1369</Words>
  <Application>Microsoft Office PowerPoint</Application>
  <PresentationFormat>On-screen Show (16:9)</PresentationFormat>
  <Paragraphs>135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Montserrat</vt:lpstr>
      <vt:lpstr>Times New Roman</vt:lpstr>
      <vt:lpstr>Arial</vt:lpstr>
      <vt:lpstr>Montserrat Medium</vt:lpstr>
      <vt:lpstr>Calibri</vt:lpstr>
      <vt:lpstr>Montserrat SemiBold</vt:lpstr>
      <vt:lpstr>Simple Light</vt:lpstr>
      <vt:lpstr>Office Theme</vt:lpstr>
      <vt:lpstr>Cambridge Spark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&amp;  Data Skills Transformation</dc:title>
  <dc:creator>Paula Sandamas</dc:creator>
  <cp:lastModifiedBy>Sandamas, Paula</cp:lastModifiedBy>
  <cp:revision>1</cp:revision>
  <dcterms:modified xsi:type="dcterms:W3CDTF">2024-04-25T16:54:48Z</dcterms:modified>
</cp:coreProperties>
</file>