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5"/>
  </p:sldMasterIdLst>
  <p:notesMasterIdLst>
    <p:notesMasterId r:id="rId16"/>
  </p:notesMasterIdLst>
  <p:sldIdLst>
    <p:sldId id="275" r:id="rId6"/>
    <p:sldId id="281" r:id="rId7"/>
    <p:sldId id="285" r:id="rId8"/>
    <p:sldId id="282" r:id="rId9"/>
    <p:sldId id="284" r:id="rId10"/>
    <p:sldId id="287" r:id="rId11"/>
    <p:sldId id="278" r:id="rId12"/>
    <p:sldId id="279" r:id="rId13"/>
    <p:sldId id="286" r:id="rId14"/>
    <p:sldId id="288" r:id="rId1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LIVESEY" initials="CL" lastIdx="1" clrIdx="0">
    <p:extLst>
      <p:ext uri="{19B8F6BF-5375-455C-9EA6-DF929625EA0E}">
        <p15:presenceInfo xmlns:p15="http://schemas.microsoft.com/office/powerpoint/2012/main" userId="S-1-5-21-1993962763-1659004503-1801674531-157935" providerId="AD"/>
      </p:ext>
    </p:extLst>
  </p:cmAuthor>
  <p:cmAuthor id="2" name="BENNETT, Ieuan" initials="BI" lastIdx="3" clrIdx="1">
    <p:extLst>
      <p:ext uri="{19B8F6BF-5375-455C-9EA6-DF929625EA0E}">
        <p15:presenceInfo xmlns:p15="http://schemas.microsoft.com/office/powerpoint/2012/main" userId="S::Ieuan.BENNETT@EDUCATION.GOV.UK::e1c49e68-28b4-4e28-897e-7a4c2a31b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DF7"/>
    <a:srgbClr val="2E2442"/>
    <a:srgbClr val="8876B6"/>
    <a:srgbClr val="AB85E3"/>
    <a:srgbClr val="70C6DB"/>
    <a:srgbClr val="F3642C"/>
    <a:srgbClr val="EE865D"/>
    <a:srgbClr val="422A63"/>
    <a:srgbClr val="EBEAED"/>
    <a:srgbClr val="6C5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88769" autoAdjust="0"/>
  </p:normalViewPr>
  <p:slideViewPr>
    <p:cSldViewPr snapToGrid="0">
      <p:cViewPr varScale="1">
        <p:scale>
          <a:sx n="75" d="100"/>
          <a:sy n="75" d="100"/>
        </p:scale>
        <p:origin x="1182" y="48"/>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6E-48E3-9CDF-139A9EDE35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6E-48E3-9CDF-139A9EDE35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6E-48E3-9CDF-139A9EDE35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6E-48E3-9CDF-139A9EDE35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06E-48E3-9CDF-139A9EDE35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06E-48E3-9CDF-139A9EDE35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Economists</c:v>
                </c:pt>
                <c:pt idx="1">
                  <c:v>Statisticians</c:v>
                </c:pt>
                <c:pt idx="2">
                  <c:v>Operational Researchers</c:v>
                </c:pt>
                <c:pt idx="3">
                  <c:v>Social Researchers</c:v>
                </c:pt>
                <c:pt idx="4">
                  <c:v>Data Analysts</c:v>
                </c:pt>
                <c:pt idx="5">
                  <c:v>Non-Badged Analysts</c:v>
                </c:pt>
              </c:strCache>
            </c:strRef>
          </c:cat>
          <c:val>
            <c:numRef>
              <c:f>Sheet1!$B$2:$B$7</c:f>
              <c:numCache>
                <c:formatCode>General</c:formatCode>
                <c:ptCount val="6"/>
                <c:pt idx="0">
                  <c:v>150</c:v>
                </c:pt>
                <c:pt idx="1">
                  <c:v>250</c:v>
                </c:pt>
                <c:pt idx="2">
                  <c:v>140</c:v>
                </c:pt>
                <c:pt idx="3">
                  <c:v>200</c:v>
                </c:pt>
                <c:pt idx="4">
                  <c:v>40</c:v>
                </c:pt>
                <c:pt idx="5">
                  <c:v>50</c:v>
                </c:pt>
              </c:numCache>
            </c:numRef>
          </c:val>
          <c:extLst>
            <c:ext xmlns:c16="http://schemas.microsoft.com/office/drawing/2014/chart" uri="{C3380CC4-5D6E-409C-BE32-E72D297353CC}">
              <c16:uniqueId val="{0000000C-806E-48E3-9CDF-139A9EDE354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0.40854</cdr:x>
      <cdr:y>0.2228</cdr:y>
    </cdr:to>
    <cdr:sp macro="" textlink="">
      <cdr:nvSpPr>
        <cdr:cNvPr id="2" name="TextBox 3">
          <a:extLst xmlns:a="http://schemas.openxmlformats.org/drawingml/2006/main">
            <a:ext uri="{FF2B5EF4-FFF2-40B4-BE49-F238E27FC236}">
              <a16:creationId xmlns:a16="http://schemas.microsoft.com/office/drawing/2014/main" id="{C7913529-2B58-CE3E-D5B4-4BA67F08F2A6}"/>
            </a:ext>
          </a:extLst>
        </cdr:cNvPr>
        <cdr:cNvSpPr txBox="1"/>
      </cdr:nvSpPr>
      <cdr:spPr>
        <a:xfrm xmlns:a="http://schemas.openxmlformats.org/drawingml/2006/main">
          <a:off x="0" y="0"/>
          <a:ext cx="3575020" cy="117981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685790" lvl="1" indent="-228590" defTabSz="914368">
            <a:spcBef>
              <a:spcPts val="1000"/>
            </a:spcBef>
            <a:buClr>
              <a:schemeClr val="tx1">
                <a:lumMod val="50000"/>
                <a:lumOff val="50000"/>
              </a:schemeClr>
            </a:buClr>
            <a:buFont typeface="Wingdings 3" panose="05040102010807070707" pitchFamily="18" charset="2"/>
            <a:buChar char="}"/>
          </a:pPr>
          <a:r>
            <a:rPr lang="en-US" kern="1200" dirty="0">
              <a:solidFill>
                <a:srgbClr val="2E1352"/>
              </a:solidFill>
              <a:latin typeface="Arial" panose="020B0604020202020204" pitchFamily="34" charset="0"/>
              <a:cs typeface="Arial" panose="020B0604020202020204" pitchFamily="34" charset="0"/>
            </a:rPr>
            <a:t>20 </a:t>
          </a:r>
          <a:r>
            <a:rPr lang="en-US" dirty="0">
              <a:solidFill>
                <a:srgbClr val="2E1352"/>
              </a:solidFill>
              <a:latin typeface="Arial" panose="020B0604020202020204" pitchFamily="34" charset="0"/>
              <a:cs typeface="Arial" panose="020B0604020202020204" pitchFamily="34" charset="0"/>
            </a:rPr>
            <a:t>Lead Analyst Areas</a:t>
          </a:r>
        </a:p>
        <a:p xmlns:a="http://schemas.openxmlformats.org/drawingml/2006/main">
          <a:pPr marL="685790" lvl="1" indent="-228590" defTabSz="914368">
            <a:spcBef>
              <a:spcPts val="1000"/>
            </a:spcBef>
            <a:buClr>
              <a:schemeClr val="tx1">
                <a:lumMod val="50000"/>
                <a:lumOff val="50000"/>
              </a:schemeClr>
            </a:buClr>
            <a:buFont typeface="Wingdings 3" panose="05040102010807070707" pitchFamily="18" charset="2"/>
            <a:buChar char="}"/>
          </a:pPr>
          <a:r>
            <a:rPr lang="en-US" kern="1200" dirty="0">
              <a:solidFill>
                <a:srgbClr val="2E1352"/>
              </a:solidFill>
              <a:latin typeface="Arial" panose="020B0604020202020204" pitchFamily="34" charset="0"/>
              <a:cs typeface="Arial" panose="020B0604020202020204" pitchFamily="34" charset="0"/>
            </a:rPr>
            <a:t>80+ </a:t>
          </a:r>
          <a:r>
            <a:rPr lang="en-US" dirty="0">
              <a:solidFill>
                <a:srgbClr val="2E1352"/>
              </a:solidFill>
              <a:latin typeface="Arial" panose="020B0604020202020204" pitchFamily="34" charset="0"/>
              <a:cs typeface="Arial" panose="020B0604020202020204" pitchFamily="34" charset="0"/>
            </a:rPr>
            <a:t>Individual Teams</a:t>
          </a:r>
        </a:p>
        <a:p xmlns:a="http://schemas.openxmlformats.org/drawingml/2006/main">
          <a:pPr marL="685790" lvl="1" indent="-228590" defTabSz="914368">
            <a:spcBef>
              <a:spcPts val="1000"/>
            </a:spcBef>
            <a:buClr>
              <a:schemeClr val="tx1">
                <a:lumMod val="50000"/>
                <a:lumOff val="50000"/>
              </a:schemeClr>
            </a:buClr>
            <a:buFont typeface="Wingdings 3" panose="05040102010807070707" pitchFamily="18" charset="2"/>
            <a:buChar char="}"/>
          </a:pPr>
          <a:r>
            <a:rPr lang="en-US" dirty="0">
              <a:solidFill>
                <a:srgbClr val="2E1352"/>
              </a:solidFill>
              <a:latin typeface="Arial" panose="020B0604020202020204" pitchFamily="34" charset="0"/>
              <a:cs typeface="Arial" panose="020B0604020202020204" pitchFamily="34" charset="0"/>
            </a:rPr>
            <a:t>8</a:t>
          </a:r>
          <a:r>
            <a:rPr lang="en-US" kern="1200" dirty="0">
              <a:solidFill>
                <a:srgbClr val="2E1352"/>
              </a:solidFill>
              <a:latin typeface="Arial" panose="020B0604020202020204" pitchFamily="34" charset="0"/>
              <a:cs typeface="Arial" panose="020B0604020202020204" pitchFamily="34" charset="0"/>
            </a:rPr>
            <a:t>00+ Analysts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975B3E7-B813-473B-8480-6C321F0E270C}" type="datetimeFigureOut">
              <a:rPr lang="en-GB" smtClean="0"/>
              <a:t>03/10/2024</a:t>
            </a:fld>
            <a:endParaRPr lang="en-GB"/>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F30683B-6E6D-4B98-ABE3-66F1175F149D}" type="slidenum">
              <a:rPr lang="en-GB" smtClean="0"/>
              <a:t>‹#›</a:t>
            </a:fld>
            <a:endParaRPr lang="en-GB"/>
          </a:p>
        </p:txBody>
      </p:sp>
    </p:spTree>
    <p:extLst>
      <p:ext uri="{BB962C8B-B14F-4D97-AF65-F5344CB8AC3E}">
        <p14:creationId xmlns:p14="http://schemas.microsoft.com/office/powerpoint/2010/main" val="232128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6925"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1BB4F8-3186-492E-A359-32CCF8F2C408}" type="slidenum">
              <a:rPr lang="en-GB" smtClean="0"/>
              <a:t>1</a:t>
            </a:fld>
            <a:endParaRPr lang="en-GB"/>
          </a:p>
        </p:txBody>
      </p:sp>
    </p:spTree>
    <p:extLst>
      <p:ext uri="{BB962C8B-B14F-4D97-AF65-F5344CB8AC3E}">
        <p14:creationId xmlns:p14="http://schemas.microsoft.com/office/powerpoint/2010/main" val="23741997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E135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0882"/>
            <a:ext cx="7772400" cy="889240"/>
          </a:xfrm>
        </p:spPr>
        <p:txBody>
          <a:bodyPr anchor="b"/>
          <a:lstStyle>
            <a:lvl1pPr algn="l">
              <a:defRPr sz="44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85800" y="2697224"/>
            <a:ext cx="6858000" cy="516245"/>
          </a:xfrm>
        </p:spPr>
        <p:txBody>
          <a:bodyPr vert="horz" lIns="91440" tIns="45720" rIns="91440" bIns="45720" rtlCol="0">
            <a:normAutofit/>
          </a:bodyPr>
          <a:lstStyle>
            <a:lvl1pPr marL="0" indent="0">
              <a:buNone/>
              <a:defRPr lang="en-US" sz="2400" dirty="0">
                <a:solidFill>
                  <a:srgbClr val="D5CFDC"/>
                </a:solidFill>
              </a:defRPr>
            </a:lvl1pPr>
          </a:lstStyle>
          <a:p>
            <a:pPr lvl="0"/>
            <a:r>
              <a:rPr lang="en-US"/>
              <a:t>Central Analysis Unit</a:t>
            </a:r>
          </a:p>
        </p:txBody>
      </p:sp>
      <p:sp>
        <p:nvSpPr>
          <p:cNvPr id="7" name="Rectangle 6"/>
          <p:cNvSpPr/>
          <p:nvPr/>
        </p:nvSpPr>
        <p:spPr>
          <a:xfrm rot="10800000">
            <a:off x="-5139" y="-1"/>
            <a:ext cx="152777" cy="6858000"/>
          </a:xfrm>
          <a:prstGeom prst="rect">
            <a:avLst/>
          </a:prstGeom>
          <a:solidFill>
            <a:srgbClr val="564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5803" y="472071"/>
            <a:ext cx="1648499" cy="969317"/>
          </a:xfrm>
          <a:prstGeom prst="rect">
            <a:avLst/>
          </a:prstGeom>
        </p:spPr>
      </p:pic>
      <p:sp>
        <p:nvSpPr>
          <p:cNvPr id="18" name="Table Placeholder 17">
            <a:extLst>
              <a:ext uri="{FF2B5EF4-FFF2-40B4-BE49-F238E27FC236}">
                <a16:creationId xmlns:a16="http://schemas.microsoft.com/office/drawing/2014/main" id="{7722BCB5-2108-4374-92DA-BF19F8AE8856}"/>
              </a:ext>
            </a:extLst>
          </p:cNvPr>
          <p:cNvSpPr>
            <a:spLocks noGrp="1"/>
          </p:cNvSpPr>
          <p:nvPr>
            <p:ph type="tbl" sz="quarter" idx="14" hasCustomPrompt="1"/>
          </p:nvPr>
        </p:nvSpPr>
        <p:spPr>
          <a:xfrm>
            <a:off x="6273289" y="3515519"/>
            <a:ext cx="2308225" cy="2998796"/>
          </a:xfrm>
          <a:solidFill>
            <a:srgbClr val="6C5985"/>
          </a:solidFill>
        </p:spPr>
        <p:txBody>
          <a:bodyPr>
            <a:noAutofit/>
          </a:bodyPr>
          <a:lstStyle>
            <a:lvl1pPr marL="228590" indent="-228590">
              <a:buClr>
                <a:srgbClr val="EAE7ED"/>
              </a:buClr>
              <a:buFont typeface="Wingdings 3" panose="05040102010807070707" pitchFamily="18" charset="2"/>
              <a:buChar char="}"/>
              <a:defRPr sz="1100" b="0">
                <a:solidFill>
                  <a:srgbClr val="EAE7ED"/>
                </a:solidFill>
              </a:defRPr>
            </a:lvl1pPr>
          </a:lstStyle>
          <a:p>
            <a:r>
              <a:rPr lang="en-GB"/>
              <a:t>Create table with two columns the second of which is for page numbers. The table style should be ‘No style no grid’ in dark blue (top left corner under best match table styles). Font should be changed to Segoe UI 14pts (or different where necessary, contents should be in square bullets and colour should be ‘Ice Blue’ (matching the other boxes), numbers should be in bold and aligned centre</a:t>
            </a:r>
          </a:p>
        </p:txBody>
      </p:sp>
      <p:sp>
        <p:nvSpPr>
          <p:cNvPr id="17" name="Text Placeholder 16">
            <a:extLst>
              <a:ext uri="{FF2B5EF4-FFF2-40B4-BE49-F238E27FC236}">
                <a16:creationId xmlns:a16="http://schemas.microsoft.com/office/drawing/2014/main" id="{21AC8371-2B88-407A-B23E-82E4612E3FBF}"/>
              </a:ext>
            </a:extLst>
          </p:cNvPr>
          <p:cNvSpPr>
            <a:spLocks noGrp="1"/>
          </p:cNvSpPr>
          <p:nvPr>
            <p:ph type="body" sz="quarter" idx="15"/>
          </p:nvPr>
        </p:nvSpPr>
        <p:spPr>
          <a:xfrm>
            <a:off x="685800" y="4709327"/>
            <a:ext cx="5127622" cy="1804993"/>
          </a:xfrm>
          <a:solidFill>
            <a:srgbClr val="6C5985"/>
          </a:solidFill>
        </p:spPr>
        <p:txBody>
          <a:bodyPr>
            <a:noAutofit/>
          </a:bodyPr>
          <a:lstStyle>
            <a:lvl1pPr>
              <a:buClr>
                <a:schemeClr val="accent1">
                  <a:lumMod val="10000"/>
                  <a:lumOff val="90000"/>
                </a:schemeClr>
              </a:buClr>
              <a:defRPr sz="1400">
                <a:solidFill>
                  <a:srgbClr val="EAE7ED"/>
                </a:solidFill>
              </a:defRPr>
            </a:lvl1pPr>
            <a:lvl2pPr>
              <a:defRPr sz="1400">
                <a:solidFill>
                  <a:srgbClr val="EAE7ED"/>
                </a:solidFill>
              </a:defRPr>
            </a:lvl2pPr>
            <a:lvl3pPr>
              <a:defRPr sz="1400">
                <a:solidFill>
                  <a:srgbClr val="EAE7ED"/>
                </a:solidFill>
              </a:defRPr>
            </a:lvl3pPr>
            <a:lvl4pPr marL="1371552" indent="0">
              <a:buNone/>
              <a:defRPr sz="1400">
                <a:solidFill>
                  <a:srgbClr val="D0DBEB"/>
                </a:solidFill>
              </a:defRPr>
            </a:lvl4pPr>
            <a:lvl5pPr>
              <a:defRPr sz="1400">
                <a:solidFill>
                  <a:srgbClr val="D0DBEB"/>
                </a:solidFill>
              </a:defRPr>
            </a:lvl5pPr>
          </a:lstStyle>
          <a:p>
            <a:pPr lvl="0"/>
            <a:r>
              <a:rPr lang="en-US"/>
              <a:t>Edit Master text styles</a:t>
            </a:r>
          </a:p>
          <a:p>
            <a:pPr lvl="1"/>
            <a:r>
              <a:rPr lang="en-US"/>
              <a:t>Second level</a:t>
            </a:r>
          </a:p>
          <a:p>
            <a:pPr lvl="2"/>
            <a:r>
              <a:rPr lang="en-US"/>
              <a:t>Third level</a:t>
            </a:r>
          </a:p>
        </p:txBody>
      </p:sp>
      <p:sp>
        <p:nvSpPr>
          <p:cNvPr id="20" name="Text Placeholder 19">
            <a:extLst>
              <a:ext uri="{FF2B5EF4-FFF2-40B4-BE49-F238E27FC236}">
                <a16:creationId xmlns:a16="http://schemas.microsoft.com/office/drawing/2014/main" id="{93319001-E26E-4169-AD42-111D42B1D537}"/>
              </a:ext>
            </a:extLst>
          </p:cNvPr>
          <p:cNvSpPr>
            <a:spLocks noGrp="1"/>
          </p:cNvSpPr>
          <p:nvPr>
            <p:ph type="body" sz="quarter" idx="16" hasCustomPrompt="1"/>
          </p:nvPr>
        </p:nvSpPr>
        <p:spPr>
          <a:xfrm>
            <a:off x="685800" y="4414925"/>
            <a:ext cx="5127622" cy="294403"/>
          </a:xfrm>
        </p:spPr>
        <p:txBody>
          <a:bodyPr>
            <a:noAutofit/>
          </a:bodyPr>
          <a:lstStyle>
            <a:lvl1pPr marL="0" indent="0">
              <a:buNone/>
              <a:defRPr sz="1400" b="1" baseline="0">
                <a:solidFill>
                  <a:srgbClr val="D5CFDC"/>
                </a:solidFill>
              </a:defRPr>
            </a:lvl1pPr>
            <a:lvl2pPr>
              <a:defRPr sz="1400">
                <a:solidFill>
                  <a:srgbClr val="D0DBEB"/>
                </a:solidFill>
              </a:defRPr>
            </a:lvl2pPr>
            <a:lvl3pPr>
              <a:defRPr sz="1400">
                <a:solidFill>
                  <a:srgbClr val="D0DBEB"/>
                </a:solidFill>
              </a:defRPr>
            </a:lvl3pPr>
            <a:lvl4pPr>
              <a:defRPr sz="1400">
                <a:solidFill>
                  <a:srgbClr val="D0DBEB"/>
                </a:solidFill>
              </a:defRPr>
            </a:lvl4pPr>
            <a:lvl5pPr>
              <a:defRPr sz="1400">
                <a:solidFill>
                  <a:srgbClr val="D0DBEB"/>
                </a:solidFill>
              </a:defRPr>
            </a:lvl5pPr>
          </a:lstStyle>
          <a:p>
            <a:pPr lvl="0"/>
            <a:r>
              <a:rPr lang="en-US"/>
              <a:t>Key Findings in 50 words or less</a:t>
            </a:r>
            <a:endParaRPr lang="en-GB"/>
          </a:p>
        </p:txBody>
      </p:sp>
      <p:sp>
        <p:nvSpPr>
          <p:cNvPr id="22" name="Text Placeholder 21">
            <a:extLst>
              <a:ext uri="{FF2B5EF4-FFF2-40B4-BE49-F238E27FC236}">
                <a16:creationId xmlns:a16="http://schemas.microsoft.com/office/drawing/2014/main" id="{6F5EFB23-1B76-41D8-8ECF-7D6920A3C060}"/>
              </a:ext>
            </a:extLst>
          </p:cNvPr>
          <p:cNvSpPr>
            <a:spLocks noGrp="1"/>
          </p:cNvSpPr>
          <p:nvPr>
            <p:ph type="body" sz="quarter" idx="17"/>
          </p:nvPr>
        </p:nvSpPr>
        <p:spPr>
          <a:xfrm>
            <a:off x="685803" y="3515521"/>
            <a:ext cx="5127625" cy="708025"/>
          </a:xfrm>
          <a:solidFill>
            <a:srgbClr val="6C5985"/>
          </a:solidFill>
        </p:spPr>
        <p:txBody>
          <a:bodyPr>
            <a:noAutofit/>
          </a:bodyPr>
          <a:lstStyle>
            <a:lvl1pPr>
              <a:buClr>
                <a:schemeClr val="accent1">
                  <a:lumMod val="10000"/>
                  <a:lumOff val="90000"/>
                </a:schemeClr>
              </a:buClr>
              <a:defRPr sz="1400">
                <a:solidFill>
                  <a:srgbClr val="EAE7ED"/>
                </a:solidFill>
              </a:defRPr>
            </a:lvl1pPr>
            <a:lvl2pPr>
              <a:defRPr sz="1400">
                <a:solidFill>
                  <a:srgbClr val="EAE7ED"/>
                </a:solidFill>
              </a:defRPr>
            </a:lvl2pPr>
            <a:lvl3pPr>
              <a:defRPr sz="1400"/>
            </a:lvl3pPr>
            <a:lvl4pPr>
              <a:defRPr sz="1400"/>
            </a:lvl4pPr>
            <a:lvl5pPr>
              <a:defRPr sz="1400"/>
            </a:lvl5pPr>
          </a:lstStyle>
          <a:p>
            <a:pPr lvl="0"/>
            <a:r>
              <a:rPr lang="en-US"/>
              <a:t>Edit Master text styles</a:t>
            </a:r>
          </a:p>
          <a:p>
            <a:pPr lvl="1"/>
            <a:r>
              <a:rPr lang="en-US"/>
              <a:t>Second level</a:t>
            </a:r>
          </a:p>
        </p:txBody>
      </p:sp>
      <p:sp>
        <p:nvSpPr>
          <p:cNvPr id="24" name="Text Placeholder 23">
            <a:extLst>
              <a:ext uri="{FF2B5EF4-FFF2-40B4-BE49-F238E27FC236}">
                <a16:creationId xmlns:a16="http://schemas.microsoft.com/office/drawing/2014/main" id="{16D88ABE-27A1-4479-9E7F-86571E2E7AF6}"/>
              </a:ext>
            </a:extLst>
          </p:cNvPr>
          <p:cNvSpPr>
            <a:spLocks noGrp="1"/>
          </p:cNvSpPr>
          <p:nvPr>
            <p:ph type="body" sz="quarter" idx="18" hasCustomPrompt="1"/>
          </p:nvPr>
        </p:nvSpPr>
        <p:spPr>
          <a:xfrm>
            <a:off x="688980" y="3221837"/>
            <a:ext cx="5124445" cy="293687"/>
          </a:xfrm>
        </p:spPr>
        <p:txBody>
          <a:bodyPr>
            <a:noAutofit/>
          </a:bodyPr>
          <a:lstStyle>
            <a:lvl1pPr marL="0" indent="0">
              <a:buNone/>
              <a:defRPr sz="1400" b="1">
                <a:solidFill>
                  <a:srgbClr val="D5CFDC"/>
                </a:solidFill>
              </a:defRPr>
            </a:lvl1pPr>
            <a:lvl2pPr marL="457185" indent="0">
              <a:buNone/>
              <a:defRPr sz="1400" b="1">
                <a:solidFill>
                  <a:srgbClr val="A1AEC1"/>
                </a:solidFill>
              </a:defRPr>
            </a:lvl2pPr>
            <a:lvl3pPr marL="914368" indent="0">
              <a:buNone/>
              <a:defRPr sz="1400" b="1">
                <a:solidFill>
                  <a:srgbClr val="A1AEC1"/>
                </a:solidFill>
              </a:defRPr>
            </a:lvl3pPr>
            <a:lvl4pPr marL="1371552" indent="0">
              <a:buNone/>
              <a:defRPr sz="1400" b="1">
                <a:solidFill>
                  <a:srgbClr val="A1AEC1"/>
                </a:solidFill>
              </a:defRPr>
            </a:lvl4pPr>
            <a:lvl5pPr marL="1828734" indent="0">
              <a:buNone/>
              <a:defRPr sz="1400" b="1">
                <a:solidFill>
                  <a:srgbClr val="A1AEC1"/>
                </a:solidFill>
              </a:defRPr>
            </a:lvl5pPr>
          </a:lstStyle>
          <a:p>
            <a:pPr lvl="0"/>
            <a:r>
              <a:rPr lang="en-US"/>
              <a:t>Purpose</a:t>
            </a:r>
            <a:endParaRPr lang="en-GB"/>
          </a:p>
        </p:txBody>
      </p:sp>
      <p:sp>
        <p:nvSpPr>
          <p:cNvPr id="27" name="Text Placeholder 23">
            <a:extLst>
              <a:ext uri="{FF2B5EF4-FFF2-40B4-BE49-F238E27FC236}">
                <a16:creationId xmlns:a16="http://schemas.microsoft.com/office/drawing/2014/main" id="{9CF83887-95A2-4156-BD35-B56277B370B3}"/>
              </a:ext>
            </a:extLst>
          </p:cNvPr>
          <p:cNvSpPr>
            <a:spLocks noGrp="1"/>
          </p:cNvSpPr>
          <p:nvPr>
            <p:ph type="body" sz="quarter" idx="21" hasCustomPrompt="1"/>
          </p:nvPr>
        </p:nvSpPr>
        <p:spPr>
          <a:xfrm>
            <a:off x="6273289" y="3213469"/>
            <a:ext cx="2308225" cy="293687"/>
          </a:xfrm>
        </p:spPr>
        <p:txBody>
          <a:bodyPr>
            <a:noAutofit/>
          </a:bodyPr>
          <a:lstStyle>
            <a:lvl1pPr marL="0" indent="0">
              <a:buNone/>
              <a:defRPr sz="1400" b="1">
                <a:solidFill>
                  <a:srgbClr val="D5CFDC"/>
                </a:solidFill>
              </a:defRPr>
            </a:lvl1pPr>
            <a:lvl2pPr marL="457185" indent="0">
              <a:buNone/>
              <a:defRPr sz="1400" b="1">
                <a:solidFill>
                  <a:srgbClr val="A1AEC1"/>
                </a:solidFill>
              </a:defRPr>
            </a:lvl2pPr>
            <a:lvl3pPr marL="914368" indent="0">
              <a:buNone/>
              <a:defRPr sz="1400" b="1">
                <a:solidFill>
                  <a:srgbClr val="A1AEC1"/>
                </a:solidFill>
              </a:defRPr>
            </a:lvl3pPr>
            <a:lvl4pPr marL="1371552" indent="0">
              <a:buNone/>
              <a:defRPr sz="1400" b="1">
                <a:solidFill>
                  <a:srgbClr val="A1AEC1"/>
                </a:solidFill>
              </a:defRPr>
            </a:lvl4pPr>
            <a:lvl5pPr marL="1828734" indent="0">
              <a:buNone/>
              <a:defRPr sz="1400" b="1">
                <a:solidFill>
                  <a:srgbClr val="A1AEC1"/>
                </a:solidFill>
              </a:defRPr>
            </a:lvl5pPr>
          </a:lstStyle>
          <a:p>
            <a:pPr lvl="0"/>
            <a:r>
              <a:rPr lang="en-US"/>
              <a:t>Title: Contents</a:t>
            </a:r>
            <a:endParaRPr lang="en-GB"/>
          </a:p>
        </p:txBody>
      </p:sp>
      <p:pic>
        <p:nvPicPr>
          <p:cNvPr id="19" name="Picture 18">
            <a:extLst>
              <a:ext uri="{FF2B5EF4-FFF2-40B4-BE49-F238E27FC236}">
                <a16:creationId xmlns:a16="http://schemas.microsoft.com/office/drawing/2014/main" id="{891ACADC-CCCF-4C71-B228-048D26C7D073}"/>
              </a:ext>
            </a:extLst>
          </p:cNvPr>
          <p:cNvPicPr>
            <a:picLocks noChangeAspect="1"/>
          </p:cNvPicPr>
          <p:nvPr/>
        </p:nvPicPr>
        <p:blipFill>
          <a:blip r:embed="rId4"/>
          <a:stretch>
            <a:fillRect/>
          </a:stretch>
        </p:blipFill>
        <p:spPr>
          <a:xfrm>
            <a:off x="7543801" y="379098"/>
            <a:ext cx="1123950" cy="1123950"/>
          </a:xfrm>
          <a:prstGeom prst="rect">
            <a:avLst/>
          </a:prstGeom>
        </p:spPr>
      </p:pic>
    </p:spTree>
    <p:extLst>
      <p:ext uri="{BB962C8B-B14F-4D97-AF65-F5344CB8AC3E}">
        <p14:creationId xmlns:p14="http://schemas.microsoft.com/office/powerpoint/2010/main" val="408825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FF4-5E5F-4912-946D-1F8AA7DD0B14}"/>
              </a:ext>
            </a:extLst>
          </p:cNvPr>
          <p:cNvSpPr>
            <a:spLocks noGrp="1"/>
          </p:cNvSpPr>
          <p:nvPr>
            <p:ph type="ctrTitle"/>
          </p:nvPr>
        </p:nvSpPr>
        <p:spPr>
          <a:xfrm>
            <a:off x="785813" y="5010150"/>
            <a:ext cx="7572375" cy="920750"/>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8A15329-8D3B-422F-AA3D-157CACBFFE3D}"/>
              </a:ext>
            </a:extLst>
          </p:cNvPr>
          <p:cNvSpPr>
            <a:spLocks noGrp="1"/>
          </p:cNvSpPr>
          <p:nvPr>
            <p:ph type="subTitle" idx="1"/>
          </p:nvPr>
        </p:nvSpPr>
        <p:spPr>
          <a:xfrm>
            <a:off x="785813" y="6022982"/>
            <a:ext cx="7572375" cy="447675"/>
          </a:xfrm>
        </p:spPr>
        <p:txBody>
          <a:bodyPr>
            <a:noAutofit/>
          </a:bodyPr>
          <a:lstStyle>
            <a:lvl1pPr marL="0" indent="0" algn="ctr">
              <a:buNone/>
              <a:defRPr sz="21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B3E73B6-12C8-4526-AFDD-485DCDEC9763}"/>
              </a:ext>
            </a:extLst>
          </p:cNvPr>
          <p:cNvSpPr>
            <a:spLocks noGrp="1"/>
          </p:cNvSpPr>
          <p:nvPr>
            <p:ph type="dt" sz="half" idx="10"/>
          </p:nvPr>
        </p:nvSpPr>
        <p:spPr/>
        <p:txBody>
          <a:bodyPr/>
          <a:lstStyle/>
          <a:p>
            <a:fld id="{B99A8159-6B10-4896-B6E2-2809ECD1D84D}" type="datetimeFigureOut">
              <a:rPr lang="en-US" smtClean="0"/>
              <a:t>10/3/2024</a:t>
            </a:fld>
            <a:endParaRPr lang="en-US"/>
          </a:p>
        </p:txBody>
      </p:sp>
      <p:sp>
        <p:nvSpPr>
          <p:cNvPr id="5" name="Footer Placeholder 4">
            <a:extLst>
              <a:ext uri="{FF2B5EF4-FFF2-40B4-BE49-F238E27FC236}">
                <a16:creationId xmlns:a16="http://schemas.microsoft.com/office/drawing/2014/main" id="{3D3FA7DF-AC95-4A3E-9FF1-D1EEF9A9B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5EF6D-8758-44B9-80C1-865573FC8178}"/>
              </a:ext>
            </a:extLst>
          </p:cNvPr>
          <p:cNvSpPr>
            <a:spLocks noGrp="1"/>
          </p:cNvSpPr>
          <p:nvPr>
            <p:ph type="sldNum" sz="quarter" idx="12"/>
          </p:nvPr>
        </p:nvSpPr>
        <p:spPr/>
        <p:txBody>
          <a:bodyPr/>
          <a:lstStyle/>
          <a:p>
            <a:fld id="{427A02C9-A0CD-4A0B-81BC-708D5026A1F8}" type="slidenum">
              <a:rPr lang="en-US" smtClean="0"/>
              <a:t>‹#›</a:t>
            </a:fld>
            <a:endParaRPr lang="en-US"/>
          </a:p>
        </p:txBody>
      </p:sp>
    </p:spTree>
    <p:extLst>
      <p:ext uri="{BB962C8B-B14F-4D97-AF65-F5344CB8AC3E}">
        <p14:creationId xmlns:p14="http://schemas.microsoft.com/office/powerpoint/2010/main" val="21507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 y="1"/>
            <a:ext cx="9144001" cy="620654"/>
          </a:xfrm>
          <a:prstGeom prst="rect">
            <a:avLst/>
          </a:prstGeom>
          <a:gradFill flip="none" rotWithShape="1">
            <a:gsLst>
              <a:gs pos="49000">
                <a:srgbClr val="EAE7ED">
                  <a:lumMod val="70000"/>
                  <a:lumOff val="30000"/>
                </a:srgbClr>
              </a:gs>
              <a:gs pos="74000">
                <a:srgbClr val="D5CFDC"/>
              </a:gs>
              <a:gs pos="94000">
                <a:srgbClr val="2E135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 name="Title 1"/>
          <p:cNvSpPr>
            <a:spLocks noGrp="1"/>
          </p:cNvSpPr>
          <p:nvPr>
            <p:ph type="title"/>
          </p:nvPr>
        </p:nvSpPr>
        <p:spPr>
          <a:xfrm>
            <a:off x="77279" y="4750"/>
            <a:ext cx="7521261" cy="615917"/>
          </a:xfrm>
        </p:spPr>
        <p:txBody>
          <a:bodyPr/>
          <a:lstStyle>
            <a:lvl1pPr>
              <a:lnSpc>
                <a:spcPct val="100000"/>
              </a:lnSpc>
              <a:defRPr b="1">
                <a:solidFill>
                  <a:srgbClr val="422A63"/>
                </a:solidFill>
              </a:defRPr>
            </a:lvl1pPr>
          </a:lstStyle>
          <a:p>
            <a:r>
              <a:rPr lang="en-US"/>
              <a:t>Click to edit Master title style</a:t>
            </a:r>
          </a:p>
        </p:txBody>
      </p:sp>
      <p:sp>
        <p:nvSpPr>
          <p:cNvPr id="3" name="Content Placeholder 2"/>
          <p:cNvSpPr>
            <a:spLocks noGrp="1"/>
          </p:cNvSpPr>
          <p:nvPr>
            <p:ph idx="1"/>
          </p:nvPr>
        </p:nvSpPr>
        <p:spPr>
          <a:xfrm>
            <a:off x="137381" y="882806"/>
            <a:ext cx="8750783" cy="5295323"/>
          </a:xfrm>
        </p:spPr>
        <p:txBody>
          <a:bodyPr>
            <a:normAutofit/>
          </a:bodyPr>
          <a:lstStyle>
            <a:lvl1pPr marL="228590" indent="-228590">
              <a:buClr>
                <a:schemeClr val="tx1">
                  <a:lumMod val="50000"/>
                  <a:lumOff val="50000"/>
                </a:schemeClr>
              </a:buClr>
              <a:buFont typeface="Wingdings 3" panose="05040102010807070707" pitchFamily="18" charset="2"/>
              <a:buChar char="}"/>
              <a:defRPr sz="1800">
                <a:solidFill>
                  <a:srgbClr val="2E1352"/>
                </a:solidFill>
              </a:defRPr>
            </a:lvl1pPr>
            <a:lvl2pPr marL="685775" indent="-228590">
              <a:buClr>
                <a:schemeClr val="accent1">
                  <a:lumMod val="10000"/>
                  <a:lumOff val="90000"/>
                </a:schemeClr>
              </a:buClr>
              <a:buFont typeface="Wingdings 3" panose="05040102010807070707" pitchFamily="18" charset="2"/>
              <a:buChar char="}"/>
              <a:defRPr sz="1600">
                <a:solidFill>
                  <a:srgbClr val="2E1352"/>
                </a:solidFill>
              </a:defRPr>
            </a:lvl2pPr>
            <a:lvl3pPr marL="1142958" indent="-228590">
              <a:buClr>
                <a:schemeClr val="accent1">
                  <a:lumMod val="10000"/>
                  <a:lumOff val="90000"/>
                </a:schemeClr>
              </a:buClr>
              <a:buFont typeface="Wingdings 3" panose="05040102010807070707" pitchFamily="18" charset="2"/>
              <a:buChar char=""/>
              <a:defRPr sz="1400">
                <a:solidFill>
                  <a:srgbClr val="2E1352"/>
                </a:solidFill>
              </a:defRPr>
            </a:lvl3pPr>
            <a:lvl4pPr marL="1600143" indent="-228590">
              <a:buClr>
                <a:schemeClr val="accent1">
                  <a:lumMod val="10000"/>
                  <a:lumOff val="90000"/>
                </a:schemeClr>
              </a:buClr>
              <a:buFont typeface="Wingdings 3" panose="05040102010807070707" pitchFamily="18" charset="2"/>
              <a:buChar char="}"/>
              <a:defRPr sz="1200">
                <a:solidFill>
                  <a:srgbClr val="2E1352"/>
                </a:solidFill>
              </a:defRPr>
            </a:lvl4pPr>
            <a:lvl5pPr marL="2057325" indent="-228590">
              <a:buClr>
                <a:schemeClr val="accent1">
                  <a:lumMod val="10000"/>
                  <a:lumOff val="90000"/>
                </a:schemeClr>
              </a:buClr>
              <a:buFont typeface="Wingdings 3" panose="05040102010807070707" pitchFamily="18" charset="2"/>
              <a:buChar char=""/>
              <a:defRPr sz="1200">
                <a:solidFill>
                  <a:srgbClr val="2E135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2D23A-A8EB-43BD-91A3-CFD0DD5DDD5E}" type="datetime1">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2697" y="6403995"/>
            <a:ext cx="2057400" cy="365125"/>
          </a:xfrm>
        </p:spPr>
        <p:txBody>
          <a:bodyPr/>
          <a:lstStyle>
            <a:lvl1pPr>
              <a:defRPr b="1">
                <a:solidFill>
                  <a:srgbClr val="D5CFDC"/>
                </a:solidFill>
                <a:latin typeface="Segoe UI" panose="020B0502040204020203" pitchFamily="34" charset="0"/>
                <a:cs typeface="Segoe UI" panose="020B0502040204020203" pitchFamily="34" charset="0"/>
              </a:defRPr>
            </a:lvl1pPr>
          </a:lstStyle>
          <a:p>
            <a:fld id="{A601D717-43D7-4F3D-8614-753FE8751A8F}" type="slidenum">
              <a:rPr lang="en-GB" smtClean="0"/>
              <a:pPr/>
              <a:t>‹#›</a:t>
            </a:fld>
            <a:endParaRPr lang="en-GB"/>
          </a:p>
        </p:txBody>
      </p:sp>
      <p:sp>
        <p:nvSpPr>
          <p:cNvPr id="11" name="Rectangle 10"/>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2" name="Rectangle 11"/>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3" name="Text Placeholder 12">
            <a:extLst>
              <a:ext uri="{FF2B5EF4-FFF2-40B4-BE49-F238E27FC236}">
                <a16:creationId xmlns:a16="http://schemas.microsoft.com/office/drawing/2014/main" id="{5D44DBE9-7644-4FD6-96C4-C88B4CC42C65}"/>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pic>
        <p:nvPicPr>
          <p:cNvPr id="10" name="Picture 9">
            <a:extLst>
              <a:ext uri="{FF2B5EF4-FFF2-40B4-BE49-F238E27FC236}">
                <a16:creationId xmlns:a16="http://schemas.microsoft.com/office/drawing/2014/main" id="{8CDA6FC4-E294-4026-BA17-85C897C2D50F}"/>
              </a:ext>
            </a:extLst>
          </p:cNvPr>
          <p:cNvPicPr>
            <a:picLocks noChangeAspect="1"/>
          </p:cNvPicPr>
          <p:nvPr/>
        </p:nvPicPr>
        <p:blipFill>
          <a:blip r:embed="rId2"/>
          <a:stretch>
            <a:fillRect/>
          </a:stretch>
        </p:blipFill>
        <p:spPr>
          <a:xfrm>
            <a:off x="8535265" y="34773"/>
            <a:ext cx="552935" cy="549478"/>
          </a:xfrm>
          <a:prstGeom prst="rect">
            <a:avLst/>
          </a:prstGeom>
        </p:spPr>
      </p:pic>
    </p:spTree>
    <p:extLst>
      <p:ext uri="{BB962C8B-B14F-4D97-AF65-F5344CB8AC3E}">
        <p14:creationId xmlns:p14="http://schemas.microsoft.com/office/powerpoint/2010/main" val="305371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1CB5AD-A04A-41E1-8458-F9DCDDBA46C1}"/>
              </a:ext>
            </a:extLst>
          </p:cNvPr>
          <p:cNvSpPr/>
          <p:nvPr/>
        </p:nvSpPr>
        <p:spPr>
          <a:xfrm>
            <a:off x="-4759" y="-1205"/>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8" name="Rectangle 17">
            <a:extLst>
              <a:ext uri="{FF2B5EF4-FFF2-40B4-BE49-F238E27FC236}">
                <a16:creationId xmlns:a16="http://schemas.microsoft.com/office/drawing/2014/main" id="{DA12B6B4-83D4-4B53-B476-7ACC16A68B27}"/>
              </a:ext>
            </a:extLst>
          </p:cNvPr>
          <p:cNvSpPr/>
          <p:nvPr/>
        </p:nvSpPr>
        <p:spPr>
          <a:xfrm>
            <a:off x="-4759" y="-1205"/>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 name="Title 1"/>
          <p:cNvSpPr>
            <a:spLocks noGrp="1"/>
          </p:cNvSpPr>
          <p:nvPr>
            <p:ph type="title"/>
          </p:nvPr>
        </p:nvSpPr>
        <p:spPr>
          <a:xfrm>
            <a:off x="623892" y="1709753"/>
            <a:ext cx="7886700" cy="2852737"/>
          </a:xfrm>
        </p:spPr>
        <p:txBody>
          <a:bodyPr anchor="b"/>
          <a:lstStyle>
            <a:lvl1pPr>
              <a:defRPr sz="6000">
                <a:solidFill>
                  <a:srgbClr val="422A63"/>
                </a:solidFill>
              </a:defRPr>
            </a:lvl1pPr>
          </a:lstStyle>
          <a:p>
            <a:r>
              <a:rPr lang="en-US"/>
              <a:t>Click to edit Master title style</a:t>
            </a:r>
          </a:p>
        </p:txBody>
      </p:sp>
      <p:sp>
        <p:nvSpPr>
          <p:cNvPr id="3" name="Text Placeholder 2"/>
          <p:cNvSpPr>
            <a:spLocks noGrp="1"/>
          </p:cNvSpPr>
          <p:nvPr>
            <p:ph type="body" idx="1"/>
          </p:nvPr>
        </p:nvSpPr>
        <p:spPr>
          <a:xfrm>
            <a:off x="623892" y="4589478"/>
            <a:ext cx="7886700" cy="1500187"/>
          </a:xfrm>
        </p:spPr>
        <p:txBody>
          <a:bodyPr/>
          <a:lstStyle>
            <a:lvl1pPr marL="0" indent="0">
              <a:buNone/>
              <a:defRPr sz="2400">
                <a:solidFill>
                  <a:srgbClr val="422A63"/>
                </a:solidFill>
              </a:defRPr>
            </a:lvl1pPr>
            <a:lvl2pPr marL="457185" indent="0">
              <a:buNone/>
              <a:defRPr sz="2000">
                <a:solidFill>
                  <a:schemeClr val="tx1">
                    <a:tint val="75000"/>
                  </a:schemeClr>
                </a:solidFill>
              </a:defRPr>
            </a:lvl2pPr>
            <a:lvl3pPr marL="914368" indent="0">
              <a:buNone/>
              <a:defRPr sz="1800">
                <a:solidFill>
                  <a:schemeClr val="tx1">
                    <a:tint val="75000"/>
                  </a:schemeClr>
                </a:solidFill>
              </a:defRPr>
            </a:lvl3pPr>
            <a:lvl4pPr marL="1371550" indent="0">
              <a:buNone/>
              <a:defRPr sz="1600">
                <a:solidFill>
                  <a:schemeClr val="tx1">
                    <a:tint val="75000"/>
                  </a:schemeClr>
                </a:solidFill>
              </a:defRPr>
            </a:lvl4pPr>
            <a:lvl5pPr marL="1828733" indent="0">
              <a:buNone/>
              <a:defRPr sz="1600">
                <a:solidFill>
                  <a:schemeClr val="tx1">
                    <a:tint val="75000"/>
                  </a:schemeClr>
                </a:solidFill>
              </a:defRPr>
            </a:lvl5pPr>
            <a:lvl6pPr marL="2285918" indent="0">
              <a:buNone/>
              <a:defRPr sz="1600">
                <a:solidFill>
                  <a:schemeClr val="tx1">
                    <a:tint val="75000"/>
                  </a:schemeClr>
                </a:solidFill>
              </a:defRPr>
            </a:lvl6pPr>
            <a:lvl7pPr marL="2743101" indent="0">
              <a:buNone/>
              <a:defRPr sz="1600">
                <a:solidFill>
                  <a:schemeClr val="tx1">
                    <a:tint val="75000"/>
                  </a:schemeClr>
                </a:solidFill>
              </a:defRPr>
            </a:lvl7pPr>
            <a:lvl8pPr marL="3200283" indent="0">
              <a:buNone/>
              <a:defRPr sz="1600">
                <a:solidFill>
                  <a:schemeClr val="tx1">
                    <a:tint val="75000"/>
                  </a:schemeClr>
                </a:solidFill>
              </a:defRPr>
            </a:lvl8pPr>
            <a:lvl9pPr marL="365746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DA7DC-56FE-4E95-9B76-D187AF8F89FB}" type="datetime1">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19" name="Rectangle 18">
            <a:extLst>
              <a:ext uri="{FF2B5EF4-FFF2-40B4-BE49-F238E27FC236}">
                <a16:creationId xmlns:a16="http://schemas.microsoft.com/office/drawing/2014/main" id="{3B6C2812-CA98-424D-B7BC-57333CC43F7D}"/>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4" name="Rectangle 13">
            <a:extLst>
              <a:ext uri="{FF2B5EF4-FFF2-40B4-BE49-F238E27FC236}">
                <a16:creationId xmlns:a16="http://schemas.microsoft.com/office/drawing/2014/main" id="{66C8AC9F-1E49-41B8-A8ED-22781882EA9F}"/>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17" name="Picture 16">
            <a:extLst>
              <a:ext uri="{FF2B5EF4-FFF2-40B4-BE49-F238E27FC236}">
                <a16:creationId xmlns:a16="http://schemas.microsoft.com/office/drawing/2014/main" id="{56BB2089-11E0-4AFD-86CD-BD63D31A4EC2}"/>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138276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78EBE7-5F8E-46E0-9473-493E8C2D1606}"/>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3" name="Rectangle 22">
            <a:extLst>
              <a:ext uri="{FF2B5EF4-FFF2-40B4-BE49-F238E27FC236}">
                <a16:creationId xmlns:a16="http://schemas.microsoft.com/office/drawing/2014/main" id="{867A1BB4-8601-4103-9355-BCA18A85E192}"/>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3" name="Content Placeholder 2"/>
          <p:cNvSpPr>
            <a:spLocks noGrp="1"/>
          </p:cNvSpPr>
          <p:nvPr>
            <p:ph sz="half" idx="1"/>
          </p:nvPr>
        </p:nvSpPr>
        <p:spPr>
          <a:xfrm>
            <a:off x="628650" y="1825625"/>
            <a:ext cx="3886200" cy="4351338"/>
          </a:xfrm>
        </p:spPr>
        <p:txBody>
          <a:bodyPr/>
          <a:lstStyle>
            <a:lvl1pPr marL="228590" indent="-228590">
              <a:buFont typeface="Wingdings 3" panose="05040102010807070707" pitchFamily="18" charset="2"/>
              <a:buChar char="}"/>
              <a:defRPr>
                <a:solidFill>
                  <a:srgbClr val="422A63"/>
                </a:solidFill>
              </a:defRPr>
            </a:lvl1pPr>
            <a:lvl2pPr marL="685775" indent="-228590">
              <a:buFont typeface="Wingdings 3" panose="05040102010807070707" pitchFamily="18" charset="2"/>
              <a:buChar char="}"/>
              <a:defRPr>
                <a:solidFill>
                  <a:srgbClr val="422A63"/>
                </a:solidFill>
              </a:defRPr>
            </a:lvl2pPr>
            <a:lvl3pPr marL="1142958" indent="-228590">
              <a:buFont typeface="Wingdings 3" panose="05040102010807070707" pitchFamily="18" charset="2"/>
              <a:buChar char="}"/>
              <a:defRPr>
                <a:solidFill>
                  <a:srgbClr val="422A63"/>
                </a:solidFill>
              </a:defRPr>
            </a:lvl3pPr>
            <a:lvl4pPr marL="1600143" indent="-228590">
              <a:buFont typeface="Wingdings 3" panose="05040102010807070707" pitchFamily="18" charset="2"/>
              <a:buChar char="}"/>
              <a:defRPr>
                <a:solidFill>
                  <a:srgbClr val="422A63"/>
                </a:solidFill>
              </a:defRPr>
            </a:lvl4pPr>
            <a:lvl5pPr marL="2057325" indent="-228590">
              <a:buFont typeface="Wingdings 3" panose="05040102010807070707" pitchFamily="18" charset="2"/>
              <a:buChar char="}"/>
              <a:defRPr>
                <a:solidFill>
                  <a:srgbClr val="422A6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marL="228590" indent="-228590" algn="l" defTabSz="914368" rtl="0" eaLnBrk="1" latinLnBrk="0" hangingPunct="1">
              <a:lnSpc>
                <a:spcPct val="90000"/>
              </a:lnSpc>
              <a:buFont typeface="Wingdings 3" panose="05040102010807070707" pitchFamily="18" charset="2"/>
              <a:buChar char="}"/>
              <a:defRPr lang="en-US" sz="2000" kern="1200" dirty="0" smtClean="0">
                <a:solidFill>
                  <a:srgbClr val="422A63"/>
                </a:solidFill>
                <a:latin typeface="Segoe UI" panose="020B0502040204020203" pitchFamily="34" charset="0"/>
                <a:ea typeface="+mn-ea"/>
                <a:cs typeface="Segoe UI" panose="020B0502040204020203" pitchFamily="34" charset="0"/>
              </a:defRPr>
            </a:lvl1pPr>
            <a:lvl2pPr marL="685775" indent="-228590" algn="l" defTabSz="914368" rtl="0" eaLnBrk="1" latinLnBrk="0" hangingPunct="1">
              <a:lnSpc>
                <a:spcPct val="90000"/>
              </a:lnSpc>
              <a:buFont typeface="Wingdings 3" panose="05040102010807070707" pitchFamily="18" charset="2"/>
              <a:buChar char="}"/>
              <a:defRPr lang="en-US" sz="2000" kern="1200" dirty="0" smtClean="0">
                <a:solidFill>
                  <a:srgbClr val="422A63"/>
                </a:solidFill>
                <a:latin typeface="Segoe UI" panose="020B0502040204020203" pitchFamily="34" charset="0"/>
                <a:ea typeface="+mn-ea"/>
                <a:cs typeface="Segoe UI" panose="020B0502040204020203" pitchFamily="34" charset="0"/>
              </a:defRPr>
            </a:lvl2pPr>
            <a:lvl3pPr marL="1142958" indent="-228590" algn="l" defTabSz="914368" rtl="0" eaLnBrk="1" latinLnBrk="0" hangingPunct="1">
              <a:lnSpc>
                <a:spcPct val="90000"/>
              </a:lnSpc>
              <a:buFont typeface="Wingdings 3" panose="05040102010807070707" pitchFamily="18" charset="2"/>
              <a:buChar char="}"/>
              <a:defRPr lang="en-US" sz="2000" kern="1200" dirty="0" smtClean="0">
                <a:solidFill>
                  <a:srgbClr val="422A63"/>
                </a:solidFill>
                <a:latin typeface="Segoe UI" panose="020B0502040204020203" pitchFamily="34" charset="0"/>
                <a:ea typeface="+mn-ea"/>
                <a:cs typeface="Segoe UI" panose="020B0502040204020203" pitchFamily="34" charset="0"/>
              </a:defRPr>
            </a:lvl3pPr>
            <a:lvl4pPr marL="1600143" indent="-228590" algn="l" defTabSz="914368" rtl="0" eaLnBrk="1" latinLnBrk="0" hangingPunct="1">
              <a:lnSpc>
                <a:spcPct val="90000"/>
              </a:lnSpc>
              <a:buFont typeface="Wingdings 3" panose="05040102010807070707" pitchFamily="18" charset="2"/>
              <a:buChar char="}"/>
              <a:defRPr lang="en-US" sz="2000" kern="1200" dirty="0" smtClean="0">
                <a:solidFill>
                  <a:srgbClr val="422A63"/>
                </a:solidFill>
                <a:latin typeface="Segoe UI" panose="020B0502040204020203" pitchFamily="34" charset="0"/>
                <a:ea typeface="+mn-ea"/>
                <a:cs typeface="Segoe UI" panose="020B0502040204020203" pitchFamily="34" charset="0"/>
              </a:defRPr>
            </a:lvl4pPr>
            <a:lvl5pPr marL="2057325" indent="-228590" algn="l" defTabSz="914368" rtl="0" eaLnBrk="1" latinLnBrk="0" hangingPunct="1">
              <a:lnSpc>
                <a:spcPct val="90000"/>
              </a:lnSpc>
              <a:buFont typeface="Wingdings 3" panose="05040102010807070707" pitchFamily="18" charset="2"/>
              <a:buChar char="}"/>
              <a:defRPr lang="en-US" sz="2000" kern="1200" dirty="0">
                <a:solidFill>
                  <a:srgbClr val="422A63"/>
                </a:solidFill>
                <a:latin typeface="Segoe UI" panose="020B0502040204020203" pitchFamily="34" charset="0"/>
                <a:ea typeface="+mn-ea"/>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31B0E4-5639-4757-8754-C7AA051353E1}" type="datetime1">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14" name="Title 1">
            <a:extLst>
              <a:ext uri="{FF2B5EF4-FFF2-40B4-BE49-F238E27FC236}">
                <a16:creationId xmlns:a16="http://schemas.microsoft.com/office/drawing/2014/main" id="{F9FFD1D7-6716-4B9C-B6A8-AABFE9467DF0}"/>
              </a:ext>
            </a:extLst>
          </p:cNvPr>
          <p:cNvSpPr>
            <a:spLocks noGrp="1"/>
          </p:cNvSpPr>
          <p:nvPr>
            <p:ph type="title"/>
          </p:nvPr>
        </p:nvSpPr>
        <p:spPr>
          <a:xfrm>
            <a:off x="77279" y="4750"/>
            <a:ext cx="7521261" cy="615917"/>
          </a:xfrm>
        </p:spPr>
        <p:txBody>
          <a:bodyPr/>
          <a:lstStyle>
            <a:lvl1pPr>
              <a:lnSpc>
                <a:spcPct val="100000"/>
              </a:lnSpc>
              <a:defRPr b="1">
                <a:solidFill>
                  <a:srgbClr val="422A63"/>
                </a:solidFill>
              </a:defRPr>
            </a:lvl1pPr>
          </a:lstStyle>
          <a:p>
            <a:r>
              <a:rPr lang="en-US"/>
              <a:t>Click to edit Master title style</a:t>
            </a:r>
          </a:p>
        </p:txBody>
      </p:sp>
      <p:sp>
        <p:nvSpPr>
          <p:cNvPr id="18" name="Text Placeholder 12">
            <a:extLst>
              <a:ext uri="{FF2B5EF4-FFF2-40B4-BE49-F238E27FC236}">
                <a16:creationId xmlns:a16="http://schemas.microsoft.com/office/drawing/2014/main" id="{F2397EE1-2412-42E5-89DD-5E96A34C57B5}"/>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24" name="Rectangle 23">
            <a:extLst>
              <a:ext uri="{FF2B5EF4-FFF2-40B4-BE49-F238E27FC236}">
                <a16:creationId xmlns:a16="http://schemas.microsoft.com/office/drawing/2014/main" id="{754AAB65-02BA-4E1A-8DDE-BEC2BA9A9B1E}"/>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5" name="Rectangle 24">
            <a:extLst>
              <a:ext uri="{FF2B5EF4-FFF2-40B4-BE49-F238E27FC236}">
                <a16:creationId xmlns:a16="http://schemas.microsoft.com/office/drawing/2014/main" id="{3BDCEE18-4528-4362-B1F4-8E4A4ECF738C}"/>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9" name="Rectangle 18">
            <a:extLst>
              <a:ext uri="{FF2B5EF4-FFF2-40B4-BE49-F238E27FC236}">
                <a16:creationId xmlns:a16="http://schemas.microsoft.com/office/drawing/2014/main" id="{7FB5E6D4-F99E-4AE8-8FE1-E32CE5A5F978}"/>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1" name="Rectangle 20">
            <a:extLst>
              <a:ext uri="{FF2B5EF4-FFF2-40B4-BE49-F238E27FC236}">
                <a16:creationId xmlns:a16="http://schemas.microsoft.com/office/drawing/2014/main" id="{A84DA731-BD0A-4149-AEAF-B04A4F13194C}"/>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26" name="Picture 25">
            <a:extLst>
              <a:ext uri="{FF2B5EF4-FFF2-40B4-BE49-F238E27FC236}">
                <a16:creationId xmlns:a16="http://schemas.microsoft.com/office/drawing/2014/main" id="{EEE5D269-AD54-4771-8420-2AFB2E0A77E6}"/>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15141112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218CFE-CBDF-414F-BF81-B30E8372ADFD}"/>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0" name="Rectangle 19">
            <a:extLst>
              <a:ext uri="{FF2B5EF4-FFF2-40B4-BE49-F238E27FC236}">
                <a16:creationId xmlns:a16="http://schemas.microsoft.com/office/drawing/2014/main" id="{3E77D54D-04E0-4300-98AF-98BBC181137B}"/>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422A63"/>
                </a:solidFill>
              </a:defRPr>
            </a:lvl1pPr>
            <a:lvl2pPr marL="457185" indent="0">
              <a:buNone/>
              <a:defRPr sz="2000" b="1"/>
            </a:lvl2pPr>
            <a:lvl3pPr marL="914368" indent="0">
              <a:buNone/>
              <a:defRPr sz="1800" b="1"/>
            </a:lvl3pPr>
            <a:lvl4pPr marL="1371550" indent="0">
              <a:buNone/>
              <a:defRPr sz="1600" b="1"/>
            </a:lvl4pPr>
            <a:lvl5pPr marL="1828733" indent="0">
              <a:buNone/>
              <a:defRPr sz="1600" b="1"/>
            </a:lvl5pPr>
            <a:lvl6pPr marL="2285918" indent="0">
              <a:buNone/>
              <a:defRPr sz="1600" b="1"/>
            </a:lvl6pPr>
            <a:lvl7pPr marL="2743101" indent="0">
              <a:buNone/>
              <a:defRPr sz="1600" b="1"/>
            </a:lvl7pPr>
            <a:lvl8pPr marL="3200283" indent="0">
              <a:buNone/>
              <a:defRPr sz="1600" b="1"/>
            </a:lvl8pPr>
            <a:lvl9pPr marL="3657467"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marL="228590" indent="-228590">
              <a:buFont typeface="Wingdings 3" panose="05040102010807070707" pitchFamily="18" charset="2"/>
              <a:buChar char="}"/>
              <a:defRPr>
                <a:solidFill>
                  <a:srgbClr val="422A63"/>
                </a:solidFill>
              </a:defRPr>
            </a:lvl1pPr>
            <a:lvl2pPr marL="685775" indent="-228590">
              <a:buFont typeface="Wingdings 3" panose="05040102010807070707" pitchFamily="18" charset="2"/>
              <a:buChar char="}"/>
              <a:defRPr>
                <a:solidFill>
                  <a:srgbClr val="422A63"/>
                </a:solidFill>
              </a:defRPr>
            </a:lvl2pPr>
            <a:lvl3pPr marL="1142958" indent="-228590">
              <a:buFont typeface="Wingdings 3" panose="05040102010807070707" pitchFamily="18" charset="2"/>
              <a:buChar char="}"/>
              <a:defRPr>
                <a:solidFill>
                  <a:srgbClr val="422A63"/>
                </a:solidFill>
              </a:defRPr>
            </a:lvl3pPr>
            <a:lvl4pPr marL="1600143" indent="-228590">
              <a:buFont typeface="Wingdings 3" panose="05040102010807070707" pitchFamily="18" charset="2"/>
              <a:buChar char="}"/>
              <a:defRPr>
                <a:solidFill>
                  <a:srgbClr val="422A63"/>
                </a:solidFill>
              </a:defRPr>
            </a:lvl4pPr>
            <a:lvl5pPr marL="2057325" indent="-228590">
              <a:buFont typeface="Wingdings 3" panose="05040102010807070707" pitchFamily="18" charset="2"/>
              <a:buChar char="}"/>
              <a:defRPr>
                <a:solidFill>
                  <a:srgbClr val="422A6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solidFill>
                  <a:srgbClr val="422A63"/>
                </a:solidFill>
              </a:defRPr>
            </a:lvl1pPr>
            <a:lvl2pPr marL="457185" indent="0">
              <a:buNone/>
              <a:defRPr sz="2000" b="1"/>
            </a:lvl2pPr>
            <a:lvl3pPr marL="914368" indent="0">
              <a:buNone/>
              <a:defRPr sz="1800" b="1"/>
            </a:lvl3pPr>
            <a:lvl4pPr marL="1371550" indent="0">
              <a:buNone/>
              <a:defRPr sz="1600" b="1"/>
            </a:lvl4pPr>
            <a:lvl5pPr marL="1828733" indent="0">
              <a:buNone/>
              <a:defRPr sz="1600" b="1"/>
            </a:lvl5pPr>
            <a:lvl6pPr marL="2285918" indent="0">
              <a:buNone/>
              <a:defRPr sz="1600" b="1"/>
            </a:lvl6pPr>
            <a:lvl7pPr marL="2743101" indent="0">
              <a:buNone/>
              <a:defRPr sz="1600" b="1"/>
            </a:lvl7pPr>
            <a:lvl8pPr marL="3200283" indent="0">
              <a:buNone/>
              <a:defRPr sz="1600" b="1"/>
            </a:lvl8pPr>
            <a:lvl9pPr marL="3657467"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lvl1pPr marL="228590" indent="-228590">
              <a:buFont typeface="Wingdings 3" panose="05040102010807070707" pitchFamily="18" charset="2"/>
              <a:buChar char="}"/>
              <a:defRPr>
                <a:solidFill>
                  <a:srgbClr val="422A63"/>
                </a:solidFill>
              </a:defRPr>
            </a:lvl1pPr>
            <a:lvl2pPr marL="685775" indent="-228590">
              <a:buFont typeface="Wingdings 3" panose="05040102010807070707" pitchFamily="18" charset="2"/>
              <a:buChar char="}"/>
              <a:defRPr>
                <a:solidFill>
                  <a:srgbClr val="422A63"/>
                </a:solidFill>
              </a:defRPr>
            </a:lvl2pPr>
            <a:lvl3pPr marL="1142958" indent="-228590">
              <a:buFont typeface="Wingdings 3" panose="05040102010807070707" pitchFamily="18" charset="2"/>
              <a:buChar char="}"/>
              <a:defRPr>
                <a:solidFill>
                  <a:srgbClr val="422A63"/>
                </a:solidFill>
              </a:defRPr>
            </a:lvl3pPr>
            <a:lvl4pPr marL="1600143" indent="-228590">
              <a:buFont typeface="Wingdings 3" panose="05040102010807070707" pitchFamily="18" charset="2"/>
              <a:buChar char="}"/>
              <a:defRPr>
                <a:solidFill>
                  <a:srgbClr val="422A63"/>
                </a:solidFill>
              </a:defRPr>
            </a:lvl4pPr>
            <a:lvl5pPr marL="2057325" indent="-228590">
              <a:buFont typeface="Wingdings 3" panose="05040102010807070707" pitchFamily="18" charset="2"/>
              <a:buChar char="}"/>
              <a:defRPr>
                <a:solidFill>
                  <a:srgbClr val="422A6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BDA32-AD6C-4513-BA17-6F7162752090}" type="datetime1">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11" name="Title 1">
            <a:extLst>
              <a:ext uri="{FF2B5EF4-FFF2-40B4-BE49-F238E27FC236}">
                <a16:creationId xmlns:a16="http://schemas.microsoft.com/office/drawing/2014/main" id="{8B56183F-F82B-4C9D-8B9A-E98BD918C4C8}"/>
              </a:ext>
            </a:extLst>
          </p:cNvPr>
          <p:cNvSpPr>
            <a:spLocks noGrp="1"/>
          </p:cNvSpPr>
          <p:nvPr>
            <p:ph type="title"/>
          </p:nvPr>
        </p:nvSpPr>
        <p:spPr>
          <a:xfrm>
            <a:off x="77279" y="4750"/>
            <a:ext cx="7521261" cy="615917"/>
          </a:xfrm>
        </p:spPr>
        <p:txBody>
          <a:bodyPr/>
          <a:lstStyle>
            <a:lvl1pPr>
              <a:lnSpc>
                <a:spcPct val="100000"/>
              </a:lnSpc>
              <a:defRPr b="1">
                <a:solidFill>
                  <a:srgbClr val="422A63"/>
                </a:solidFill>
              </a:defRPr>
            </a:lvl1pPr>
          </a:lstStyle>
          <a:p>
            <a:r>
              <a:rPr lang="en-US"/>
              <a:t>Click to edit Master title style</a:t>
            </a:r>
          </a:p>
        </p:txBody>
      </p:sp>
      <p:sp>
        <p:nvSpPr>
          <p:cNvPr id="15" name="Text Placeholder 12">
            <a:extLst>
              <a:ext uri="{FF2B5EF4-FFF2-40B4-BE49-F238E27FC236}">
                <a16:creationId xmlns:a16="http://schemas.microsoft.com/office/drawing/2014/main" id="{E10017E3-8CAC-4387-BCB5-8E2D135BAA7B}"/>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21" name="Rectangle 20">
            <a:extLst>
              <a:ext uri="{FF2B5EF4-FFF2-40B4-BE49-F238E27FC236}">
                <a16:creationId xmlns:a16="http://schemas.microsoft.com/office/drawing/2014/main" id="{924DED08-1899-4015-B028-5BEFAADBA7D4}"/>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2" name="Rectangle 21">
            <a:extLst>
              <a:ext uri="{FF2B5EF4-FFF2-40B4-BE49-F238E27FC236}">
                <a16:creationId xmlns:a16="http://schemas.microsoft.com/office/drawing/2014/main" id="{FA63F0EC-F17D-4C75-B81D-C6FF1AA2C68C}"/>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9" name="Rectangle 18">
            <a:extLst>
              <a:ext uri="{FF2B5EF4-FFF2-40B4-BE49-F238E27FC236}">
                <a16:creationId xmlns:a16="http://schemas.microsoft.com/office/drawing/2014/main" id="{23FDFB29-6BA7-4E4B-B0B4-A613B25AF2C2}"/>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3" name="Rectangle 22">
            <a:extLst>
              <a:ext uri="{FF2B5EF4-FFF2-40B4-BE49-F238E27FC236}">
                <a16:creationId xmlns:a16="http://schemas.microsoft.com/office/drawing/2014/main" id="{E146BA0B-749B-4E8B-82AE-DF044BF3F466}"/>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25" name="Picture 24">
            <a:extLst>
              <a:ext uri="{FF2B5EF4-FFF2-40B4-BE49-F238E27FC236}">
                <a16:creationId xmlns:a16="http://schemas.microsoft.com/office/drawing/2014/main" id="{CDA0B054-CA62-4CBA-B15F-BDDE442705B6}"/>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411395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485047-3623-47B1-8280-4FB46A344F3B}"/>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6" name="Rectangle 15">
            <a:extLst>
              <a:ext uri="{FF2B5EF4-FFF2-40B4-BE49-F238E27FC236}">
                <a16:creationId xmlns:a16="http://schemas.microsoft.com/office/drawing/2014/main" id="{8E92B6B9-17BC-4DAE-97C7-D38581A5BABC}"/>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3" name="Date Placeholder 2"/>
          <p:cNvSpPr>
            <a:spLocks noGrp="1"/>
          </p:cNvSpPr>
          <p:nvPr>
            <p:ph type="dt" sz="half" idx="10"/>
          </p:nvPr>
        </p:nvSpPr>
        <p:spPr/>
        <p:txBody>
          <a:bodyPr/>
          <a:lstStyle/>
          <a:p>
            <a:fld id="{F5CCA028-19CF-49C2-BE97-857261D23178}" type="datetime1">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7" name="Title 1">
            <a:extLst>
              <a:ext uri="{FF2B5EF4-FFF2-40B4-BE49-F238E27FC236}">
                <a16:creationId xmlns:a16="http://schemas.microsoft.com/office/drawing/2014/main" id="{CAF0EF40-739D-4F79-BB21-0E2A66B3AB7D}"/>
              </a:ext>
            </a:extLst>
          </p:cNvPr>
          <p:cNvSpPr>
            <a:spLocks noGrp="1"/>
          </p:cNvSpPr>
          <p:nvPr>
            <p:ph type="title"/>
          </p:nvPr>
        </p:nvSpPr>
        <p:spPr>
          <a:xfrm>
            <a:off x="77279" y="4750"/>
            <a:ext cx="7521261" cy="615917"/>
          </a:xfrm>
        </p:spPr>
        <p:txBody>
          <a:bodyPr/>
          <a:lstStyle>
            <a:lvl1pPr>
              <a:lnSpc>
                <a:spcPct val="100000"/>
              </a:lnSpc>
              <a:defRPr b="1">
                <a:solidFill>
                  <a:srgbClr val="422A63"/>
                </a:solidFill>
              </a:defRPr>
            </a:lvl1pPr>
          </a:lstStyle>
          <a:p>
            <a:r>
              <a:rPr lang="en-US"/>
              <a:t>Click to edit Master title style</a:t>
            </a:r>
          </a:p>
        </p:txBody>
      </p:sp>
      <p:sp>
        <p:nvSpPr>
          <p:cNvPr id="11" name="Text Placeholder 12">
            <a:extLst>
              <a:ext uri="{FF2B5EF4-FFF2-40B4-BE49-F238E27FC236}">
                <a16:creationId xmlns:a16="http://schemas.microsoft.com/office/drawing/2014/main" id="{61DADFC5-CFC0-4394-B73A-A348F688E407}"/>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17" name="Rectangle 16">
            <a:extLst>
              <a:ext uri="{FF2B5EF4-FFF2-40B4-BE49-F238E27FC236}">
                <a16:creationId xmlns:a16="http://schemas.microsoft.com/office/drawing/2014/main" id="{A896DB6B-3BC3-47B4-A556-4600654DDFC1}"/>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8" name="Rectangle 17">
            <a:extLst>
              <a:ext uri="{FF2B5EF4-FFF2-40B4-BE49-F238E27FC236}">
                <a16:creationId xmlns:a16="http://schemas.microsoft.com/office/drawing/2014/main" id="{0C2F5B5C-1181-4A7F-92BA-F37EFBD74069}"/>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9" name="Rectangle 18">
            <a:extLst>
              <a:ext uri="{FF2B5EF4-FFF2-40B4-BE49-F238E27FC236}">
                <a16:creationId xmlns:a16="http://schemas.microsoft.com/office/drawing/2014/main" id="{FD380AB4-745D-4F82-8A84-382EE9F75831}"/>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0" name="Rectangle 19">
            <a:extLst>
              <a:ext uri="{FF2B5EF4-FFF2-40B4-BE49-F238E27FC236}">
                <a16:creationId xmlns:a16="http://schemas.microsoft.com/office/drawing/2014/main" id="{C0400F49-5AE7-4C2E-BEF9-D7D88607DB71}"/>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22" name="Picture 21">
            <a:extLst>
              <a:ext uri="{FF2B5EF4-FFF2-40B4-BE49-F238E27FC236}">
                <a16:creationId xmlns:a16="http://schemas.microsoft.com/office/drawing/2014/main" id="{12BD1134-CD93-4D64-ADEC-CEBCF8E36C65}"/>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253729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2F900-00AF-4FAA-8F1E-D66DB6D55321}" type="datetime1">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6" name="Text Placeholder 12">
            <a:extLst>
              <a:ext uri="{FF2B5EF4-FFF2-40B4-BE49-F238E27FC236}">
                <a16:creationId xmlns:a16="http://schemas.microsoft.com/office/drawing/2014/main" id="{328E65BA-6B1C-41FE-98CF-E3D7064E40F8}"/>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8" name="Rectangle 7">
            <a:extLst>
              <a:ext uri="{FF2B5EF4-FFF2-40B4-BE49-F238E27FC236}">
                <a16:creationId xmlns:a16="http://schemas.microsoft.com/office/drawing/2014/main" id="{D6E2CA5B-3211-456F-B6CF-05CFB9D8C186}"/>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9" name="Rectangle 8">
            <a:extLst>
              <a:ext uri="{FF2B5EF4-FFF2-40B4-BE49-F238E27FC236}">
                <a16:creationId xmlns:a16="http://schemas.microsoft.com/office/drawing/2014/main" id="{CDC2FCDF-A6B3-4F5F-9E51-7F55230A2DE0}"/>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Tree>
    <p:extLst>
      <p:ext uri="{BB962C8B-B14F-4D97-AF65-F5344CB8AC3E}">
        <p14:creationId xmlns:p14="http://schemas.microsoft.com/office/powerpoint/2010/main" val="1990520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E17237-0C88-476F-A2A3-4FAA78409BF6}"/>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9" name="Rectangle 18">
            <a:extLst>
              <a:ext uri="{FF2B5EF4-FFF2-40B4-BE49-F238E27FC236}">
                <a16:creationId xmlns:a16="http://schemas.microsoft.com/office/drawing/2014/main" id="{DD1AD3B0-EB7B-490F-A72A-7E76003FD718}"/>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 name="Title 1"/>
          <p:cNvSpPr>
            <a:spLocks noGrp="1"/>
          </p:cNvSpPr>
          <p:nvPr>
            <p:ph type="title"/>
          </p:nvPr>
        </p:nvSpPr>
        <p:spPr>
          <a:xfrm>
            <a:off x="629847" y="691607"/>
            <a:ext cx="2949178" cy="1365797"/>
          </a:xfrm>
        </p:spPr>
        <p:txBody>
          <a:bodyPr anchor="b"/>
          <a:lstStyle>
            <a:lvl1pPr>
              <a:defRPr sz="3200">
                <a:solidFill>
                  <a:srgbClr val="422A63"/>
                </a:solidFill>
              </a:defRPr>
            </a:lvl1pPr>
          </a:lstStyle>
          <a:p>
            <a:r>
              <a:rPr lang="en-US"/>
              <a:t>Click to edit Master title style</a:t>
            </a:r>
          </a:p>
        </p:txBody>
      </p:sp>
      <p:sp>
        <p:nvSpPr>
          <p:cNvPr id="3" name="Content Placeholder 2"/>
          <p:cNvSpPr>
            <a:spLocks noGrp="1"/>
          </p:cNvSpPr>
          <p:nvPr>
            <p:ph idx="1"/>
          </p:nvPr>
        </p:nvSpPr>
        <p:spPr>
          <a:xfrm>
            <a:off x="3887391" y="987440"/>
            <a:ext cx="4629150" cy="4873625"/>
          </a:xfrm>
        </p:spPr>
        <p:txBody>
          <a:bodyPr/>
          <a:lstStyle>
            <a:lvl1pPr marL="228590" indent="-228590">
              <a:buFont typeface="Wingdings 3" panose="05040102010807070707" pitchFamily="18" charset="2"/>
              <a:buChar char="}"/>
              <a:defRPr sz="3200">
                <a:solidFill>
                  <a:srgbClr val="422A63"/>
                </a:solidFill>
              </a:defRPr>
            </a:lvl1pPr>
            <a:lvl2pPr marL="685775" indent="-228590">
              <a:buFont typeface="Wingdings 3" panose="05040102010807070707" pitchFamily="18" charset="2"/>
              <a:buChar char="}"/>
              <a:defRPr sz="2800">
                <a:solidFill>
                  <a:srgbClr val="422A63"/>
                </a:solidFill>
              </a:defRPr>
            </a:lvl2pPr>
            <a:lvl3pPr marL="1142958" indent="-228590">
              <a:buFont typeface="Wingdings 3" panose="05040102010807070707" pitchFamily="18" charset="2"/>
              <a:buChar char="}"/>
              <a:defRPr sz="2400">
                <a:solidFill>
                  <a:srgbClr val="422A63"/>
                </a:solidFill>
              </a:defRPr>
            </a:lvl3pPr>
            <a:lvl4pPr marL="1600143" indent="-228590">
              <a:buFont typeface="Wingdings 3" panose="05040102010807070707" pitchFamily="18" charset="2"/>
              <a:buChar char="}"/>
              <a:defRPr sz="2000">
                <a:solidFill>
                  <a:srgbClr val="422A63"/>
                </a:solidFill>
              </a:defRPr>
            </a:lvl4pPr>
            <a:lvl5pPr marL="2057325" indent="-228590">
              <a:buFont typeface="Wingdings 3" panose="05040102010807070707" pitchFamily="18" charset="2"/>
              <a:buChar char="}"/>
              <a:defRPr sz="2000">
                <a:solidFill>
                  <a:srgbClr val="422A63"/>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7" y="2057400"/>
            <a:ext cx="2949178" cy="3811588"/>
          </a:xfrm>
        </p:spPr>
        <p:txBody>
          <a:bodyPr/>
          <a:lstStyle>
            <a:lvl1pPr marL="0" indent="0">
              <a:buNone/>
              <a:defRPr sz="1600">
                <a:solidFill>
                  <a:srgbClr val="422A63"/>
                </a:solidFill>
              </a:defRPr>
            </a:lvl1pPr>
            <a:lvl2pPr marL="457185" indent="0">
              <a:buNone/>
              <a:defRPr sz="1400"/>
            </a:lvl2pPr>
            <a:lvl3pPr marL="914368" indent="0">
              <a:buNone/>
              <a:defRPr sz="1200"/>
            </a:lvl3pPr>
            <a:lvl4pPr marL="1371550" indent="0">
              <a:buNone/>
              <a:defRPr sz="1000"/>
            </a:lvl4pPr>
            <a:lvl5pPr marL="1828733" indent="0">
              <a:buNone/>
              <a:defRPr sz="1000"/>
            </a:lvl5pPr>
            <a:lvl6pPr marL="2285918" indent="0">
              <a:buNone/>
              <a:defRPr sz="1000"/>
            </a:lvl6pPr>
            <a:lvl7pPr marL="2743101" indent="0">
              <a:buNone/>
              <a:defRPr sz="1000"/>
            </a:lvl7pPr>
            <a:lvl8pPr marL="3200283" indent="0">
              <a:buNone/>
              <a:defRPr sz="1000"/>
            </a:lvl8pPr>
            <a:lvl9pPr marL="365746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4A1D04-3E7F-4F8D-815D-308BC9EDF858}" type="datetime1">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10" name="Title 1">
            <a:extLst>
              <a:ext uri="{FF2B5EF4-FFF2-40B4-BE49-F238E27FC236}">
                <a16:creationId xmlns:a16="http://schemas.microsoft.com/office/drawing/2014/main" id="{7288EA42-7677-4C2C-9056-60FADCF15101}"/>
              </a:ext>
            </a:extLst>
          </p:cNvPr>
          <p:cNvSpPr txBox="1">
            <a:spLocks/>
          </p:cNvSpPr>
          <p:nvPr/>
        </p:nvSpPr>
        <p:spPr>
          <a:xfrm>
            <a:off x="77279" y="4750"/>
            <a:ext cx="7521261" cy="615917"/>
          </a:xfrm>
          <a:prstGeom prst="rect">
            <a:avLst/>
          </a:prstGeom>
        </p:spPr>
        <p:txBody>
          <a:bodyPr vert="horz" lIns="91440" tIns="45720" rIns="91440" bIns="45720" rtlCol="0" anchor="ctr">
            <a:noAutofit/>
          </a:bodyPr>
          <a:lstStyle>
            <a:lvl1pPr algn="l" defTabSz="914390" rtl="0" eaLnBrk="1" latinLnBrk="0" hangingPunct="1">
              <a:lnSpc>
                <a:spcPct val="100000"/>
              </a:lnSpc>
              <a:spcBef>
                <a:spcPct val="0"/>
              </a:spcBef>
              <a:buNone/>
              <a:defRPr sz="2000" b="1" kern="1200">
                <a:solidFill>
                  <a:schemeClr val="accent5">
                    <a:lumMod val="50000"/>
                  </a:schemeClr>
                </a:solidFill>
                <a:latin typeface="Segoe UI" panose="020B0502040204020203" pitchFamily="34" charset="0"/>
                <a:ea typeface="+mj-ea"/>
                <a:cs typeface="Segoe UI" panose="020B0502040204020203" pitchFamily="34" charset="0"/>
              </a:defRPr>
            </a:lvl1pPr>
          </a:lstStyle>
          <a:p>
            <a:r>
              <a:rPr lang="en-US" sz="2000"/>
              <a:t>Click to edit Master title style</a:t>
            </a:r>
          </a:p>
        </p:txBody>
      </p:sp>
      <p:sp>
        <p:nvSpPr>
          <p:cNvPr id="13" name="Text Placeholder 12">
            <a:extLst>
              <a:ext uri="{FF2B5EF4-FFF2-40B4-BE49-F238E27FC236}">
                <a16:creationId xmlns:a16="http://schemas.microsoft.com/office/drawing/2014/main" id="{24617E73-02A9-45A7-9D6D-87FA9DA89EF4}"/>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16" name="Title 1">
            <a:extLst>
              <a:ext uri="{FF2B5EF4-FFF2-40B4-BE49-F238E27FC236}">
                <a16:creationId xmlns:a16="http://schemas.microsoft.com/office/drawing/2014/main" id="{AB1BB172-DC78-4E0E-A8CB-45344FAA8A44}"/>
              </a:ext>
            </a:extLst>
          </p:cNvPr>
          <p:cNvSpPr txBox="1">
            <a:spLocks/>
          </p:cNvSpPr>
          <p:nvPr/>
        </p:nvSpPr>
        <p:spPr>
          <a:xfrm>
            <a:off x="77279" y="4750"/>
            <a:ext cx="7521261" cy="615917"/>
          </a:xfrm>
          <a:prstGeom prst="rect">
            <a:avLst/>
          </a:prstGeom>
        </p:spPr>
        <p:txBody>
          <a:bodyPr vert="horz" lIns="91440" tIns="45720" rIns="91440" bIns="45720" rtlCol="0" anchor="ctr">
            <a:noAutofit/>
          </a:bodyPr>
          <a:lstStyle>
            <a:lvl1pPr algn="l" defTabSz="914390" rtl="0" eaLnBrk="1" latinLnBrk="0" hangingPunct="1">
              <a:lnSpc>
                <a:spcPct val="100000"/>
              </a:lnSpc>
              <a:spcBef>
                <a:spcPct val="0"/>
              </a:spcBef>
              <a:buNone/>
              <a:defRPr sz="2000" b="1" kern="1200">
                <a:solidFill>
                  <a:schemeClr val="accent5">
                    <a:lumMod val="50000"/>
                  </a:schemeClr>
                </a:solidFill>
                <a:latin typeface="Segoe UI" panose="020B0502040204020203" pitchFamily="34" charset="0"/>
                <a:ea typeface="+mj-ea"/>
                <a:cs typeface="Segoe UI" panose="020B0502040204020203" pitchFamily="34" charset="0"/>
              </a:defRPr>
            </a:lvl1pPr>
          </a:lstStyle>
          <a:p>
            <a:r>
              <a:rPr lang="en-US" sz="2000">
                <a:solidFill>
                  <a:srgbClr val="422A63"/>
                </a:solidFill>
              </a:rPr>
              <a:t>Click to edit Master title style</a:t>
            </a:r>
          </a:p>
        </p:txBody>
      </p:sp>
      <p:sp>
        <p:nvSpPr>
          <p:cNvPr id="20" name="Rectangle 19">
            <a:extLst>
              <a:ext uri="{FF2B5EF4-FFF2-40B4-BE49-F238E27FC236}">
                <a16:creationId xmlns:a16="http://schemas.microsoft.com/office/drawing/2014/main" id="{AC1E0953-A090-4F8A-9655-DD471E002E7D}"/>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1" name="Rectangle 20">
            <a:extLst>
              <a:ext uri="{FF2B5EF4-FFF2-40B4-BE49-F238E27FC236}">
                <a16:creationId xmlns:a16="http://schemas.microsoft.com/office/drawing/2014/main" id="{A50A2008-56B7-4344-8408-4115F4A745FA}"/>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2" name="Rectangle 21">
            <a:extLst>
              <a:ext uri="{FF2B5EF4-FFF2-40B4-BE49-F238E27FC236}">
                <a16:creationId xmlns:a16="http://schemas.microsoft.com/office/drawing/2014/main" id="{26676E76-5787-4040-9F00-7C32B2D946A2}"/>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3" name="Rectangle 22">
            <a:extLst>
              <a:ext uri="{FF2B5EF4-FFF2-40B4-BE49-F238E27FC236}">
                <a16:creationId xmlns:a16="http://schemas.microsoft.com/office/drawing/2014/main" id="{509E600A-DF64-4CD0-89B9-C0B088A6DD13}"/>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25" name="Picture 24">
            <a:extLst>
              <a:ext uri="{FF2B5EF4-FFF2-40B4-BE49-F238E27FC236}">
                <a16:creationId xmlns:a16="http://schemas.microsoft.com/office/drawing/2014/main" id="{7DB1C4E6-086B-4D77-89FC-B847B6DD0B21}"/>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238352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5436B3-E02B-490C-8988-64A6D8325652}"/>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19" name="Rectangle 18">
            <a:extLst>
              <a:ext uri="{FF2B5EF4-FFF2-40B4-BE49-F238E27FC236}">
                <a16:creationId xmlns:a16="http://schemas.microsoft.com/office/drawing/2014/main" id="{EFBE9F6C-4380-402A-B42C-B6B0C484457C}"/>
              </a:ext>
            </a:extLst>
          </p:cNvPr>
          <p:cNvSpPr/>
          <p:nvPr/>
        </p:nvSpPr>
        <p:spPr>
          <a:xfrm>
            <a:off x="-1" y="1"/>
            <a:ext cx="9144001" cy="620654"/>
          </a:xfrm>
          <a:prstGeom prst="rect">
            <a:avLst/>
          </a:prstGeom>
          <a:gradFill flip="none" rotWithShape="1">
            <a:gsLst>
              <a:gs pos="0">
                <a:srgbClr val="EAE7ED">
                  <a:lumMod val="70000"/>
                  <a:lumOff val="30000"/>
                </a:srgbClr>
              </a:gs>
              <a:gs pos="75000">
                <a:srgbClr val="EAE7ED">
                  <a:lumMod val="70000"/>
                  <a:lumOff val="30000"/>
                </a:srgbClr>
              </a:gs>
              <a:gs pos="87000">
                <a:srgbClr val="D5CFDC"/>
              </a:gs>
              <a:gs pos="100000">
                <a:srgbClr val="422A63">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 name="Title 1"/>
          <p:cNvSpPr>
            <a:spLocks noGrp="1"/>
          </p:cNvSpPr>
          <p:nvPr>
            <p:ph type="title"/>
          </p:nvPr>
        </p:nvSpPr>
        <p:spPr>
          <a:xfrm>
            <a:off x="629847" y="686966"/>
            <a:ext cx="2949178" cy="1370439"/>
          </a:xfrm>
        </p:spPr>
        <p:txBody>
          <a:bodyPr anchor="b"/>
          <a:lstStyle>
            <a:lvl1pPr>
              <a:defRPr sz="3200">
                <a:solidFill>
                  <a:srgbClr val="422A63"/>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40"/>
            <a:ext cx="4629150" cy="4873625"/>
          </a:xfrm>
        </p:spPr>
        <p:txBody>
          <a:bodyPr anchor="t"/>
          <a:lstStyle>
            <a:lvl1pPr marL="0" indent="0">
              <a:buNone/>
              <a:defRPr sz="3200">
                <a:solidFill>
                  <a:srgbClr val="422A63"/>
                </a:solidFill>
              </a:defRPr>
            </a:lvl1pPr>
            <a:lvl2pPr marL="457185" indent="0">
              <a:buNone/>
              <a:defRPr sz="2800"/>
            </a:lvl2pPr>
            <a:lvl3pPr marL="914368" indent="0">
              <a:buNone/>
              <a:defRPr sz="2400"/>
            </a:lvl3pPr>
            <a:lvl4pPr marL="1371550" indent="0">
              <a:buNone/>
              <a:defRPr sz="2000"/>
            </a:lvl4pPr>
            <a:lvl5pPr marL="1828733" indent="0">
              <a:buNone/>
              <a:defRPr sz="2000"/>
            </a:lvl5pPr>
            <a:lvl6pPr marL="2285918" indent="0">
              <a:buNone/>
              <a:defRPr sz="2000"/>
            </a:lvl6pPr>
            <a:lvl7pPr marL="2743101" indent="0">
              <a:buNone/>
              <a:defRPr sz="2000"/>
            </a:lvl7pPr>
            <a:lvl8pPr marL="3200283" indent="0">
              <a:buNone/>
              <a:defRPr sz="2000"/>
            </a:lvl8pPr>
            <a:lvl9pPr marL="3657467" indent="0">
              <a:buNone/>
              <a:defRPr sz="2000"/>
            </a:lvl9pPr>
          </a:lstStyle>
          <a:p>
            <a:r>
              <a:rPr lang="en-US"/>
              <a:t>Click icon to add picture</a:t>
            </a:r>
          </a:p>
        </p:txBody>
      </p:sp>
      <p:sp>
        <p:nvSpPr>
          <p:cNvPr id="4" name="Text Placeholder 3"/>
          <p:cNvSpPr>
            <a:spLocks noGrp="1"/>
          </p:cNvSpPr>
          <p:nvPr>
            <p:ph type="body" sz="half" idx="2"/>
          </p:nvPr>
        </p:nvSpPr>
        <p:spPr>
          <a:xfrm>
            <a:off x="629847" y="2057400"/>
            <a:ext cx="2949178" cy="3811588"/>
          </a:xfrm>
        </p:spPr>
        <p:txBody>
          <a:bodyPr/>
          <a:lstStyle>
            <a:lvl1pPr marL="0" indent="0">
              <a:buNone/>
              <a:defRPr sz="1600">
                <a:solidFill>
                  <a:srgbClr val="422A63"/>
                </a:solidFill>
              </a:defRPr>
            </a:lvl1pPr>
            <a:lvl2pPr marL="457185" indent="0">
              <a:buNone/>
              <a:defRPr sz="1400"/>
            </a:lvl2pPr>
            <a:lvl3pPr marL="914368" indent="0">
              <a:buNone/>
              <a:defRPr sz="1200"/>
            </a:lvl3pPr>
            <a:lvl4pPr marL="1371550" indent="0">
              <a:buNone/>
              <a:defRPr sz="1000"/>
            </a:lvl4pPr>
            <a:lvl5pPr marL="1828733" indent="0">
              <a:buNone/>
              <a:defRPr sz="1000"/>
            </a:lvl5pPr>
            <a:lvl6pPr marL="2285918" indent="0">
              <a:buNone/>
              <a:defRPr sz="1000"/>
            </a:lvl6pPr>
            <a:lvl7pPr marL="2743101" indent="0">
              <a:buNone/>
              <a:defRPr sz="1000"/>
            </a:lvl7pPr>
            <a:lvl8pPr marL="3200283" indent="0">
              <a:buNone/>
              <a:defRPr sz="1000"/>
            </a:lvl8pPr>
            <a:lvl9pPr marL="365746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23E0F-14A6-4EF6-B217-0BB16389930A}" type="datetime1">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D5CFDC"/>
                </a:solidFill>
              </a:defRPr>
            </a:lvl1pPr>
          </a:lstStyle>
          <a:p>
            <a:fld id="{A601D717-43D7-4F3D-8614-753FE8751A8F}" type="slidenum">
              <a:rPr lang="en-GB" smtClean="0"/>
              <a:pPr/>
              <a:t>‹#›</a:t>
            </a:fld>
            <a:endParaRPr lang="en-GB"/>
          </a:p>
        </p:txBody>
      </p:sp>
      <p:sp>
        <p:nvSpPr>
          <p:cNvPr id="10" name="Title 1">
            <a:extLst>
              <a:ext uri="{FF2B5EF4-FFF2-40B4-BE49-F238E27FC236}">
                <a16:creationId xmlns:a16="http://schemas.microsoft.com/office/drawing/2014/main" id="{852595E5-B169-4457-AF1E-FEB829593C8B}"/>
              </a:ext>
            </a:extLst>
          </p:cNvPr>
          <p:cNvSpPr txBox="1">
            <a:spLocks/>
          </p:cNvSpPr>
          <p:nvPr/>
        </p:nvSpPr>
        <p:spPr>
          <a:xfrm>
            <a:off x="77279" y="4750"/>
            <a:ext cx="7521261" cy="615917"/>
          </a:xfrm>
          <a:prstGeom prst="rect">
            <a:avLst/>
          </a:prstGeom>
        </p:spPr>
        <p:txBody>
          <a:bodyPr vert="horz" lIns="91440" tIns="45720" rIns="91440" bIns="45720" rtlCol="0" anchor="ctr">
            <a:noAutofit/>
          </a:bodyPr>
          <a:lstStyle>
            <a:lvl1pPr algn="l" defTabSz="914390" rtl="0" eaLnBrk="1" latinLnBrk="0" hangingPunct="1">
              <a:lnSpc>
                <a:spcPct val="100000"/>
              </a:lnSpc>
              <a:spcBef>
                <a:spcPct val="0"/>
              </a:spcBef>
              <a:buNone/>
              <a:defRPr sz="2000" b="1" kern="1200">
                <a:solidFill>
                  <a:schemeClr val="accent5">
                    <a:lumMod val="50000"/>
                  </a:schemeClr>
                </a:solidFill>
                <a:latin typeface="Segoe UI" panose="020B0502040204020203" pitchFamily="34" charset="0"/>
                <a:ea typeface="+mj-ea"/>
                <a:cs typeface="Segoe UI" panose="020B0502040204020203" pitchFamily="34" charset="0"/>
              </a:defRPr>
            </a:lvl1pPr>
          </a:lstStyle>
          <a:p>
            <a:r>
              <a:rPr lang="en-US" sz="2000"/>
              <a:t>Click to edit Master title style</a:t>
            </a:r>
          </a:p>
        </p:txBody>
      </p:sp>
      <p:sp>
        <p:nvSpPr>
          <p:cNvPr id="13" name="Text Placeholder 12">
            <a:extLst>
              <a:ext uri="{FF2B5EF4-FFF2-40B4-BE49-F238E27FC236}">
                <a16:creationId xmlns:a16="http://schemas.microsoft.com/office/drawing/2014/main" id="{A31A0556-BFD0-493C-81C9-A00B18A0115E}"/>
              </a:ext>
            </a:extLst>
          </p:cNvPr>
          <p:cNvSpPr>
            <a:spLocks noGrp="1"/>
          </p:cNvSpPr>
          <p:nvPr>
            <p:ph type="body" sz="quarter" idx="13" hasCustomPrompt="1"/>
          </p:nvPr>
        </p:nvSpPr>
        <p:spPr>
          <a:xfrm>
            <a:off x="138113" y="6403980"/>
            <a:ext cx="6619875" cy="396005"/>
          </a:xfrm>
        </p:spPr>
        <p:txBody>
          <a:bodyPr/>
          <a:lstStyle>
            <a:lvl1pPr marL="0" indent="0">
              <a:buNone/>
              <a:defRPr sz="800">
                <a:solidFill>
                  <a:srgbClr val="422A63"/>
                </a:solidFill>
              </a:defRPr>
            </a:lvl1pPr>
            <a:lvl2pPr marL="457185" indent="0">
              <a:buNone/>
              <a:defRPr/>
            </a:lvl2pPr>
          </a:lstStyle>
          <a:p>
            <a:pPr lvl="0"/>
            <a:r>
              <a:rPr lang="en-US"/>
              <a:t>Footnotes</a:t>
            </a:r>
            <a:endParaRPr lang="en-GB"/>
          </a:p>
        </p:txBody>
      </p:sp>
      <p:sp>
        <p:nvSpPr>
          <p:cNvPr id="16" name="Title 1">
            <a:extLst>
              <a:ext uri="{FF2B5EF4-FFF2-40B4-BE49-F238E27FC236}">
                <a16:creationId xmlns:a16="http://schemas.microsoft.com/office/drawing/2014/main" id="{454F5401-9635-48C5-832F-5923F4D0ABBA}"/>
              </a:ext>
            </a:extLst>
          </p:cNvPr>
          <p:cNvSpPr txBox="1">
            <a:spLocks/>
          </p:cNvSpPr>
          <p:nvPr/>
        </p:nvSpPr>
        <p:spPr>
          <a:xfrm>
            <a:off x="77279" y="4750"/>
            <a:ext cx="7521261" cy="615917"/>
          </a:xfrm>
          <a:prstGeom prst="rect">
            <a:avLst/>
          </a:prstGeom>
        </p:spPr>
        <p:txBody>
          <a:bodyPr vert="horz" lIns="91440" tIns="45720" rIns="91440" bIns="45720" rtlCol="0" anchor="ctr">
            <a:noAutofit/>
          </a:bodyPr>
          <a:lstStyle>
            <a:lvl1pPr algn="l" defTabSz="914390" rtl="0" eaLnBrk="1" latinLnBrk="0" hangingPunct="1">
              <a:lnSpc>
                <a:spcPct val="100000"/>
              </a:lnSpc>
              <a:spcBef>
                <a:spcPct val="0"/>
              </a:spcBef>
              <a:buNone/>
              <a:defRPr sz="2000" b="1" kern="1200">
                <a:solidFill>
                  <a:schemeClr val="accent5">
                    <a:lumMod val="50000"/>
                  </a:schemeClr>
                </a:solidFill>
                <a:latin typeface="Segoe UI" panose="020B0502040204020203" pitchFamily="34" charset="0"/>
                <a:ea typeface="+mj-ea"/>
                <a:cs typeface="Segoe UI" panose="020B0502040204020203" pitchFamily="34" charset="0"/>
              </a:defRPr>
            </a:lvl1pPr>
          </a:lstStyle>
          <a:p>
            <a:r>
              <a:rPr lang="en-US" sz="2000">
                <a:solidFill>
                  <a:srgbClr val="422A63"/>
                </a:solidFill>
              </a:rPr>
              <a:t>Click to edit Master title style</a:t>
            </a:r>
          </a:p>
        </p:txBody>
      </p:sp>
      <p:sp>
        <p:nvSpPr>
          <p:cNvPr id="20" name="Rectangle 19">
            <a:extLst>
              <a:ext uri="{FF2B5EF4-FFF2-40B4-BE49-F238E27FC236}">
                <a16:creationId xmlns:a16="http://schemas.microsoft.com/office/drawing/2014/main" id="{74DBB1B0-A5AF-44C6-99B2-8E0D5ADEB21D}"/>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1" name="Rectangle 20">
            <a:extLst>
              <a:ext uri="{FF2B5EF4-FFF2-40B4-BE49-F238E27FC236}">
                <a16:creationId xmlns:a16="http://schemas.microsoft.com/office/drawing/2014/main" id="{532FEBF7-3FAD-4FCE-BE83-2476A5CD27CA}"/>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2" name="Rectangle 21">
            <a:extLst>
              <a:ext uri="{FF2B5EF4-FFF2-40B4-BE49-F238E27FC236}">
                <a16:creationId xmlns:a16="http://schemas.microsoft.com/office/drawing/2014/main" id="{51831A27-163F-44A7-B1D0-05D8BB9BDB72}"/>
              </a:ext>
            </a:extLst>
          </p:cNvPr>
          <p:cNvSpPr/>
          <p:nvPr/>
        </p:nvSpPr>
        <p:spPr>
          <a:xfrm rot="10800000" flipV="1">
            <a:off x="-1" y="609169"/>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sp>
        <p:nvSpPr>
          <p:cNvPr id="23" name="Rectangle 22">
            <a:extLst>
              <a:ext uri="{FF2B5EF4-FFF2-40B4-BE49-F238E27FC236}">
                <a16:creationId xmlns:a16="http://schemas.microsoft.com/office/drawing/2014/main" id="{6EF54AA8-35E8-4220-B107-FC9987D0CE23}"/>
              </a:ext>
            </a:extLst>
          </p:cNvPr>
          <p:cNvSpPr/>
          <p:nvPr/>
        </p:nvSpPr>
        <p:spPr>
          <a:xfrm rot="10800000" flipV="1">
            <a:off x="-1" y="6310646"/>
            <a:ext cx="9144001" cy="45719"/>
          </a:xfrm>
          <a:prstGeom prst="rect">
            <a:avLst/>
          </a:prstGeom>
          <a:solidFill>
            <a:srgbClr val="D5C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UI" panose="020B0502040204020203" pitchFamily="34" charset="0"/>
            </a:endParaRPr>
          </a:p>
        </p:txBody>
      </p:sp>
      <p:pic>
        <p:nvPicPr>
          <p:cNvPr id="25" name="Picture 24">
            <a:extLst>
              <a:ext uri="{FF2B5EF4-FFF2-40B4-BE49-F238E27FC236}">
                <a16:creationId xmlns:a16="http://schemas.microsoft.com/office/drawing/2014/main" id="{34E1E722-ABEB-436C-AD5E-672AB63F3FD6}"/>
              </a:ext>
            </a:extLst>
          </p:cNvPr>
          <p:cNvPicPr>
            <a:picLocks noChangeAspect="1"/>
          </p:cNvPicPr>
          <p:nvPr/>
        </p:nvPicPr>
        <p:blipFill>
          <a:blip r:embed="rId2"/>
          <a:stretch>
            <a:fillRect/>
          </a:stretch>
        </p:blipFill>
        <p:spPr>
          <a:xfrm>
            <a:off x="8647983" y="105405"/>
            <a:ext cx="402114" cy="399600"/>
          </a:xfrm>
          <a:prstGeom prst="rect">
            <a:avLst/>
          </a:prstGeom>
        </p:spPr>
      </p:pic>
    </p:spTree>
    <p:extLst>
      <p:ext uri="{BB962C8B-B14F-4D97-AF65-F5344CB8AC3E}">
        <p14:creationId xmlns:p14="http://schemas.microsoft.com/office/powerpoint/2010/main" val="310753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936" y="4750"/>
            <a:ext cx="8918064" cy="615917"/>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25936" y="882806"/>
            <a:ext cx="8662222" cy="52953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5936" y="6356364"/>
            <a:ext cx="20574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337E1513-FC09-47A9-8E59-2006D17E67CF}" type="datetime1">
              <a:rPr lang="en-GB" smtClean="0"/>
              <a:pPr/>
              <a:t>03/10/2024</a:t>
            </a:fld>
            <a:endParaRPr lang="en-GB"/>
          </a:p>
        </p:txBody>
      </p:sp>
      <p:sp>
        <p:nvSpPr>
          <p:cNvPr id="5" name="Footer Placeholder 4"/>
          <p:cNvSpPr>
            <a:spLocks noGrp="1"/>
          </p:cNvSpPr>
          <p:nvPr>
            <p:ph type="ftr" sz="quarter" idx="3"/>
          </p:nvPr>
        </p:nvSpPr>
        <p:spPr>
          <a:xfrm>
            <a:off x="3028954" y="6356365"/>
            <a:ext cx="30861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GB"/>
          </a:p>
        </p:txBody>
      </p:sp>
      <p:sp>
        <p:nvSpPr>
          <p:cNvPr id="6" name="Slide Number Placeholder 5"/>
          <p:cNvSpPr>
            <a:spLocks noGrp="1"/>
          </p:cNvSpPr>
          <p:nvPr>
            <p:ph type="sldNum" sz="quarter" idx="4"/>
          </p:nvPr>
        </p:nvSpPr>
        <p:spPr>
          <a:xfrm>
            <a:off x="6830758" y="6356365"/>
            <a:ext cx="20574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A601D717-43D7-4F3D-8614-753FE8751A8F}" type="slidenum">
              <a:rPr lang="en-GB" smtClean="0"/>
              <a:pPr/>
              <a:t>‹#›</a:t>
            </a:fld>
            <a:endParaRPr lang="en-GB"/>
          </a:p>
        </p:txBody>
      </p:sp>
    </p:spTree>
    <p:extLst>
      <p:ext uri="{BB962C8B-B14F-4D97-AF65-F5344CB8AC3E}">
        <p14:creationId xmlns:p14="http://schemas.microsoft.com/office/powerpoint/2010/main" val="24130430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5" r:id="rId4"/>
    <p:sldLayoutId id="2147483717" r:id="rId5"/>
    <p:sldLayoutId id="2147483719" r:id="rId6"/>
    <p:sldLayoutId id="2147483721" r:id="rId7"/>
    <p:sldLayoutId id="2147483723" r:id="rId8"/>
    <p:sldLayoutId id="2147483725" r:id="rId9"/>
    <p:sldLayoutId id="2147483726" r:id="rId10"/>
  </p:sldLayoutIdLst>
  <p:hf hdr="0" ftr="0" dt="0"/>
  <p:txStyles>
    <p:titleStyle>
      <a:lvl1pPr algn="l" defTabSz="914368" rtl="0" eaLnBrk="1" latinLnBrk="0" hangingPunct="1">
        <a:lnSpc>
          <a:spcPct val="90000"/>
        </a:lnSpc>
        <a:spcBef>
          <a:spcPct val="0"/>
        </a:spcBef>
        <a:buNone/>
        <a:defRPr sz="2000" kern="1200">
          <a:solidFill>
            <a:srgbClr val="422A63"/>
          </a:solidFill>
          <a:latin typeface="Segoe UI" panose="020B0502040204020203" pitchFamily="34" charset="0"/>
          <a:ea typeface="+mj-ea"/>
          <a:cs typeface="Segoe UI" panose="020B0502040204020203" pitchFamily="34" charset="0"/>
        </a:defRPr>
      </a:lvl1pPr>
    </p:titleStyle>
    <p:bodyStyle>
      <a:lvl1pPr marL="228590" indent="-228590" algn="l" defTabSz="914368" rtl="0" eaLnBrk="1" latinLnBrk="0" hangingPunct="1">
        <a:lnSpc>
          <a:spcPct val="90000"/>
        </a:lnSpc>
        <a:spcBef>
          <a:spcPts val="1000"/>
        </a:spcBef>
        <a:buClr>
          <a:schemeClr val="accent1">
            <a:lumMod val="50000"/>
            <a:lumOff val="50000"/>
          </a:schemeClr>
        </a:buClr>
        <a:buFont typeface="Wingdings 3" panose="05040102010807070707" pitchFamily="18" charset="2"/>
        <a:buChar char="}"/>
        <a:defRPr sz="2000" kern="1200">
          <a:solidFill>
            <a:srgbClr val="422A63"/>
          </a:solidFill>
          <a:latin typeface="Segoe UI" panose="020B0502040204020203" pitchFamily="34" charset="0"/>
          <a:ea typeface="+mn-ea"/>
          <a:cs typeface="Segoe UI" panose="020B0502040204020203" pitchFamily="34" charset="0"/>
        </a:defRPr>
      </a:lvl1pPr>
      <a:lvl2pPr marL="685775" indent="-228590" algn="l" defTabSz="914368" rtl="0" eaLnBrk="1" latinLnBrk="0" hangingPunct="1">
        <a:lnSpc>
          <a:spcPct val="90000"/>
        </a:lnSpc>
        <a:spcBef>
          <a:spcPts val="500"/>
        </a:spcBef>
        <a:buClr>
          <a:schemeClr val="accent1">
            <a:lumMod val="10000"/>
            <a:lumOff val="90000"/>
          </a:schemeClr>
        </a:buClr>
        <a:buFont typeface="Wingdings 3" panose="05040102010807070707" pitchFamily="18" charset="2"/>
        <a:buChar char="}"/>
        <a:defRPr sz="1800" kern="1200">
          <a:solidFill>
            <a:srgbClr val="422A63"/>
          </a:solidFill>
          <a:latin typeface="Segoe UI" panose="020B0502040204020203" pitchFamily="34" charset="0"/>
          <a:ea typeface="+mn-ea"/>
          <a:cs typeface="Segoe UI" panose="020B0502040204020203" pitchFamily="34" charset="0"/>
        </a:defRPr>
      </a:lvl2pPr>
      <a:lvl3pPr marL="1142958" indent="-228590" algn="l" defTabSz="914368" rtl="0" eaLnBrk="1" latinLnBrk="0" hangingPunct="1">
        <a:lnSpc>
          <a:spcPct val="90000"/>
        </a:lnSpc>
        <a:spcBef>
          <a:spcPts val="500"/>
        </a:spcBef>
        <a:buClr>
          <a:schemeClr val="accent1">
            <a:lumMod val="10000"/>
            <a:lumOff val="90000"/>
          </a:schemeClr>
        </a:buClr>
        <a:buFont typeface="Wingdings 3" panose="05040102010807070707" pitchFamily="18" charset="2"/>
        <a:buChar char="}"/>
        <a:defRPr sz="1600" kern="1200">
          <a:solidFill>
            <a:srgbClr val="422A63"/>
          </a:solidFill>
          <a:latin typeface="Segoe UI" panose="020B0502040204020203" pitchFamily="34" charset="0"/>
          <a:ea typeface="+mn-ea"/>
          <a:cs typeface="Segoe UI" panose="020B0502040204020203" pitchFamily="34" charset="0"/>
        </a:defRPr>
      </a:lvl3pPr>
      <a:lvl4pPr marL="1600143" indent="-228590" algn="l" defTabSz="914368" rtl="0" eaLnBrk="1" latinLnBrk="0" hangingPunct="1">
        <a:lnSpc>
          <a:spcPct val="90000"/>
        </a:lnSpc>
        <a:spcBef>
          <a:spcPts val="500"/>
        </a:spcBef>
        <a:buClr>
          <a:schemeClr val="accent1">
            <a:lumMod val="10000"/>
            <a:lumOff val="90000"/>
          </a:schemeClr>
        </a:buClr>
        <a:buFont typeface="Wingdings 3" panose="05040102010807070707" pitchFamily="18" charset="2"/>
        <a:buChar char="}"/>
        <a:defRPr sz="1400" kern="1200">
          <a:solidFill>
            <a:srgbClr val="422A63"/>
          </a:solidFill>
          <a:latin typeface="Segoe UI" panose="020B0502040204020203" pitchFamily="34" charset="0"/>
          <a:ea typeface="+mn-ea"/>
          <a:cs typeface="Segoe UI" panose="020B0502040204020203" pitchFamily="34" charset="0"/>
        </a:defRPr>
      </a:lvl4pPr>
      <a:lvl5pPr marL="2057325" indent="-228590" algn="l" defTabSz="914368" rtl="0" eaLnBrk="1" latinLnBrk="0" hangingPunct="1">
        <a:lnSpc>
          <a:spcPct val="90000"/>
        </a:lnSpc>
        <a:spcBef>
          <a:spcPts val="500"/>
        </a:spcBef>
        <a:buClr>
          <a:schemeClr val="accent1">
            <a:lumMod val="10000"/>
            <a:lumOff val="90000"/>
          </a:schemeClr>
        </a:buClr>
        <a:buFont typeface="Wingdings 3" panose="05040102010807070707" pitchFamily="18" charset="2"/>
        <a:buChar char="}"/>
        <a:defRPr sz="1400" kern="1200">
          <a:solidFill>
            <a:srgbClr val="422A63"/>
          </a:solidFill>
          <a:latin typeface="Segoe UI" panose="020B0502040204020203" pitchFamily="34" charset="0"/>
          <a:ea typeface="+mn-ea"/>
          <a:cs typeface="Segoe UI" panose="020B0502040204020203" pitchFamily="34" charset="0"/>
        </a:defRPr>
      </a:lvl5pPr>
      <a:lvl6pPr marL="2514508" indent="-228590"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92" indent="-228590"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74" indent="-228590"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58" indent="-228590"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5"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0" algn="l" defTabSz="914368" rtl="0" eaLnBrk="1" latinLnBrk="0" hangingPunct="1">
        <a:defRPr sz="1800" kern="1200">
          <a:solidFill>
            <a:schemeClr val="tx1"/>
          </a:solidFill>
          <a:latin typeface="+mn-lt"/>
          <a:ea typeface="+mn-ea"/>
          <a:cs typeface="+mn-cs"/>
        </a:defRPr>
      </a:lvl4pPr>
      <a:lvl5pPr marL="1828733" algn="l" defTabSz="914368" rtl="0" eaLnBrk="1" latinLnBrk="0" hangingPunct="1">
        <a:defRPr sz="1800" kern="1200">
          <a:solidFill>
            <a:schemeClr val="tx1"/>
          </a:solidFill>
          <a:latin typeface="+mn-lt"/>
          <a:ea typeface="+mn-ea"/>
          <a:cs typeface="+mn-cs"/>
        </a:defRPr>
      </a:lvl5pPr>
      <a:lvl6pPr marL="2285918" algn="l" defTabSz="914368" rtl="0" eaLnBrk="1" latinLnBrk="0" hangingPunct="1">
        <a:defRPr sz="1800" kern="1200">
          <a:solidFill>
            <a:schemeClr val="tx1"/>
          </a:solidFill>
          <a:latin typeface="+mn-lt"/>
          <a:ea typeface="+mn-ea"/>
          <a:cs typeface="+mn-cs"/>
        </a:defRPr>
      </a:lvl6pPr>
      <a:lvl7pPr marL="2743101" algn="l" defTabSz="914368" rtl="0" eaLnBrk="1" latinLnBrk="0" hangingPunct="1">
        <a:defRPr sz="1800" kern="1200">
          <a:solidFill>
            <a:schemeClr val="tx1"/>
          </a:solidFill>
          <a:latin typeface="+mn-lt"/>
          <a:ea typeface="+mn-ea"/>
          <a:cs typeface="+mn-cs"/>
        </a:defRPr>
      </a:lvl7pPr>
      <a:lvl8pPr marL="3200283" algn="l" defTabSz="914368" rtl="0" eaLnBrk="1" latinLnBrk="0" hangingPunct="1">
        <a:defRPr sz="1800" kern="1200">
          <a:solidFill>
            <a:schemeClr val="tx1"/>
          </a:solidFill>
          <a:latin typeface="+mn-lt"/>
          <a:ea typeface="+mn-ea"/>
          <a:cs typeface="+mn-cs"/>
        </a:defRPr>
      </a:lvl8pPr>
      <a:lvl9pPr marL="3657467"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s://www.google.co.uk/url?sa=i&amp;rct=j&amp;q=&amp;esrc=s&amp;source=images&amp;cd=&amp;cad=rja&amp;uact=8&amp;ved=0ahUKEwi0woGAgvHYAhWMzaQKHUzrBHUQjRwIBw&amp;url=https://disabilityconfident.dwp.gov.uk/&amp;psig=AOvVaw0ljiWhE0wmLZjrsxU9bB2H&amp;ust=1516897520869546"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EVIDENCE.STRATEGYTEAM@DWP.GOV.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A3B1-85F8-4B51-95B6-BDDF16F358FF}"/>
              </a:ext>
            </a:extLst>
          </p:cNvPr>
          <p:cNvSpPr>
            <a:spLocks noGrp="1"/>
          </p:cNvSpPr>
          <p:nvPr>
            <p:ph type="ctrTitle"/>
          </p:nvPr>
        </p:nvSpPr>
        <p:spPr/>
        <p:txBody>
          <a:bodyPr>
            <a:noAutofit/>
          </a:bodyPr>
          <a:lstStyle/>
          <a:p>
            <a:r>
              <a:rPr lang="en-US" dirty="0"/>
              <a:t>DWP Analytical Community</a:t>
            </a:r>
          </a:p>
        </p:txBody>
      </p:sp>
      <p:sp>
        <p:nvSpPr>
          <p:cNvPr id="3" name="Subtitle 2">
            <a:extLst>
              <a:ext uri="{FF2B5EF4-FFF2-40B4-BE49-F238E27FC236}">
                <a16:creationId xmlns:a16="http://schemas.microsoft.com/office/drawing/2014/main" id="{98ACD44C-88EA-4854-B39D-5EEC3BEF4AE4}"/>
              </a:ext>
            </a:extLst>
          </p:cNvPr>
          <p:cNvSpPr>
            <a:spLocks noGrp="1"/>
          </p:cNvSpPr>
          <p:nvPr>
            <p:ph type="subTitle" idx="1"/>
          </p:nvPr>
        </p:nvSpPr>
        <p:spPr/>
        <p:txBody>
          <a:bodyPr>
            <a:noAutofit/>
          </a:bodyPr>
          <a:lstStyle/>
          <a:p>
            <a:r>
              <a:rPr lang="en-US"/>
              <a:t>PhD Placement offer</a:t>
            </a:r>
          </a:p>
        </p:txBody>
      </p:sp>
      <p:pic>
        <p:nvPicPr>
          <p:cNvPr id="6" name="Picture 5" descr="Image result for dwp logo">
            <a:hlinkClick r:id="rId4"/>
          </p:cNvPr>
          <p:cNvPicPr/>
          <p:nvPr/>
        </p:nvPicPr>
        <p:blipFill rotWithShape="1">
          <a:blip r:embed="rId5" cstate="hqprint">
            <a:extLst>
              <a:ext uri="{28A0092B-C50C-407E-A947-70E740481C1C}">
                <a14:useLocalDpi xmlns:a14="http://schemas.microsoft.com/office/drawing/2010/main" val="0"/>
              </a:ext>
            </a:extLst>
          </a:blip>
          <a:srcRect r="36016"/>
          <a:stretch/>
        </p:blipFill>
        <p:spPr bwMode="auto">
          <a:xfrm>
            <a:off x="3735444" y="2527455"/>
            <a:ext cx="1673111" cy="16646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755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F41A64-B49D-EA88-D8A0-861B4180DCB1}"/>
              </a:ext>
            </a:extLst>
          </p:cNvPr>
          <p:cNvSpPr txBox="1"/>
          <p:nvPr/>
        </p:nvSpPr>
        <p:spPr>
          <a:xfrm>
            <a:off x="255842" y="1280853"/>
            <a:ext cx="3886200" cy="4931710"/>
          </a:xfrm>
          <a:prstGeom prst="rect">
            <a:avLst/>
          </a:prstGeom>
        </p:spPr>
        <p:txBody>
          <a:bodyPr vert="horz" lIns="91440" tIns="45720" rIns="91440" bIns="45720" rtlCol="0">
            <a:noAutofit/>
          </a:bodyPr>
          <a:lstStyle/>
          <a:p>
            <a:pPr defTabSz="914368">
              <a:lnSpc>
                <a:spcPct val="90000"/>
              </a:lnSpc>
              <a:spcBef>
                <a:spcPts val="1000"/>
              </a:spcBef>
              <a:buClr>
                <a:schemeClr val="accent1">
                  <a:lumMod val="50000"/>
                  <a:lumOff val="50000"/>
                </a:schemeClr>
              </a:buClr>
            </a:pPr>
            <a:endParaRPr lang="en-US" sz="1100" dirty="0">
              <a:solidFill>
                <a:srgbClr val="422A6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D8AB50-9384-E35B-367A-A3FE0B3E6FC1}"/>
              </a:ext>
            </a:extLst>
          </p:cNvPr>
          <p:cNvSpPr>
            <a:spLocks noGrp="1"/>
          </p:cNvSpPr>
          <p:nvPr>
            <p:ph type="sldNum" sz="quarter" idx="12"/>
          </p:nvPr>
        </p:nvSpPr>
        <p:spPr>
          <a:xfrm>
            <a:off x="6830758" y="635636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10</a:t>
            </a:fld>
            <a:endParaRPr lang="en-GB"/>
          </a:p>
        </p:txBody>
      </p:sp>
      <p:sp>
        <p:nvSpPr>
          <p:cNvPr id="5" name="TextBox 4">
            <a:extLst>
              <a:ext uri="{FF2B5EF4-FFF2-40B4-BE49-F238E27FC236}">
                <a16:creationId xmlns:a16="http://schemas.microsoft.com/office/drawing/2014/main" id="{50E7FDD9-60FE-EFD0-D8EA-7DBE05E6E918}"/>
              </a:ext>
            </a:extLst>
          </p:cNvPr>
          <p:cNvSpPr txBox="1"/>
          <p:nvPr/>
        </p:nvSpPr>
        <p:spPr>
          <a:xfrm>
            <a:off x="77279" y="4750"/>
            <a:ext cx="7521261" cy="615917"/>
          </a:xfrm>
          <a:prstGeom prst="rect">
            <a:avLst/>
          </a:prstGeom>
        </p:spPr>
        <p:txBody>
          <a:bodyPr vert="horz" lIns="91440" tIns="45720" rIns="91440" bIns="45720" rtlCol="0" anchor="ctr">
            <a:normAutofit/>
          </a:bodyPr>
          <a:lstStyle/>
          <a:p>
            <a:pPr defTabSz="914368">
              <a:spcBef>
                <a:spcPct val="0"/>
              </a:spcBef>
              <a:spcAft>
                <a:spcPts val="600"/>
              </a:spcAft>
            </a:pPr>
            <a:r>
              <a:rPr lang="en-US" sz="2000" b="1" kern="1200" dirty="0">
                <a:solidFill>
                  <a:srgbClr val="422A63"/>
                </a:solidFill>
                <a:latin typeface="Segoe UI" panose="020B0502040204020203" pitchFamily="34" charset="0"/>
                <a:ea typeface="+mj-ea"/>
                <a:cs typeface="Segoe UI" panose="020B0502040204020203" pitchFamily="34" charset="0"/>
              </a:rPr>
              <a:t>Examples of other projects</a:t>
            </a:r>
          </a:p>
        </p:txBody>
      </p:sp>
      <p:sp>
        <p:nvSpPr>
          <p:cNvPr id="26" name="Text Placeholder 5">
            <a:extLst>
              <a:ext uri="{FF2B5EF4-FFF2-40B4-BE49-F238E27FC236}">
                <a16:creationId xmlns:a16="http://schemas.microsoft.com/office/drawing/2014/main" id="{1E46F601-156B-6940-B230-938F09C52228}"/>
              </a:ext>
            </a:extLst>
          </p:cNvPr>
          <p:cNvSpPr>
            <a:spLocks noGrp="1"/>
          </p:cNvSpPr>
          <p:nvPr>
            <p:ph type="body" sz="quarter" idx="13"/>
          </p:nvPr>
        </p:nvSpPr>
        <p:spPr>
          <a:xfrm>
            <a:off x="138113" y="6403980"/>
            <a:ext cx="6619875" cy="396005"/>
          </a:xfrm>
        </p:spPr>
        <p:txBody>
          <a:bodyPr/>
          <a:lstStyle/>
          <a:p>
            <a:endParaRPr lang="en-US" dirty="0"/>
          </a:p>
        </p:txBody>
      </p:sp>
      <p:sp>
        <p:nvSpPr>
          <p:cNvPr id="3" name="TextBox 2">
            <a:extLst>
              <a:ext uri="{FF2B5EF4-FFF2-40B4-BE49-F238E27FC236}">
                <a16:creationId xmlns:a16="http://schemas.microsoft.com/office/drawing/2014/main" id="{EAC55F8B-1085-C780-CC74-746615A80D91}"/>
              </a:ext>
            </a:extLst>
          </p:cNvPr>
          <p:cNvSpPr txBox="1"/>
          <p:nvPr/>
        </p:nvSpPr>
        <p:spPr>
          <a:xfrm>
            <a:off x="539750" y="1341799"/>
            <a:ext cx="8134350" cy="4735151"/>
          </a:xfrm>
          <a:prstGeom prst="rect">
            <a:avLst/>
          </a:prstGeom>
        </p:spPr>
        <p:txBody>
          <a:bodyPr vert="horz" lIns="91440" tIns="45720" rIns="91440" bIns="45720" rtlCol="0">
            <a:normAutofit/>
          </a:bodyPr>
          <a:lstStyle/>
          <a:p>
            <a:pPr algn="ctr" defTabSz="914368">
              <a:lnSpc>
                <a:spcPct val="90000"/>
              </a:lnSpc>
              <a:spcBef>
                <a:spcPts val="1000"/>
              </a:spcBef>
              <a:buClr>
                <a:schemeClr val="accent1">
                  <a:lumMod val="50000"/>
                  <a:lumOff val="50000"/>
                </a:schemeClr>
              </a:buClr>
            </a:pPr>
            <a:endParaRPr lang="en-GB" sz="6600" kern="1200" dirty="0">
              <a:latin typeface="Arial" panose="020B0604020202020204" pitchFamily="34" charset="0"/>
              <a:cs typeface="Arial" panose="020B0604020202020204" pitchFamily="34" charset="0"/>
            </a:endParaRPr>
          </a:p>
          <a:p>
            <a:pPr algn="ctr" defTabSz="914368">
              <a:lnSpc>
                <a:spcPct val="90000"/>
              </a:lnSpc>
              <a:spcBef>
                <a:spcPts val="1000"/>
              </a:spcBef>
              <a:buClr>
                <a:schemeClr val="accent1">
                  <a:lumMod val="50000"/>
                  <a:lumOff val="50000"/>
                </a:schemeClr>
              </a:buClr>
            </a:pPr>
            <a:r>
              <a:rPr lang="en-GB" sz="6600" dirty="0">
                <a:latin typeface="Arial" panose="020B0604020202020204" pitchFamily="34" charset="0"/>
                <a:cs typeface="Arial" panose="020B0604020202020204" pitchFamily="34" charset="0"/>
              </a:rPr>
              <a:t>Any Questions?</a:t>
            </a:r>
          </a:p>
          <a:p>
            <a:pPr algn="ctr" defTabSz="914368">
              <a:lnSpc>
                <a:spcPct val="90000"/>
              </a:lnSpc>
              <a:spcBef>
                <a:spcPts val="1000"/>
              </a:spcBef>
              <a:buClr>
                <a:schemeClr val="accent1">
                  <a:lumMod val="50000"/>
                  <a:lumOff val="50000"/>
                </a:schemeClr>
              </a:buClr>
            </a:pPr>
            <a:endParaRPr lang="en-GB" sz="6600" dirty="0">
              <a:latin typeface="Arial" panose="020B0604020202020204" pitchFamily="34" charset="0"/>
              <a:cs typeface="Arial" panose="020B0604020202020204" pitchFamily="34" charset="0"/>
            </a:endParaRPr>
          </a:p>
          <a:p>
            <a:pPr algn="ctr" defTabSz="914368">
              <a:lnSpc>
                <a:spcPct val="90000"/>
              </a:lnSpc>
              <a:spcBef>
                <a:spcPts val="1000"/>
              </a:spcBef>
              <a:buClr>
                <a:schemeClr val="accent1">
                  <a:lumMod val="50000"/>
                  <a:lumOff val="50000"/>
                </a:schemeClr>
              </a:buClr>
            </a:pPr>
            <a:r>
              <a:rPr lang="en-US" sz="2400" dirty="0">
                <a:latin typeface="Arial" panose="020B0604020202020204" pitchFamily="34" charset="0"/>
                <a:cs typeface="Arial" panose="020B0604020202020204" pitchFamily="34" charset="0"/>
              </a:rPr>
              <a:t>Contact us: </a:t>
            </a:r>
            <a:r>
              <a:rPr lang="en-US" sz="24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EVIDENCE.STRATEGYTEAM@DWP.GOV.UK</a:t>
            </a:r>
            <a:endParaRPr lang="en-US" sz="2400" dirty="0">
              <a:solidFill>
                <a:srgbClr val="0070C0"/>
              </a:solidFill>
              <a:latin typeface="Arial" panose="020B0604020202020204" pitchFamily="34" charset="0"/>
              <a:cs typeface="Arial" panose="020B0604020202020204" pitchFamily="34" charset="0"/>
            </a:endParaRPr>
          </a:p>
          <a:p>
            <a:pPr algn="ctr" defTabSz="914368">
              <a:lnSpc>
                <a:spcPct val="90000"/>
              </a:lnSpc>
              <a:spcBef>
                <a:spcPts val="1000"/>
              </a:spcBef>
              <a:buClr>
                <a:schemeClr val="accent1">
                  <a:lumMod val="50000"/>
                  <a:lumOff val="50000"/>
                </a:schemeClr>
              </a:buClr>
            </a:pPr>
            <a:endParaRPr lang="en-US" sz="6600" kern="1200" dirty="0">
              <a:latin typeface="Arial" panose="020B0604020202020204" pitchFamily="34" charset="0"/>
              <a:cs typeface="Arial" panose="020B0604020202020204"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4196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9C4461D-2B42-89BB-7141-29822827FB66}"/>
              </a:ext>
            </a:extLst>
          </p:cNvPr>
          <p:cNvSpPr>
            <a:spLocks noGrp="1"/>
          </p:cNvSpPr>
          <p:nvPr>
            <p:ph type="title"/>
          </p:nvPr>
        </p:nvSpPr>
        <p:spPr>
          <a:xfrm>
            <a:off x="77279" y="4750"/>
            <a:ext cx="7521261" cy="615917"/>
          </a:xfrm>
        </p:spPr>
        <p:txBody>
          <a:bodyPr/>
          <a:lstStyle/>
          <a:p>
            <a:r>
              <a:rPr lang="en-US" dirty="0"/>
              <a:t>The five W’s + 1</a:t>
            </a:r>
          </a:p>
        </p:txBody>
      </p:sp>
      <p:sp>
        <p:nvSpPr>
          <p:cNvPr id="2" name="Slide Number Placeholder 1">
            <a:extLst>
              <a:ext uri="{FF2B5EF4-FFF2-40B4-BE49-F238E27FC236}">
                <a16:creationId xmlns:a16="http://schemas.microsoft.com/office/drawing/2014/main" id="{E3EE635E-18A7-AFFB-D65F-61F29BB9DBA9}"/>
              </a:ext>
            </a:extLst>
          </p:cNvPr>
          <p:cNvSpPr>
            <a:spLocks noGrp="1"/>
          </p:cNvSpPr>
          <p:nvPr>
            <p:ph type="sldNum" sz="quarter" idx="12"/>
          </p:nvPr>
        </p:nvSpPr>
        <p:spPr>
          <a:xfrm>
            <a:off x="6992697" y="640399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2</a:t>
            </a:fld>
            <a:endParaRPr lang="en-GB"/>
          </a:p>
        </p:txBody>
      </p:sp>
      <p:sp>
        <p:nvSpPr>
          <p:cNvPr id="24" name="Text Placeholder 4">
            <a:extLst>
              <a:ext uri="{FF2B5EF4-FFF2-40B4-BE49-F238E27FC236}">
                <a16:creationId xmlns:a16="http://schemas.microsoft.com/office/drawing/2014/main" id="{E2808D07-4992-84E7-03F8-D0E75CD0FF7C}"/>
              </a:ext>
            </a:extLst>
          </p:cNvPr>
          <p:cNvSpPr>
            <a:spLocks noGrp="1"/>
          </p:cNvSpPr>
          <p:nvPr>
            <p:ph type="body" sz="quarter" idx="13"/>
          </p:nvPr>
        </p:nvSpPr>
        <p:spPr>
          <a:xfrm>
            <a:off x="138113" y="6403980"/>
            <a:ext cx="6619875" cy="396005"/>
          </a:xfrm>
        </p:spPr>
        <p:txBody>
          <a:bodyPr/>
          <a:lstStyle/>
          <a:p>
            <a:endParaRPr lang="en-US"/>
          </a:p>
        </p:txBody>
      </p:sp>
      <p:grpSp>
        <p:nvGrpSpPr>
          <p:cNvPr id="3" name="Group 2">
            <a:extLst>
              <a:ext uri="{FF2B5EF4-FFF2-40B4-BE49-F238E27FC236}">
                <a16:creationId xmlns:a16="http://schemas.microsoft.com/office/drawing/2014/main" id="{39488AD0-54BD-20F1-87DA-873E368EAFEB}"/>
              </a:ext>
            </a:extLst>
          </p:cNvPr>
          <p:cNvGrpSpPr/>
          <p:nvPr/>
        </p:nvGrpSpPr>
        <p:grpSpPr>
          <a:xfrm>
            <a:off x="193433" y="1905524"/>
            <a:ext cx="8757133" cy="5281886"/>
            <a:chOff x="137381" y="889524"/>
            <a:chExt cx="8757133" cy="5281886"/>
          </a:xfrm>
        </p:grpSpPr>
        <p:sp>
          <p:nvSpPr>
            <p:cNvPr id="4" name="Rectangle: Rounded Corners 3">
              <a:extLst>
                <a:ext uri="{FF2B5EF4-FFF2-40B4-BE49-F238E27FC236}">
                  <a16:creationId xmlns:a16="http://schemas.microsoft.com/office/drawing/2014/main" id="{ED5CC8BA-A037-79D3-90C3-4514E27E38AC}"/>
                </a:ext>
              </a:extLst>
            </p:cNvPr>
            <p:cNvSpPr/>
            <p:nvPr/>
          </p:nvSpPr>
          <p:spPr>
            <a:xfrm>
              <a:off x="143731" y="895874"/>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Rectangle 4" descr="Suburban scene">
              <a:extLst>
                <a:ext uri="{FF2B5EF4-FFF2-40B4-BE49-F238E27FC236}">
                  <a16:creationId xmlns:a16="http://schemas.microsoft.com/office/drawing/2014/main" id="{9CFCAE01-414F-4C86-77B1-3777803D3580}"/>
                </a:ext>
              </a:extLst>
            </p:cNvPr>
            <p:cNvSpPr/>
            <p:nvPr/>
          </p:nvSpPr>
          <p:spPr>
            <a:xfrm>
              <a:off x="403676" y="1087595"/>
              <a:ext cx="484172" cy="48417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2A13ED75-0499-AA14-11FA-A4EA15D7D92A}"/>
                </a:ext>
              </a:extLst>
            </p:cNvPr>
            <p:cNvSpPr/>
            <p:nvPr/>
          </p:nvSpPr>
          <p:spPr>
            <a:xfrm>
              <a:off x="1154144" y="889524"/>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r>
                <a:rPr lang="en-GB" sz="1900" kern="1200" dirty="0"/>
                <a:t>What is it?</a:t>
              </a:r>
              <a:endParaRPr lang="en-US" sz="1900" kern="1200" dirty="0"/>
            </a:p>
          </p:txBody>
        </p:sp>
        <p:sp>
          <p:nvSpPr>
            <p:cNvPr id="8" name="Freeform: Shape 7">
              <a:extLst>
                <a:ext uri="{FF2B5EF4-FFF2-40B4-BE49-F238E27FC236}">
                  <a16:creationId xmlns:a16="http://schemas.microsoft.com/office/drawing/2014/main" id="{34D82FB5-9989-92B7-688A-E10F9C1958B8}"/>
                </a:ext>
              </a:extLst>
            </p:cNvPr>
            <p:cNvSpPr/>
            <p:nvPr/>
          </p:nvSpPr>
          <p:spPr>
            <a:xfrm>
              <a:off x="3379298" y="889524"/>
              <a:ext cx="5507871"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A placement within the DWP Analytical Community, lasting up to three months, full time. Projects are directly linked to our Areas of Research Interest and Evidence Questions.</a:t>
              </a:r>
              <a:endParaRPr lang="en-US" sz="1400" kern="12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5495536-3888-DE37-7320-5B0FFC9C05E5}"/>
                </a:ext>
              </a:extLst>
            </p:cNvPr>
            <p:cNvSpPr/>
            <p:nvPr/>
          </p:nvSpPr>
          <p:spPr>
            <a:xfrm>
              <a:off x="137381" y="2015314"/>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Rectangle 9" descr="Classroom">
              <a:extLst>
                <a:ext uri="{FF2B5EF4-FFF2-40B4-BE49-F238E27FC236}">
                  <a16:creationId xmlns:a16="http://schemas.microsoft.com/office/drawing/2014/main" id="{FE63B3BA-4FC1-A1FD-5D24-4213816CEFCA}"/>
                </a:ext>
              </a:extLst>
            </p:cNvPr>
            <p:cNvSpPr/>
            <p:nvPr/>
          </p:nvSpPr>
          <p:spPr>
            <a:xfrm>
              <a:off x="403676" y="2187988"/>
              <a:ext cx="484172" cy="48417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85FB37D2-6B89-34CD-CC13-134E47222279}"/>
                </a:ext>
              </a:extLst>
            </p:cNvPr>
            <p:cNvSpPr/>
            <p:nvPr/>
          </p:nvSpPr>
          <p:spPr>
            <a:xfrm>
              <a:off x="1154144" y="1989917"/>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r>
                <a:rPr lang="en-US" sz="1900" kern="1200" dirty="0"/>
                <a:t>Who is it for?</a:t>
              </a:r>
            </a:p>
          </p:txBody>
        </p:sp>
        <p:sp>
          <p:nvSpPr>
            <p:cNvPr id="12" name="Freeform: Shape 11">
              <a:extLst>
                <a:ext uri="{FF2B5EF4-FFF2-40B4-BE49-F238E27FC236}">
                  <a16:creationId xmlns:a16="http://schemas.microsoft.com/office/drawing/2014/main" id="{E38C39D9-5BAE-3D49-6894-AAA75924C96B}"/>
                </a:ext>
              </a:extLst>
            </p:cNvPr>
            <p:cNvSpPr/>
            <p:nvPr/>
          </p:nvSpPr>
          <p:spPr>
            <a:xfrm>
              <a:off x="3379298" y="1989917"/>
              <a:ext cx="5507871"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Any funded PhD student in their second or later year.</a:t>
              </a:r>
              <a:endParaRPr lang="en-US" sz="1600" kern="12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DCB60A4A-DC26-447F-46A6-3D4FE143136E}"/>
                </a:ext>
              </a:extLst>
            </p:cNvPr>
            <p:cNvSpPr/>
            <p:nvPr/>
          </p:nvSpPr>
          <p:spPr>
            <a:xfrm>
              <a:off x="137381" y="3090310"/>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13" descr="Schoolhouse">
              <a:extLst>
                <a:ext uri="{FF2B5EF4-FFF2-40B4-BE49-F238E27FC236}">
                  <a16:creationId xmlns:a16="http://schemas.microsoft.com/office/drawing/2014/main" id="{68AA4220-8AEB-FF5B-5D4D-F5A8D639E496}"/>
                </a:ext>
              </a:extLst>
            </p:cNvPr>
            <p:cNvSpPr/>
            <p:nvPr/>
          </p:nvSpPr>
          <p:spPr>
            <a:xfrm>
              <a:off x="403676" y="3288381"/>
              <a:ext cx="484172" cy="48417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5" name="Freeform: Shape 14">
              <a:extLst>
                <a:ext uri="{FF2B5EF4-FFF2-40B4-BE49-F238E27FC236}">
                  <a16:creationId xmlns:a16="http://schemas.microsoft.com/office/drawing/2014/main" id="{70A9B686-457C-7CAE-ABD2-FC450695AC62}"/>
                </a:ext>
              </a:extLst>
            </p:cNvPr>
            <p:cNvSpPr/>
            <p:nvPr/>
          </p:nvSpPr>
          <p:spPr>
            <a:xfrm>
              <a:off x="1154144" y="3097189"/>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r>
                <a:rPr lang="en-GB" sz="1900" kern="1200" dirty="0"/>
                <a:t>Where is it?</a:t>
              </a:r>
              <a:endParaRPr lang="en-US" sz="1900" kern="1200" dirty="0"/>
            </a:p>
          </p:txBody>
        </p:sp>
        <p:sp>
          <p:nvSpPr>
            <p:cNvPr id="16" name="Freeform: Shape 15">
              <a:extLst>
                <a:ext uri="{FF2B5EF4-FFF2-40B4-BE49-F238E27FC236}">
                  <a16:creationId xmlns:a16="http://schemas.microsoft.com/office/drawing/2014/main" id="{1BB36DC6-2624-27B8-013A-8C62C0C8FF46}"/>
                </a:ext>
              </a:extLst>
            </p:cNvPr>
            <p:cNvSpPr/>
            <p:nvPr/>
          </p:nvSpPr>
          <p:spPr>
            <a:xfrm>
              <a:off x="3379298" y="3082059"/>
              <a:ext cx="5510985"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Students will be attached to one of our main hubs: Glasgow, Newcastle, Manchester, Sheffield, Leeds, London or Treforest although remote working and other options may be available.</a:t>
              </a:r>
              <a:endParaRPr lang="en-US" sz="1400" kern="1200" dirty="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13143977-E11B-74C8-4D8D-9AAD534DE655}"/>
                </a:ext>
              </a:extLst>
            </p:cNvPr>
            <p:cNvSpPr/>
            <p:nvPr/>
          </p:nvSpPr>
          <p:spPr>
            <a:xfrm>
              <a:off x="1154144" y="4190703"/>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endParaRPr lang="en-US" sz="1900" kern="1200" dirty="0"/>
            </a:p>
          </p:txBody>
        </p:sp>
        <p:sp>
          <p:nvSpPr>
            <p:cNvPr id="20" name="Freeform: Shape 19">
              <a:extLst>
                <a:ext uri="{FF2B5EF4-FFF2-40B4-BE49-F238E27FC236}">
                  <a16:creationId xmlns:a16="http://schemas.microsoft.com/office/drawing/2014/main" id="{3785FF0E-A5A5-A0DF-8054-4385E0589BA3}"/>
                </a:ext>
              </a:extLst>
            </p:cNvPr>
            <p:cNvSpPr/>
            <p:nvPr/>
          </p:nvSpPr>
          <p:spPr>
            <a:xfrm>
              <a:off x="5091996" y="4190703"/>
              <a:ext cx="3795173"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endParaRPr lang="en-US" sz="1100" kern="1200" dirty="0"/>
            </a:p>
          </p:txBody>
        </p:sp>
        <p:sp>
          <p:nvSpPr>
            <p:cNvPr id="25" name="Freeform: Shape 24">
              <a:extLst>
                <a:ext uri="{FF2B5EF4-FFF2-40B4-BE49-F238E27FC236}">
                  <a16:creationId xmlns:a16="http://schemas.microsoft.com/office/drawing/2014/main" id="{EFB74901-6A3E-D9F2-D83F-787847E0FE93}"/>
                </a:ext>
              </a:extLst>
            </p:cNvPr>
            <p:cNvSpPr/>
            <p:nvPr/>
          </p:nvSpPr>
          <p:spPr>
            <a:xfrm>
              <a:off x="1154144" y="5291096"/>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endParaRPr lang="en-US" sz="1900" kern="1200" dirty="0"/>
            </a:p>
          </p:txBody>
        </p:sp>
        <p:sp>
          <p:nvSpPr>
            <p:cNvPr id="26" name="Freeform: Shape 25">
              <a:extLst>
                <a:ext uri="{FF2B5EF4-FFF2-40B4-BE49-F238E27FC236}">
                  <a16:creationId xmlns:a16="http://schemas.microsoft.com/office/drawing/2014/main" id="{AAE44DE9-51CF-2736-F03E-C9672ACEB708}"/>
                </a:ext>
              </a:extLst>
            </p:cNvPr>
            <p:cNvSpPr/>
            <p:nvPr/>
          </p:nvSpPr>
          <p:spPr>
            <a:xfrm>
              <a:off x="5091996" y="5291096"/>
              <a:ext cx="3795173"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endParaRPr lang="en-US" sz="1100" kern="1200" dirty="0"/>
            </a:p>
          </p:txBody>
        </p:sp>
      </p:grpSp>
    </p:spTree>
    <p:extLst>
      <p:ext uri="{BB962C8B-B14F-4D97-AF65-F5344CB8AC3E}">
        <p14:creationId xmlns:p14="http://schemas.microsoft.com/office/powerpoint/2010/main" val="357277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9C4461D-2B42-89BB-7141-29822827FB66}"/>
              </a:ext>
            </a:extLst>
          </p:cNvPr>
          <p:cNvSpPr>
            <a:spLocks noGrp="1"/>
          </p:cNvSpPr>
          <p:nvPr>
            <p:ph type="title"/>
          </p:nvPr>
        </p:nvSpPr>
        <p:spPr>
          <a:xfrm>
            <a:off x="77279" y="4750"/>
            <a:ext cx="7521261" cy="615917"/>
          </a:xfrm>
        </p:spPr>
        <p:txBody>
          <a:bodyPr/>
          <a:lstStyle/>
          <a:p>
            <a:r>
              <a:rPr lang="en-US" dirty="0"/>
              <a:t>The five W’s + 1</a:t>
            </a:r>
          </a:p>
        </p:txBody>
      </p:sp>
      <p:sp>
        <p:nvSpPr>
          <p:cNvPr id="2" name="Slide Number Placeholder 1">
            <a:extLst>
              <a:ext uri="{FF2B5EF4-FFF2-40B4-BE49-F238E27FC236}">
                <a16:creationId xmlns:a16="http://schemas.microsoft.com/office/drawing/2014/main" id="{E3EE635E-18A7-AFFB-D65F-61F29BB9DBA9}"/>
              </a:ext>
            </a:extLst>
          </p:cNvPr>
          <p:cNvSpPr>
            <a:spLocks noGrp="1"/>
          </p:cNvSpPr>
          <p:nvPr>
            <p:ph type="sldNum" sz="quarter" idx="12"/>
          </p:nvPr>
        </p:nvSpPr>
        <p:spPr>
          <a:xfrm>
            <a:off x="6992697" y="640399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3</a:t>
            </a:fld>
            <a:endParaRPr lang="en-GB"/>
          </a:p>
        </p:txBody>
      </p:sp>
      <p:sp>
        <p:nvSpPr>
          <p:cNvPr id="24" name="Text Placeholder 4">
            <a:extLst>
              <a:ext uri="{FF2B5EF4-FFF2-40B4-BE49-F238E27FC236}">
                <a16:creationId xmlns:a16="http://schemas.microsoft.com/office/drawing/2014/main" id="{E2808D07-4992-84E7-03F8-D0E75CD0FF7C}"/>
              </a:ext>
            </a:extLst>
          </p:cNvPr>
          <p:cNvSpPr>
            <a:spLocks noGrp="1"/>
          </p:cNvSpPr>
          <p:nvPr>
            <p:ph type="body" sz="quarter" idx="13"/>
          </p:nvPr>
        </p:nvSpPr>
        <p:spPr>
          <a:xfrm>
            <a:off x="138113" y="6403980"/>
            <a:ext cx="6619875" cy="396005"/>
          </a:xfrm>
        </p:spPr>
        <p:txBody>
          <a:bodyPr/>
          <a:lstStyle/>
          <a:p>
            <a:endParaRPr lang="en-US"/>
          </a:p>
        </p:txBody>
      </p:sp>
      <p:grpSp>
        <p:nvGrpSpPr>
          <p:cNvPr id="3" name="Group 2">
            <a:extLst>
              <a:ext uri="{FF2B5EF4-FFF2-40B4-BE49-F238E27FC236}">
                <a16:creationId xmlns:a16="http://schemas.microsoft.com/office/drawing/2014/main" id="{5BA581B3-1735-E2CC-DD2D-55667FA483C3}"/>
              </a:ext>
            </a:extLst>
          </p:cNvPr>
          <p:cNvGrpSpPr/>
          <p:nvPr/>
        </p:nvGrpSpPr>
        <p:grpSpPr>
          <a:xfrm>
            <a:off x="135127" y="4103319"/>
            <a:ext cx="8750783" cy="880314"/>
            <a:chOff x="137381" y="889524"/>
            <a:chExt cx="8750783" cy="880314"/>
          </a:xfrm>
        </p:grpSpPr>
        <p:sp>
          <p:nvSpPr>
            <p:cNvPr id="4" name="Rectangle: Rounded Corners 3">
              <a:extLst>
                <a:ext uri="{FF2B5EF4-FFF2-40B4-BE49-F238E27FC236}">
                  <a16:creationId xmlns:a16="http://schemas.microsoft.com/office/drawing/2014/main" id="{8E051030-85E5-2722-35DA-DAF052AFE505}"/>
                </a:ext>
              </a:extLst>
            </p:cNvPr>
            <p:cNvSpPr/>
            <p:nvPr/>
          </p:nvSpPr>
          <p:spPr>
            <a:xfrm>
              <a:off x="137381" y="889524"/>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Rectangle 4" descr="Suburban scene">
              <a:extLst>
                <a:ext uri="{FF2B5EF4-FFF2-40B4-BE49-F238E27FC236}">
                  <a16:creationId xmlns:a16="http://schemas.microsoft.com/office/drawing/2014/main" id="{26F399B5-E40A-D3B7-C21E-177BEA00DA61}"/>
                </a:ext>
              </a:extLst>
            </p:cNvPr>
            <p:cNvSpPr/>
            <p:nvPr/>
          </p:nvSpPr>
          <p:spPr>
            <a:xfrm>
              <a:off x="403676" y="1087595"/>
              <a:ext cx="484172" cy="48417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55D60415-0579-43B1-30EC-105316DB7007}"/>
                </a:ext>
              </a:extLst>
            </p:cNvPr>
            <p:cNvSpPr/>
            <p:nvPr/>
          </p:nvSpPr>
          <p:spPr>
            <a:xfrm>
              <a:off x="1154144" y="889524"/>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r>
                <a:rPr lang="en-US" sz="1900" kern="1200" dirty="0"/>
                <a:t>Why would you do it?	</a:t>
              </a:r>
            </a:p>
          </p:txBody>
        </p:sp>
        <p:sp>
          <p:nvSpPr>
            <p:cNvPr id="8" name="Freeform: Shape 7">
              <a:extLst>
                <a:ext uri="{FF2B5EF4-FFF2-40B4-BE49-F238E27FC236}">
                  <a16:creationId xmlns:a16="http://schemas.microsoft.com/office/drawing/2014/main" id="{7224E88D-FD70-E372-B67A-6F835A778DF8}"/>
                </a:ext>
              </a:extLst>
            </p:cNvPr>
            <p:cNvSpPr/>
            <p:nvPr/>
          </p:nvSpPr>
          <p:spPr>
            <a:xfrm>
              <a:off x="3836660" y="889524"/>
              <a:ext cx="5050510"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n-US" sz="1400" kern="1200" dirty="0">
                  <a:latin typeface="Arial" panose="020B0604020202020204" pitchFamily="34" charset="0"/>
                  <a:cs typeface="Arial" panose="020B0604020202020204" pitchFamily="34" charset="0"/>
                </a:rPr>
                <a:t>Access data you can’t get anywhere else, Influence policy, Build networks, Present your work and Make a difference</a:t>
              </a:r>
            </a:p>
          </p:txBody>
        </p:sp>
      </p:grpSp>
      <p:grpSp>
        <p:nvGrpSpPr>
          <p:cNvPr id="29" name="Group 28">
            <a:extLst>
              <a:ext uri="{FF2B5EF4-FFF2-40B4-BE49-F238E27FC236}">
                <a16:creationId xmlns:a16="http://schemas.microsoft.com/office/drawing/2014/main" id="{838833FF-94C8-DE92-03C4-758FC15DAF0F}"/>
              </a:ext>
            </a:extLst>
          </p:cNvPr>
          <p:cNvGrpSpPr/>
          <p:nvPr/>
        </p:nvGrpSpPr>
        <p:grpSpPr>
          <a:xfrm>
            <a:off x="136122" y="2988843"/>
            <a:ext cx="8750783" cy="880314"/>
            <a:chOff x="137381" y="889524"/>
            <a:chExt cx="8750783" cy="880314"/>
          </a:xfrm>
        </p:grpSpPr>
        <p:sp>
          <p:nvSpPr>
            <p:cNvPr id="30" name="Rectangle: Rounded Corners 29">
              <a:extLst>
                <a:ext uri="{FF2B5EF4-FFF2-40B4-BE49-F238E27FC236}">
                  <a16:creationId xmlns:a16="http://schemas.microsoft.com/office/drawing/2014/main" id="{598D8B64-3DCB-F074-2A6B-421154C537AC}"/>
                </a:ext>
              </a:extLst>
            </p:cNvPr>
            <p:cNvSpPr/>
            <p:nvPr/>
          </p:nvSpPr>
          <p:spPr>
            <a:xfrm>
              <a:off x="137381" y="889524"/>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Rectangle 30" descr="Suburban scene">
              <a:extLst>
                <a:ext uri="{FF2B5EF4-FFF2-40B4-BE49-F238E27FC236}">
                  <a16:creationId xmlns:a16="http://schemas.microsoft.com/office/drawing/2014/main" id="{CAA4BD0B-F11A-DC44-42A8-B8174E23DF83}"/>
                </a:ext>
              </a:extLst>
            </p:cNvPr>
            <p:cNvSpPr/>
            <p:nvPr/>
          </p:nvSpPr>
          <p:spPr>
            <a:xfrm>
              <a:off x="403676" y="1087595"/>
              <a:ext cx="484172" cy="48417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2" name="Freeform: Shape 31">
              <a:extLst>
                <a:ext uri="{FF2B5EF4-FFF2-40B4-BE49-F238E27FC236}">
                  <a16:creationId xmlns:a16="http://schemas.microsoft.com/office/drawing/2014/main" id="{5BE94A6B-1451-CAA4-5C32-12258B9FE7BD}"/>
                </a:ext>
              </a:extLst>
            </p:cNvPr>
            <p:cNvSpPr/>
            <p:nvPr/>
          </p:nvSpPr>
          <p:spPr>
            <a:xfrm>
              <a:off x="1154144" y="889524"/>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defTabSz="844550">
                <a:spcBef>
                  <a:spcPct val="0"/>
                </a:spcBef>
                <a:spcAft>
                  <a:spcPct val="35000"/>
                </a:spcAft>
              </a:pPr>
              <a:r>
                <a:rPr lang="en-GB" sz="1900" kern="1200" dirty="0"/>
                <a:t>Why do we do it?</a:t>
              </a:r>
              <a:r>
                <a:rPr lang="en-US" sz="1900" dirty="0"/>
                <a:t>	</a:t>
              </a:r>
              <a:endParaRPr lang="en-US" sz="1900" kern="1200" dirty="0"/>
            </a:p>
          </p:txBody>
        </p:sp>
        <p:sp>
          <p:nvSpPr>
            <p:cNvPr id="33" name="Freeform: Shape 32">
              <a:extLst>
                <a:ext uri="{FF2B5EF4-FFF2-40B4-BE49-F238E27FC236}">
                  <a16:creationId xmlns:a16="http://schemas.microsoft.com/office/drawing/2014/main" id="{9E2A8B34-7B51-6D3C-BED1-8055DBEB94E0}"/>
                </a:ext>
              </a:extLst>
            </p:cNvPr>
            <p:cNvSpPr/>
            <p:nvPr/>
          </p:nvSpPr>
          <p:spPr>
            <a:xfrm>
              <a:off x="3836660" y="889524"/>
              <a:ext cx="5050510"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defTabSz="488950">
                <a:spcBef>
                  <a:spcPct val="0"/>
                </a:spcBef>
                <a:spcAft>
                  <a:spcPct val="35000"/>
                </a:spcAft>
              </a:pPr>
              <a:r>
                <a:rPr lang="en-GB" sz="1400" kern="1200" dirty="0">
                  <a:latin typeface="Arial" panose="020B0604020202020204" pitchFamily="34" charset="0"/>
                  <a:cs typeface="Arial" panose="020B0604020202020204" pitchFamily="34" charset="0"/>
                </a:rPr>
                <a:t>We can learn from each other, make long term connections and collaborate. Students make a huge impact during their time with us. </a:t>
              </a:r>
              <a:endParaRPr lang="en-US" sz="1400"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A3EB1593-B834-2A32-60C0-BCC17AF0D87E}"/>
              </a:ext>
            </a:extLst>
          </p:cNvPr>
          <p:cNvGrpSpPr/>
          <p:nvPr/>
        </p:nvGrpSpPr>
        <p:grpSpPr>
          <a:xfrm>
            <a:off x="135127" y="1881381"/>
            <a:ext cx="8750783" cy="880314"/>
            <a:chOff x="137381" y="889524"/>
            <a:chExt cx="8750783" cy="880314"/>
          </a:xfrm>
        </p:grpSpPr>
        <p:sp>
          <p:nvSpPr>
            <p:cNvPr id="35" name="Rectangle: Rounded Corners 34">
              <a:extLst>
                <a:ext uri="{FF2B5EF4-FFF2-40B4-BE49-F238E27FC236}">
                  <a16:creationId xmlns:a16="http://schemas.microsoft.com/office/drawing/2014/main" id="{9FBE654C-156F-87BD-5029-AC8045723F50}"/>
                </a:ext>
              </a:extLst>
            </p:cNvPr>
            <p:cNvSpPr/>
            <p:nvPr/>
          </p:nvSpPr>
          <p:spPr>
            <a:xfrm>
              <a:off x="137381" y="889524"/>
              <a:ext cx="8750783" cy="880314"/>
            </a:xfrm>
            <a:prstGeom prst="roundRect">
              <a:avLst>
                <a:gd name="adj" fmla="val 10000"/>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6" name="Rectangle 35" descr="Suburban scene">
              <a:extLst>
                <a:ext uri="{FF2B5EF4-FFF2-40B4-BE49-F238E27FC236}">
                  <a16:creationId xmlns:a16="http://schemas.microsoft.com/office/drawing/2014/main" id="{78FF8503-F03C-7F1B-5C7B-AC3CBE690148}"/>
                </a:ext>
              </a:extLst>
            </p:cNvPr>
            <p:cNvSpPr/>
            <p:nvPr/>
          </p:nvSpPr>
          <p:spPr>
            <a:xfrm>
              <a:off x="403676" y="1087595"/>
              <a:ext cx="484172" cy="48417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7" name="Freeform: Shape 36">
              <a:extLst>
                <a:ext uri="{FF2B5EF4-FFF2-40B4-BE49-F238E27FC236}">
                  <a16:creationId xmlns:a16="http://schemas.microsoft.com/office/drawing/2014/main" id="{D6436D7E-1564-E99F-3CC4-4A165FFC5B0E}"/>
                </a:ext>
              </a:extLst>
            </p:cNvPr>
            <p:cNvSpPr/>
            <p:nvPr/>
          </p:nvSpPr>
          <p:spPr>
            <a:xfrm>
              <a:off x="1154144" y="889524"/>
              <a:ext cx="3937852" cy="880314"/>
            </a:xfrm>
            <a:custGeom>
              <a:avLst/>
              <a:gdLst>
                <a:gd name="connsiteX0" fmla="*/ 0 w 3937852"/>
                <a:gd name="connsiteY0" fmla="*/ 0 h 880314"/>
                <a:gd name="connsiteX1" fmla="*/ 3937852 w 3937852"/>
                <a:gd name="connsiteY1" fmla="*/ 0 h 880314"/>
                <a:gd name="connsiteX2" fmla="*/ 3937852 w 3937852"/>
                <a:gd name="connsiteY2" fmla="*/ 880314 h 880314"/>
                <a:gd name="connsiteX3" fmla="*/ 0 w 3937852"/>
                <a:gd name="connsiteY3" fmla="*/ 880314 h 880314"/>
                <a:gd name="connsiteX4" fmla="*/ 0 w 3937852"/>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852" h="880314">
                  <a:moveTo>
                    <a:pt x="0" y="0"/>
                  </a:moveTo>
                  <a:lnTo>
                    <a:pt x="3937852" y="0"/>
                  </a:lnTo>
                  <a:lnTo>
                    <a:pt x="3937852"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844550">
                <a:lnSpc>
                  <a:spcPct val="100000"/>
                </a:lnSpc>
                <a:spcBef>
                  <a:spcPct val="0"/>
                </a:spcBef>
                <a:spcAft>
                  <a:spcPct val="35000"/>
                </a:spcAft>
                <a:buNone/>
              </a:pPr>
              <a:r>
                <a:rPr lang="en-GB" sz="1900" kern="1200" dirty="0"/>
                <a:t>When is it?</a:t>
              </a:r>
              <a:endParaRPr lang="en-US" sz="1900" kern="1200" dirty="0"/>
            </a:p>
          </p:txBody>
        </p:sp>
        <p:sp>
          <p:nvSpPr>
            <p:cNvPr id="38" name="Freeform: Shape 37">
              <a:extLst>
                <a:ext uri="{FF2B5EF4-FFF2-40B4-BE49-F238E27FC236}">
                  <a16:creationId xmlns:a16="http://schemas.microsoft.com/office/drawing/2014/main" id="{ED89C06B-5BAC-3CD3-560A-62A348E8A097}"/>
                </a:ext>
              </a:extLst>
            </p:cNvPr>
            <p:cNvSpPr/>
            <p:nvPr/>
          </p:nvSpPr>
          <p:spPr>
            <a:xfrm>
              <a:off x="3767804" y="889524"/>
              <a:ext cx="5119365" cy="880314"/>
            </a:xfrm>
            <a:custGeom>
              <a:avLst/>
              <a:gdLst>
                <a:gd name="connsiteX0" fmla="*/ 0 w 3795173"/>
                <a:gd name="connsiteY0" fmla="*/ 0 h 880314"/>
                <a:gd name="connsiteX1" fmla="*/ 3795173 w 3795173"/>
                <a:gd name="connsiteY1" fmla="*/ 0 h 880314"/>
                <a:gd name="connsiteX2" fmla="*/ 3795173 w 3795173"/>
                <a:gd name="connsiteY2" fmla="*/ 880314 h 880314"/>
                <a:gd name="connsiteX3" fmla="*/ 0 w 3795173"/>
                <a:gd name="connsiteY3" fmla="*/ 880314 h 880314"/>
                <a:gd name="connsiteX4" fmla="*/ 0 w 3795173"/>
                <a:gd name="connsiteY4" fmla="*/ 0 h 88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173" h="880314">
                  <a:moveTo>
                    <a:pt x="0" y="0"/>
                  </a:moveTo>
                  <a:lnTo>
                    <a:pt x="3795173" y="0"/>
                  </a:lnTo>
                  <a:lnTo>
                    <a:pt x="3795173" y="880314"/>
                  </a:lnTo>
                  <a:lnTo>
                    <a:pt x="0" y="880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167" tIns="93167" rIns="93167" bIns="93167" numCol="1" spcCol="1270" anchor="ctr" anchorCtr="0">
              <a:noAutofit/>
            </a:bodyPr>
            <a:lstStyle/>
            <a:p>
              <a:pPr marL="0" lvl="0" indent="0" algn="l" defTabSz="48895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We advertise the placements in September through, UPEN, the Methods Advisory Group, Handshake, ARI contacts and other networks. Students will join us throughout the following year from March onwards.</a:t>
              </a:r>
              <a:endParaRPr lang="en-US"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149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423C8F12-187D-4164-D7E3-8CD512A87094}"/>
              </a:ext>
            </a:extLst>
          </p:cNvPr>
          <p:cNvSpPr>
            <a:spLocks noGrp="1"/>
          </p:cNvSpPr>
          <p:nvPr>
            <p:ph type="title"/>
          </p:nvPr>
        </p:nvSpPr>
        <p:spPr>
          <a:xfrm>
            <a:off x="77279" y="4750"/>
            <a:ext cx="7521261" cy="615917"/>
          </a:xfrm>
        </p:spPr>
        <p:txBody>
          <a:bodyPr anchor="ctr">
            <a:normAutofit/>
          </a:bodyPr>
          <a:lstStyle/>
          <a:p>
            <a:r>
              <a:rPr lang="en-US" dirty="0"/>
              <a:t>Where are we?</a:t>
            </a:r>
          </a:p>
        </p:txBody>
      </p:sp>
      <p:sp>
        <p:nvSpPr>
          <p:cNvPr id="6" name="TextBox 5">
            <a:extLst>
              <a:ext uri="{FF2B5EF4-FFF2-40B4-BE49-F238E27FC236}">
                <a16:creationId xmlns:a16="http://schemas.microsoft.com/office/drawing/2014/main" id="{0318F14F-536F-A251-256C-8368B71F73B7}"/>
              </a:ext>
            </a:extLst>
          </p:cNvPr>
          <p:cNvSpPr txBox="1"/>
          <p:nvPr/>
        </p:nvSpPr>
        <p:spPr>
          <a:xfrm>
            <a:off x="137381" y="882806"/>
            <a:ext cx="4280141" cy="5295323"/>
          </a:xfrm>
          <a:prstGeom prst="rect">
            <a:avLst/>
          </a:prstGeom>
        </p:spPr>
        <p:txBody>
          <a:bodyPr vert="horz" lIns="91440" tIns="45720" rIns="91440" bIns="45720" rtlCol="0">
            <a:normAutofit/>
          </a:bodyPr>
          <a:lstStyle/>
          <a:p>
            <a:pPr marL="228590"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There are DWP Hubs in</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Glasgow </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Newcastle</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Manchester </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Sheffield</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Leeds</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London</a:t>
            </a:r>
          </a:p>
          <a:p>
            <a:pPr marL="685790" lvl="1" indent="-228590" defTabSz="914368">
              <a:spcBef>
                <a:spcPts val="1000"/>
              </a:spcBef>
              <a:buClr>
                <a:schemeClr val="tx1">
                  <a:lumMod val="50000"/>
                  <a:lumOff val="50000"/>
                </a:schemeClr>
              </a:buClr>
              <a:buFont typeface="Wingdings 3" panose="05040102010807070707" pitchFamily="18" charset="2"/>
              <a:buChar char="}"/>
            </a:pPr>
            <a:r>
              <a:rPr lang="en-US" sz="2500" kern="1200" dirty="0">
                <a:solidFill>
                  <a:srgbClr val="2E1352"/>
                </a:solidFill>
                <a:latin typeface="Arial" panose="020B0604020202020204" pitchFamily="34" charset="0"/>
                <a:cs typeface="Arial" panose="020B0604020202020204" pitchFamily="34" charset="0"/>
              </a:rPr>
              <a:t>Treforest</a:t>
            </a:r>
          </a:p>
          <a:p>
            <a:pPr marL="228590" indent="-228590" defTabSz="914368">
              <a:spcBef>
                <a:spcPts val="1000"/>
              </a:spcBef>
              <a:buClr>
                <a:schemeClr val="tx1">
                  <a:lumMod val="50000"/>
                  <a:lumOff val="50000"/>
                </a:schemeClr>
              </a:buClr>
              <a:buFont typeface="Wingdings 3" panose="05040102010807070707" pitchFamily="18" charset="2"/>
              <a:buChar char="}"/>
            </a:pPr>
            <a:endParaRPr lang="en-US" sz="2500" dirty="0">
              <a:solidFill>
                <a:srgbClr val="2E1352"/>
              </a:solidFill>
              <a:latin typeface="Arial" panose="020B0604020202020204" pitchFamily="34" charset="0"/>
              <a:cs typeface="Arial" panose="020B0604020202020204" pitchFamily="34" charset="0"/>
            </a:endParaRPr>
          </a:p>
          <a:p>
            <a:pPr marL="1142990" lvl="2" indent="-228590" defTabSz="914368">
              <a:spcBef>
                <a:spcPts val="1000"/>
              </a:spcBef>
              <a:buClr>
                <a:schemeClr val="tx1">
                  <a:lumMod val="50000"/>
                  <a:lumOff val="50000"/>
                </a:schemeClr>
              </a:buClr>
              <a:buFont typeface="Wingdings 3" panose="05040102010807070707" pitchFamily="18" charset="2"/>
              <a:buChar char="}"/>
            </a:pPr>
            <a:endParaRPr lang="en-US" sz="2500" dirty="0">
              <a:solidFill>
                <a:srgbClr val="2E1352"/>
              </a:solidFill>
              <a:latin typeface="Arial" panose="020B0604020202020204" pitchFamily="34" charset="0"/>
              <a:cs typeface="Arial" panose="020B0604020202020204" pitchFamily="34" charset="0"/>
            </a:endParaRPr>
          </a:p>
          <a:p>
            <a:pPr marL="685790" lvl="1" indent="-228590" defTabSz="914368">
              <a:spcBef>
                <a:spcPts val="1000"/>
              </a:spcBef>
              <a:buClr>
                <a:schemeClr val="tx1">
                  <a:lumMod val="50000"/>
                  <a:lumOff val="50000"/>
                </a:schemeClr>
              </a:buClr>
              <a:buFont typeface="Wingdings 3" panose="05040102010807070707" pitchFamily="18" charset="2"/>
              <a:buChar char="}"/>
            </a:pPr>
            <a:endParaRPr lang="en-US" kern="1200" dirty="0">
              <a:solidFill>
                <a:srgbClr val="2E1352"/>
              </a:solidFill>
            </a:endParaRPr>
          </a:p>
        </p:txBody>
      </p:sp>
      <p:sp>
        <p:nvSpPr>
          <p:cNvPr id="2" name="Slide Number Placeholder 1">
            <a:extLst>
              <a:ext uri="{FF2B5EF4-FFF2-40B4-BE49-F238E27FC236}">
                <a16:creationId xmlns:a16="http://schemas.microsoft.com/office/drawing/2014/main" id="{19AD5C25-C71C-9512-0DF7-D7E69DBCCDB9}"/>
              </a:ext>
            </a:extLst>
          </p:cNvPr>
          <p:cNvSpPr>
            <a:spLocks noGrp="1"/>
          </p:cNvSpPr>
          <p:nvPr>
            <p:ph type="sldNum" sz="quarter" idx="12"/>
          </p:nvPr>
        </p:nvSpPr>
        <p:spPr>
          <a:xfrm>
            <a:off x="6992697" y="640399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4</a:t>
            </a:fld>
            <a:endParaRPr lang="en-GB"/>
          </a:p>
        </p:txBody>
      </p:sp>
      <p:sp>
        <p:nvSpPr>
          <p:cNvPr id="18" name="Text Placeholder 4">
            <a:extLst>
              <a:ext uri="{FF2B5EF4-FFF2-40B4-BE49-F238E27FC236}">
                <a16:creationId xmlns:a16="http://schemas.microsoft.com/office/drawing/2014/main" id="{CB583328-703A-C370-50FC-1249552CC301}"/>
              </a:ext>
            </a:extLst>
          </p:cNvPr>
          <p:cNvSpPr>
            <a:spLocks noGrp="1"/>
          </p:cNvSpPr>
          <p:nvPr>
            <p:ph type="body" sz="quarter" idx="13"/>
          </p:nvPr>
        </p:nvSpPr>
        <p:spPr>
          <a:xfrm>
            <a:off x="138113" y="6403980"/>
            <a:ext cx="6619875" cy="396005"/>
          </a:xfrm>
        </p:spPr>
        <p:txBody>
          <a:bodyPr/>
          <a:lstStyle/>
          <a:p>
            <a:endParaRPr lang="en-US"/>
          </a:p>
        </p:txBody>
      </p:sp>
      <p:pic>
        <p:nvPicPr>
          <p:cNvPr id="5" name="Picture 4">
            <a:extLst>
              <a:ext uri="{FF2B5EF4-FFF2-40B4-BE49-F238E27FC236}">
                <a16:creationId xmlns:a16="http://schemas.microsoft.com/office/drawing/2014/main" id="{8025EB82-5C50-1966-7BE8-4816DF759D25}"/>
              </a:ext>
            </a:extLst>
          </p:cNvPr>
          <p:cNvPicPr>
            <a:picLocks noChangeAspect="1"/>
          </p:cNvPicPr>
          <p:nvPr/>
        </p:nvPicPr>
        <p:blipFill rotWithShape="1">
          <a:blip r:embed="rId2"/>
          <a:srcRect t="18965" r="-3" b="-3"/>
          <a:stretch/>
        </p:blipFill>
        <p:spPr>
          <a:xfrm>
            <a:off x="4608022" y="882806"/>
            <a:ext cx="4280141" cy="5295323"/>
          </a:xfrm>
          <a:prstGeom prst="rect">
            <a:avLst/>
          </a:prstGeom>
          <a:noFill/>
        </p:spPr>
      </p:pic>
    </p:spTree>
    <p:extLst>
      <p:ext uri="{BB962C8B-B14F-4D97-AF65-F5344CB8AC3E}">
        <p14:creationId xmlns:p14="http://schemas.microsoft.com/office/powerpoint/2010/main" val="422093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9C4461D-2B42-89BB-7141-29822827FB66}"/>
              </a:ext>
            </a:extLst>
          </p:cNvPr>
          <p:cNvSpPr>
            <a:spLocks noGrp="1"/>
          </p:cNvSpPr>
          <p:nvPr>
            <p:ph type="title"/>
          </p:nvPr>
        </p:nvSpPr>
        <p:spPr>
          <a:xfrm>
            <a:off x="77279" y="4750"/>
            <a:ext cx="7521261" cy="615917"/>
          </a:xfrm>
        </p:spPr>
        <p:txBody>
          <a:bodyPr vert="horz" lIns="91440" tIns="45720" rIns="91440" bIns="45720" rtlCol="0" anchor="ctr">
            <a:normAutofit/>
          </a:bodyPr>
          <a:lstStyle/>
          <a:p>
            <a:r>
              <a:rPr lang="en-US" b="1" kern="1200" dirty="0">
                <a:latin typeface="Segoe UI" panose="020B0502040204020203" pitchFamily="34" charset="0"/>
                <a:ea typeface="+mj-ea"/>
                <a:cs typeface="Segoe UI" panose="020B0502040204020203" pitchFamily="34" charset="0"/>
              </a:rPr>
              <a:t>DWP Analysts in Numbers</a:t>
            </a:r>
          </a:p>
        </p:txBody>
      </p:sp>
      <p:sp>
        <p:nvSpPr>
          <p:cNvPr id="2" name="Slide Number Placeholder 1">
            <a:extLst>
              <a:ext uri="{FF2B5EF4-FFF2-40B4-BE49-F238E27FC236}">
                <a16:creationId xmlns:a16="http://schemas.microsoft.com/office/drawing/2014/main" id="{E3EE635E-18A7-AFFB-D65F-61F29BB9DBA9}"/>
              </a:ext>
            </a:extLst>
          </p:cNvPr>
          <p:cNvSpPr>
            <a:spLocks noGrp="1"/>
          </p:cNvSpPr>
          <p:nvPr>
            <p:ph type="sldNum" sz="quarter" idx="12"/>
          </p:nvPr>
        </p:nvSpPr>
        <p:spPr>
          <a:xfrm>
            <a:off x="6992697" y="640399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5</a:t>
            </a:fld>
            <a:endParaRPr lang="en-GB"/>
          </a:p>
        </p:txBody>
      </p:sp>
      <p:sp>
        <p:nvSpPr>
          <p:cNvPr id="4" name="TextBox 3">
            <a:extLst>
              <a:ext uri="{FF2B5EF4-FFF2-40B4-BE49-F238E27FC236}">
                <a16:creationId xmlns:a16="http://schemas.microsoft.com/office/drawing/2014/main" id="{C7913529-2B58-CE3E-D5B4-4BA67F08F2A6}"/>
              </a:ext>
            </a:extLst>
          </p:cNvPr>
          <p:cNvSpPr txBox="1"/>
          <p:nvPr/>
        </p:nvSpPr>
        <p:spPr>
          <a:xfrm>
            <a:off x="138113" y="6403980"/>
            <a:ext cx="6619875" cy="396005"/>
          </a:xfrm>
          <a:prstGeom prst="rect">
            <a:avLst/>
          </a:prstGeom>
        </p:spPr>
        <p:txBody>
          <a:bodyPr vert="horz" lIns="91440" tIns="45720" rIns="91440" bIns="45720" rtlCol="0">
            <a:normAutofit fontScale="70000" lnSpcReduction="20000"/>
          </a:bodyPr>
          <a:lstStyle/>
          <a:p>
            <a:pPr defTabSz="914368">
              <a:lnSpc>
                <a:spcPct val="90000"/>
              </a:lnSpc>
              <a:spcBef>
                <a:spcPts val="1000"/>
              </a:spcBef>
              <a:buClr>
                <a:schemeClr val="accent1">
                  <a:lumMod val="50000"/>
                  <a:lumOff val="50000"/>
                </a:schemeClr>
              </a:buClr>
            </a:pPr>
            <a:r>
              <a:rPr lang="en-US" sz="200">
                <a:solidFill>
                  <a:srgbClr val="422A63"/>
                </a:solidFill>
                <a:latin typeface="Segoe UI" panose="020B0502040204020203" pitchFamily="34" charset="0"/>
                <a:cs typeface="Segoe UI" panose="020B0502040204020203" pitchFamily="34" charset="0"/>
              </a:rPr>
              <a:t>20 Lead Analyst Areas</a:t>
            </a:r>
          </a:p>
          <a:p>
            <a:pPr defTabSz="914368">
              <a:lnSpc>
                <a:spcPct val="90000"/>
              </a:lnSpc>
              <a:spcBef>
                <a:spcPts val="1000"/>
              </a:spcBef>
              <a:buClr>
                <a:schemeClr val="accent1">
                  <a:lumMod val="50000"/>
                  <a:lumOff val="50000"/>
                </a:schemeClr>
              </a:buClr>
            </a:pPr>
            <a:r>
              <a:rPr lang="en-US" sz="200">
                <a:solidFill>
                  <a:srgbClr val="422A63"/>
                </a:solidFill>
                <a:latin typeface="Segoe UI" panose="020B0502040204020203" pitchFamily="34" charset="0"/>
                <a:cs typeface="Segoe UI" panose="020B0502040204020203" pitchFamily="34" charset="0"/>
              </a:rPr>
              <a:t>80+ Individual Teams</a:t>
            </a:r>
          </a:p>
          <a:p>
            <a:pPr defTabSz="914368">
              <a:lnSpc>
                <a:spcPct val="90000"/>
              </a:lnSpc>
              <a:spcBef>
                <a:spcPts val="1000"/>
              </a:spcBef>
              <a:buClr>
                <a:schemeClr val="accent1">
                  <a:lumMod val="50000"/>
                  <a:lumOff val="50000"/>
                </a:schemeClr>
              </a:buClr>
            </a:pPr>
            <a:r>
              <a:rPr lang="en-US" sz="200">
                <a:solidFill>
                  <a:srgbClr val="422A63"/>
                </a:solidFill>
                <a:latin typeface="Segoe UI" panose="020B0502040204020203" pitchFamily="34" charset="0"/>
                <a:cs typeface="Segoe UI" panose="020B0502040204020203" pitchFamily="34" charset="0"/>
              </a:rPr>
              <a:t>700+ Analysts</a:t>
            </a:r>
          </a:p>
        </p:txBody>
      </p:sp>
      <p:graphicFrame>
        <p:nvGraphicFramePr>
          <p:cNvPr id="5" name="Chart 4">
            <a:extLst>
              <a:ext uri="{FF2B5EF4-FFF2-40B4-BE49-F238E27FC236}">
                <a16:creationId xmlns:a16="http://schemas.microsoft.com/office/drawing/2014/main" id="{23398EFE-C07F-C0A1-1EFC-077B02E08FA4}"/>
              </a:ext>
            </a:extLst>
          </p:cNvPr>
          <p:cNvGraphicFramePr>
            <a:graphicFrameLocks/>
          </p:cNvGraphicFramePr>
          <p:nvPr>
            <p:extLst>
              <p:ext uri="{D42A27DB-BD31-4B8C-83A1-F6EECF244321}">
                <p14:modId xmlns:p14="http://schemas.microsoft.com/office/powerpoint/2010/main" val="4292108837"/>
              </p:ext>
            </p:extLst>
          </p:nvPr>
        </p:nvGraphicFramePr>
        <p:xfrm>
          <a:off x="138113" y="864655"/>
          <a:ext cx="8750783" cy="5295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23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F41A64-B49D-EA88-D8A0-861B4180DCB1}"/>
              </a:ext>
            </a:extLst>
          </p:cNvPr>
          <p:cNvSpPr txBox="1"/>
          <p:nvPr/>
        </p:nvSpPr>
        <p:spPr>
          <a:xfrm>
            <a:off x="255842" y="1280853"/>
            <a:ext cx="3886200" cy="4931710"/>
          </a:xfrm>
          <a:prstGeom prst="rect">
            <a:avLst/>
          </a:prstGeom>
        </p:spPr>
        <p:txBody>
          <a:bodyPr vert="horz" lIns="91440" tIns="45720" rIns="91440" bIns="45720" rtlCol="0">
            <a:noAutofit/>
          </a:bodyPr>
          <a:lstStyle/>
          <a:p>
            <a:pPr defTabSz="914368">
              <a:lnSpc>
                <a:spcPct val="90000"/>
              </a:lnSpc>
              <a:spcBef>
                <a:spcPts val="1000"/>
              </a:spcBef>
              <a:buClr>
                <a:schemeClr val="accent1">
                  <a:lumMod val="50000"/>
                  <a:lumOff val="50000"/>
                </a:schemeClr>
              </a:buClr>
            </a:pPr>
            <a:endParaRPr lang="en-US" sz="1100" dirty="0">
              <a:solidFill>
                <a:srgbClr val="422A6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D8AB50-9384-E35B-367A-A3FE0B3E6FC1}"/>
              </a:ext>
            </a:extLst>
          </p:cNvPr>
          <p:cNvSpPr>
            <a:spLocks noGrp="1"/>
          </p:cNvSpPr>
          <p:nvPr>
            <p:ph type="sldNum" sz="quarter" idx="12"/>
          </p:nvPr>
        </p:nvSpPr>
        <p:spPr>
          <a:xfrm>
            <a:off x="6830758" y="635636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6</a:t>
            </a:fld>
            <a:endParaRPr lang="en-GB"/>
          </a:p>
        </p:txBody>
      </p:sp>
      <p:sp>
        <p:nvSpPr>
          <p:cNvPr id="5" name="TextBox 4">
            <a:extLst>
              <a:ext uri="{FF2B5EF4-FFF2-40B4-BE49-F238E27FC236}">
                <a16:creationId xmlns:a16="http://schemas.microsoft.com/office/drawing/2014/main" id="{50E7FDD9-60FE-EFD0-D8EA-7DBE05E6E918}"/>
              </a:ext>
            </a:extLst>
          </p:cNvPr>
          <p:cNvSpPr txBox="1"/>
          <p:nvPr/>
        </p:nvSpPr>
        <p:spPr>
          <a:xfrm>
            <a:off x="77279" y="4750"/>
            <a:ext cx="7521261" cy="615917"/>
          </a:xfrm>
          <a:prstGeom prst="rect">
            <a:avLst/>
          </a:prstGeom>
        </p:spPr>
        <p:txBody>
          <a:bodyPr vert="horz" lIns="91440" tIns="45720" rIns="91440" bIns="45720" rtlCol="0" anchor="ctr">
            <a:normAutofit/>
          </a:bodyPr>
          <a:lstStyle/>
          <a:p>
            <a:pPr defTabSz="914368">
              <a:spcBef>
                <a:spcPct val="0"/>
              </a:spcBef>
              <a:spcAft>
                <a:spcPts val="600"/>
              </a:spcAft>
            </a:pPr>
            <a:r>
              <a:rPr lang="en-US" sz="2000" b="1" kern="1200" dirty="0">
                <a:solidFill>
                  <a:srgbClr val="422A63"/>
                </a:solidFill>
                <a:latin typeface="Segoe UI" panose="020B0502040204020203" pitchFamily="34" charset="0"/>
                <a:ea typeface="+mj-ea"/>
                <a:cs typeface="Segoe UI" panose="020B0502040204020203" pitchFamily="34" charset="0"/>
              </a:rPr>
              <a:t>Examples of </a:t>
            </a:r>
            <a:r>
              <a:rPr lang="en-US" sz="2000" b="1" dirty="0">
                <a:solidFill>
                  <a:srgbClr val="422A63"/>
                </a:solidFill>
                <a:latin typeface="Segoe UI" panose="020B0502040204020203" pitchFamily="34" charset="0"/>
                <a:ea typeface="+mj-ea"/>
                <a:cs typeface="Segoe UI" panose="020B0502040204020203" pitchFamily="34" charset="0"/>
              </a:rPr>
              <a:t>past</a:t>
            </a:r>
            <a:r>
              <a:rPr lang="en-US" sz="2000" b="1" kern="1200" dirty="0">
                <a:solidFill>
                  <a:srgbClr val="422A63"/>
                </a:solidFill>
                <a:latin typeface="Segoe UI" panose="020B0502040204020203" pitchFamily="34" charset="0"/>
                <a:ea typeface="+mj-ea"/>
                <a:cs typeface="Segoe UI" panose="020B0502040204020203" pitchFamily="34" charset="0"/>
              </a:rPr>
              <a:t> projects</a:t>
            </a:r>
          </a:p>
        </p:txBody>
      </p:sp>
      <p:sp>
        <p:nvSpPr>
          <p:cNvPr id="26" name="Text Placeholder 5">
            <a:extLst>
              <a:ext uri="{FF2B5EF4-FFF2-40B4-BE49-F238E27FC236}">
                <a16:creationId xmlns:a16="http://schemas.microsoft.com/office/drawing/2014/main" id="{1E46F601-156B-6940-B230-938F09C52228}"/>
              </a:ext>
            </a:extLst>
          </p:cNvPr>
          <p:cNvSpPr>
            <a:spLocks noGrp="1"/>
          </p:cNvSpPr>
          <p:nvPr>
            <p:ph type="body" sz="quarter" idx="13"/>
          </p:nvPr>
        </p:nvSpPr>
        <p:spPr>
          <a:xfrm>
            <a:off x="138113" y="6403980"/>
            <a:ext cx="6619875" cy="396005"/>
          </a:xfrm>
        </p:spPr>
        <p:txBody>
          <a:bodyPr/>
          <a:lstStyle/>
          <a:p>
            <a:endParaRPr lang="en-US" dirty="0"/>
          </a:p>
        </p:txBody>
      </p:sp>
      <p:sp>
        <p:nvSpPr>
          <p:cNvPr id="3" name="TextBox 2">
            <a:extLst>
              <a:ext uri="{FF2B5EF4-FFF2-40B4-BE49-F238E27FC236}">
                <a16:creationId xmlns:a16="http://schemas.microsoft.com/office/drawing/2014/main" id="{EAC55F8B-1085-C780-CC74-746615A80D91}"/>
              </a:ext>
            </a:extLst>
          </p:cNvPr>
          <p:cNvSpPr txBox="1"/>
          <p:nvPr/>
        </p:nvSpPr>
        <p:spPr>
          <a:xfrm>
            <a:off x="138113" y="812085"/>
            <a:ext cx="4230687" cy="5264866"/>
          </a:xfrm>
          <a:prstGeom prst="rect">
            <a:avLst/>
          </a:prstGeom>
        </p:spPr>
        <p:txBody>
          <a:bodyPr vert="horz" lIns="91440" tIns="45720" rIns="91440" bIns="45720" rtlCol="0">
            <a:normAutofit/>
          </a:bodyPr>
          <a:lstStyle/>
          <a:p>
            <a:pPr marL="285750" indent="-285750" defTabSz="914368">
              <a:lnSpc>
                <a:spcPct val="90000"/>
              </a:lnSpc>
              <a:spcBef>
                <a:spcPts val="1000"/>
              </a:spcBef>
              <a:buClr>
                <a:schemeClr val="accent1">
                  <a:lumMod val="50000"/>
                  <a:lumOff val="50000"/>
                </a:schemeClr>
              </a:buClr>
              <a:buFont typeface="Wingdings" panose="05000000000000000000" pitchFamily="2" charset="2"/>
              <a:buChar char="Ø"/>
            </a:pPr>
            <a:r>
              <a:rPr lang="en-GB" dirty="0">
                <a:effectLst/>
                <a:latin typeface="Arial" panose="020B0604020202020204" pitchFamily="34" charset="0"/>
                <a:ea typeface="Calibri" panose="020F0502020204030204" pitchFamily="34" charset="0"/>
              </a:rPr>
              <a:t>Literature Review of the drivers of health and life expectancy changes.</a:t>
            </a:r>
          </a:p>
          <a:p>
            <a:pPr lvl="1" defTabSz="914368">
              <a:lnSpc>
                <a:spcPct val="90000"/>
              </a:lnSpc>
              <a:spcBef>
                <a:spcPts val="1000"/>
              </a:spcBef>
              <a:buClr>
                <a:schemeClr val="accent1">
                  <a:lumMod val="50000"/>
                  <a:lumOff val="50000"/>
                </a:schemeClr>
              </a:buClr>
            </a:pPr>
            <a:r>
              <a:rPr lang="en-GB" dirty="0">
                <a:effectLst/>
                <a:latin typeface="Arial" panose="020B0604020202020204" pitchFamily="34" charset="0"/>
                <a:ea typeface="Calibri" panose="020F0502020204030204" pitchFamily="34" charset="0"/>
              </a:rPr>
              <a:t>(Pensions &amp; Later Life Analysis)</a:t>
            </a:r>
          </a:p>
          <a:p>
            <a:pPr defTabSz="914368">
              <a:lnSpc>
                <a:spcPct val="90000"/>
              </a:lnSpc>
              <a:spcBef>
                <a:spcPts val="1000"/>
              </a:spcBef>
              <a:buClr>
                <a:schemeClr val="accent1">
                  <a:lumMod val="50000"/>
                  <a:lumOff val="50000"/>
                </a:schemeClr>
              </a:buClr>
            </a:pPr>
            <a:endParaRPr lang="en-GB" kern="1200" dirty="0">
              <a:latin typeface="Arial" panose="020B0604020202020204" pitchFamily="34" charset="0"/>
              <a:cs typeface="Arial" panose="020B0604020202020204" pitchFamily="34" charset="0"/>
            </a:endParaRPr>
          </a:p>
          <a:p>
            <a:pPr marL="285750" indent="-285750" defTabSz="914368">
              <a:lnSpc>
                <a:spcPct val="90000"/>
              </a:lnSpc>
              <a:spcBef>
                <a:spcPts val="1000"/>
              </a:spcBef>
              <a:buClr>
                <a:schemeClr val="accent1">
                  <a:lumMod val="50000"/>
                  <a:lumOff val="50000"/>
                </a:schemeClr>
              </a:buClr>
              <a:buFont typeface="Wingdings" panose="05000000000000000000" pitchFamily="2" charset="2"/>
              <a:buChar char="Ø"/>
            </a:pPr>
            <a:r>
              <a:rPr lang="en-US" kern="1200" dirty="0">
                <a:latin typeface="Arial" panose="020B0604020202020204" pitchFamily="34" charset="0"/>
                <a:cs typeface="Arial" panose="020B0604020202020204" pitchFamily="34" charset="0"/>
              </a:rPr>
              <a:t>The impact of </a:t>
            </a:r>
            <a:r>
              <a:rPr lang="en-GB" dirty="0">
                <a:effectLst/>
                <a:latin typeface="Arial" panose="020B0604020202020204" pitchFamily="34" charset="0"/>
                <a:ea typeface="Calibri" panose="020F0502020204030204" pitchFamily="34" charset="0"/>
              </a:rPr>
              <a:t>Admin Penalties on repeat overpayments: helping assess the impacts of penalties on reducing benefit fraud. </a:t>
            </a:r>
          </a:p>
          <a:p>
            <a:pPr lvl="1" defTabSz="914368">
              <a:lnSpc>
                <a:spcPct val="90000"/>
              </a:lnSpc>
              <a:spcBef>
                <a:spcPts val="1000"/>
              </a:spcBef>
              <a:buClr>
                <a:schemeClr val="accent1">
                  <a:lumMod val="50000"/>
                  <a:lumOff val="50000"/>
                </a:schemeClr>
              </a:buClr>
            </a:pPr>
            <a:r>
              <a:rPr lang="en-GB" dirty="0">
                <a:effectLst/>
                <a:latin typeface="Arial" panose="020B0604020202020204" pitchFamily="34" charset="0"/>
                <a:ea typeface="Calibri" panose="020F0502020204030204" pitchFamily="34" charset="0"/>
              </a:rPr>
              <a:t>(Fraud Error and Debt Analysis)</a:t>
            </a:r>
          </a:p>
          <a:p>
            <a:pPr defTabSz="914368">
              <a:lnSpc>
                <a:spcPct val="90000"/>
              </a:lnSpc>
              <a:spcBef>
                <a:spcPts val="1000"/>
              </a:spcBef>
              <a:buClr>
                <a:schemeClr val="accent1">
                  <a:lumMod val="50000"/>
                  <a:lumOff val="50000"/>
                </a:schemeClr>
              </a:buClr>
            </a:pPr>
            <a:endParaRPr lang="en-GB" kern="1200" dirty="0">
              <a:latin typeface="Arial" panose="020B0604020202020204" pitchFamily="34" charset="0"/>
              <a:cs typeface="Arial" panose="020B0604020202020204" pitchFamily="34" charset="0"/>
            </a:endParaRPr>
          </a:p>
          <a:p>
            <a:pPr marL="285750" indent="-285750" defTabSz="914368">
              <a:lnSpc>
                <a:spcPct val="90000"/>
              </a:lnSpc>
              <a:spcBef>
                <a:spcPts val="1000"/>
              </a:spcBef>
              <a:buClr>
                <a:schemeClr val="accent1">
                  <a:lumMod val="50000"/>
                  <a:lumOff val="50000"/>
                </a:schemeClr>
              </a:buClr>
              <a:buFont typeface="Wingdings" panose="05000000000000000000" pitchFamily="2" charset="2"/>
              <a:buChar char="Ø"/>
            </a:pPr>
            <a:r>
              <a:rPr lang="en-GB" dirty="0">
                <a:effectLst/>
                <a:latin typeface="Arial" panose="020B0604020202020204" pitchFamily="34" charset="0"/>
                <a:ea typeface="Calibri" panose="020F0502020204030204" pitchFamily="34" charset="0"/>
              </a:rPr>
              <a:t>Understanding the experience of separated and separating families over time</a:t>
            </a:r>
            <a:r>
              <a:rPr lang="en-GB" dirty="0">
                <a:latin typeface="Arial" panose="020B0604020202020204" pitchFamily="34" charset="0"/>
                <a:ea typeface="Calibri" panose="020F0502020204030204" pitchFamily="34" charset="0"/>
                <a:cs typeface="Arial" panose="020B0604020202020204" pitchFamily="34" charset="0"/>
              </a:rPr>
              <a:t>. </a:t>
            </a:r>
          </a:p>
          <a:p>
            <a:pPr lvl="1" defTabSz="914368">
              <a:lnSpc>
                <a:spcPct val="90000"/>
              </a:lnSpc>
              <a:spcBef>
                <a:spcPts val="1000"/>
              </a:spcBef>
              <a:buClr>
                <a:schemeClr val="accent1">
                  <a:lumMod val="50000"/>
                  <a:lumOff val="50000"/>
                </a:schemeClr>
              </a:buClr>
            </a:pPr>
            <a:r>
              <a:rPr lang="en-GB" dirty="0">
                <a:latin typeface="Arial" panose="020B0604020202020204" pitchFamily="34" charset="0"/>
                <a:ea typeface="Calibri" panose="020F0502020204030204" pitchFamily="34" charset="0"/>
                <a:cs typeface="Arial" panose="020B0604020202020204" pitchFamily="34" charset="0"/>
              </a:rPr>
              <a:t>(</a:t>
            </a:r>
            <a:r>
              <a:rPr lang="en-GB" dirty="0">
                <a:effectLst/>
                <a:latin typeface="Arial" panose="020B0604020202020204" pitchFamily="34" charset="0"/>
                <a:ea typeface="Calibri" panose="020F0502020204030204" pitchFamily="34" charset="0"/>
              </a:rPr>
              <a:t>Income, Families and Disadvantage Analysis)</a:t>
            </a:r>
            <a:endParaRPr lang="en-US" kern="1200" dirty="0">
              <a:latin typeface="Arial" panose="020B0604020202020204" pitchFamily="34" charset="0"/>
              <a:cs typeface="Arial" panose="020B0604020202020204"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4485FF74-3FA4-BF68-6274-4C846046A670}"/>
              </a:ext>
            </a:extLst>
          </p:cNvPr>
          <p:cNvSpPr txBox="1"/>
          <p:nvPr/>
        </p:nvSpPr>
        <p:spPr>
          <a:xfrm>
            <a:off x="4705350" y="812085"/>
            <a:ext cx="4152902" cy="5355312"/>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Work Coach approaches to tailoring conditionality. </a:t>
            </a:r>
          </a:p>
          <a:p>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(Universal Credit Analysis Division)</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800" dirty="0">
                <a:effectLst/>
                <a:latin typeface="Arial" panose="020B0604020202020204" pitchFamily="34" charset="0"/>
                <a:ea typeface="Calibri" panose="020F0502020204030204" pitchFamily="34" charset="0"/>
                <a:cs typeface="Arial" panose="020B0604020202020204" pitchFamily="34" charset="0"/>
              </a:rPr>
              <a:t>Exploratory analysis of the spending patterns of people receiving disability benefits </a:t>
            </a:r>
          </a:p>
          <a:p>
            <a:endParaRPr lang="en-GB" dirty="0">
              <a:latin typeface="Arial" panose="020B0604020202020204" pitchFamily="34" charset="0"/>
              <a:ea typeface="Calibri" panose="020F0502020204030204" pitchFamily="34" charset="0"/>
              <a:cs typeface="Arial" panose="020B0604020202020204" pitchFamily="34" charset="0"/>
            </a:endParaRPr>
          </a:p>
          <a:p>
            <a:pPr lvl="1"/>
            <a:r>
              <a:rPr lang="en-GB" dirty="0">
                <a:effectLst/>
                <a:latin typeface="Arial" panose="020B0604020202020204" pitchFamily="34" charset="0"/>
                <a:ea typeface="Calibri" panose="020F0502020204030204" pitchFamily="34" charset="0"/>
                <a:cs typeface="Arial" panose="020B0604020202020204" pitchFamily="34" charset="0"/>
              </a:rPr>
              <a:t>(Disability Analysis Division)</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800" dirty="0">
                <a:effectLst/>
                <a:latin typeface="Arial" panose="020B0604020202020204" pitchFamily="34" charset="0"/>
                <a:ea typeface="Calibri" panose="020F0502020204030204" pitchFamily="34" charset="0"/>
                <a:cs typeface="Arial" panose="020B0604020202020204" pitchFamily="34" charset="0"/>
              </a:rPr>
              <a:t>Positioning parental conflict and relationship support within the landscape of local services for families and children </a:t>
            </a:r>
          </a:p>
          <a:p>
            <a:endParaRPr lang="en-GB" dirty="0">
              <a:latin typeface="Arial" panose="020B0604020202020204" pitchFamily="34" charset="0"/>
              <a:ea typeface="Calibri" panose="020F0502020204030204" pitchFamily="34" charset="0"/>
              <a:cs typeface="Arial" panose="020B0604020202020204" pitchFamily="34" charset="0"/>
            </a:endParaRPr>
          </a:p>
          <a:p>
            <a:pPr lvl="1"/>
            <a:r>
              <a:rPr lang="en-GB" dirty="0">
                <a:effectLst/>
                <a:latin typeface="Arial" panose="020B0604020202020204" pitchFamily="34" charset="0"/>
                <a:ea typeface="Calibri" panose="020F0502020204030204" pitchFamily="34" charset="0"/>
                <a:cs typeface="Arial" panose="020B0604020202020204" pitchFamily="34" charset="0"/>
              </a:rPr>
              <a:t>(Income, Families and Disadvantage Analysis)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05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E7FDD9-60FE-EFD0-D8EA-7DBE05E6E918}"/>
              </a:ext>
            </a:extLst>
          </p:cNvPr>
          <p:cNvSpPr txBox="1"/>
          <p:nvPr/>
        </p:nvSpPr>
        <p:spPr>
          <a:xfrm>
            <a:off x="77279" y="4750"/>
            <a:ext cx="7521261" cy="615917"/>
          </a:xfrm>
          <a:prstGeom prst="rect">
            <a:avLst/>
          </a:prstGeom>
        </p:spPr>
        <p:txBody>
          <a:bodyPr vert="horz" lIns="91440" tIns="45720" rIns="91440" bIns="45720" rtlCol="0" anchor="t">
            <a:normAutofit/>
          </a:bodyPr>
          <a:lstStyle/>
          <a:p>
            <a:pPr defTabSz="914368">
              <a:spcBef>
                <a:spcPct val="0"/>
              </a:spcBef>
              <a:spcAft>
                <a:spcPts val="600"/>
              </a:spcAft>
            </a:pPr>
            <a:r>
              <a:rPr lang="en-US" sz="2000" b="1" kern="1200" dirty="0">
                <a:solidFill>
                  <a:srgbClr val="422A63"/>
                </a:solidFill>
                <a:latin typeface="Segoe UI" panose="020B0502040204020203" pitchFamily="34" charset="0"/>
                <a:ea typeface="+mj-ea"/>
                <a:cs typeface="Segoe UI" panose="020B0502040204020203" pitchFamily="34" charset="0"/>
              </a:rPr>
              <a:t>Case Study 1 - Verity</a:t>
            </a:r>
          </a:p>
        </p:txBody>
      </p:sp>
      <p:sp>
        <p:nvSpPr>
          <p:cNvPr id="6" name="TextBox 5">
            <a:extLst>
              <a:ext uri="{FF2B5EF4-FFF2-40B4-BE49-F238E27FC236}">
                <a16:creationId xmlns:a16="http://schemas.microsoft.com/office/drawing/2014/main" id="{A6F41A64-B49D-EA88-D8A0-861B4180DCB1}"/>
              </a:ext>
            </a:extLst>
          </p:cNvPr>
          <p:cNvSpPr txBox="1"/>
          <p:nvPr/>
        </p:nvSpPr>
        <p:spPr>
          <a:xfrm>
            <a:off x="137381" y="1310766"/>
            <a:ext cx="4280141" cy="4867364"/>
          </a:xfrm>
          <a:prstGeom prst="rect">
            <a:avLst/>
          </a:prstGeom>
        </p:spPr>
        <p:txBody>
          <a:bodyPr vert="horz" lIns="91440" tIns="45720" rIns="91440" bIns="45720" rtlCol="0">
            <a:normAutofit fontScale="85000" lnSpcReduction="10000"/>
          </a:bodyPr>
          <a:lstStyle/>
          <a:p>
            <a:pPr marL="285750" indent="-285750" defTabSz="914368">
              <a:spcBef>
                <a:spcPts val="1000"/>
              </a:spcBef>
              <a:buClr>
                <a:schemeClr val="tx1">
                  <a:lumMod val="50000"/>
                  <a:lumOff val="50000"/>
                </a:schemeClr>
              </a:buClr>
              <a:buFont typeface="Wingdings" panose="05000000000000000000" pitchFamily="2" charset="2"/>
              <a:buChar char="Ø"/>
            </a:pPr>
            <a:r>
              <a:rPr lang="en-US" kern="1200" dirty="0">
                <a:solidFill>
                  <a:srgbClr val="2E1352"/>
                </a:solidFill>
              </a:rPr>
              <a:t>Verity joined us from the University of Leeds School of Geography. </a:t>
            </a:r>
          </a:p>
          <a:p>
            <a:pPr marL="285750" indent="-285750" defTabSz="914368">
              <a:spcBef>
                <a:spcPts val="1000"/>
              </a:spcBef>
              <a:buClr>
                <a:schemeClr val="tx1">
                  <a:lumMod val="50000"/>
                  <a:lumOff val="50000"/>
                </a:schemeClr>
              </a:buClr>
              <a:buFont typeface="Wingdings" panose="05000000000000000000" pitchFamily="2" charset="2"/>
              <a:buChar char="Ø"/>
            </a:pPr>
            <a:r>
              <a:rPr lang="en-US" kern="1200" dirty="0">
                <a:solidFill>
                  <a:srgbClr val="2E1352"/>
                </a:solidFill>
              </a:rPr>
              <a:t>Her PhD Title was </a:t>
            </a:r>
            <a:r>
              <a:rPr lang="en-US" b="1" i="0" kern="1200" dirty="0">
                <a:solidFill>
                  <a:srgbClr val="2E1352"/>
                </a:solidFill>
                <a:effectLst/>
              </a:rPr>
              <a:t>Understanding Crime Generators, Attractors and Enablers: a Natural Experiment in Harm Prevention  </a:t>
            </a:r>
            <a:endParaRPr lang="en-US" kern="1200" dirty="0">
              <a:solidFill>
                <a:srgbClr val="2E1352"/>
              </a:solidFill>
            </a:endParaRPr>
          </a:p>
          <a:p>
            <a:pPr marL="285750" indent="-285750" defTabSz="914368">
              <a:spcBef>
                <a:spcPts val="1000"/>
              </a:spcBef>
              <a:buClr>
                <a:schemeClr val="tx1">
                  <a:lumMod val="50000"/>
                  <a:lumOff val="50000"/>
                </a:schemeClr>
              </a:buClr>
              <a:buFont typeface="Wingdings" panose="05000000000000000000" pitchFamily="2" charset="2"/>
              <a:buChar char="Ø"/>
            </a:pPr>
            <a:r>
              <a:rPr lang="en-US" kern="1200" dirty="0">
                <a:solidFill>
                  <a:srgbClr val="2E1352"/>
                </a:solidFill>
              </a:rPr>
              <a:t>She worked in the Financial Modelling and Analysis Team and completed a project on Distance to Work</a:t>
            </a:r>
            <a:r>
              <a:rPr lang="en-US" dirty="0">
                <a:solidFill>
                  <a:srgbClr val="2E1352"/>
                </a:solidFill>
              </a:rPr>
              <a:t> - </a:t>
            </a:r>
            <a:r>
              <a:rPr lang="en-GB" sz="1800" dirty="0">
                <a:effectLst/>
                <a:latin typeface="Arial" panose="020B0604020202020204" pitchFamily="34" charset="0"/>
                <a:ea typeface="Calibri" panose="020F0502020204030204" pitchFamily="34" charset="0"/>
              </a:rPr>
              <a:t>The Department had a long-standing need to improve the capability of mapping and modelling where our staff and claimants live in relation to our offices. </a:t>
            </a:r>
            <a:r>
              <a:rPr lang="en-GB" sz="1800" b="1" dirty="0">
                <a:effectLst/>
                <a:latin typeface="Arial" panose="020B0604020202020204" pitchFamily="34" charset="0"/>
                <a:ea typeface="Calibri" panose="020F0502020204030204" pitchFamily="34" charset="0"/>
              </a:rPr>
              <a:t>Having this capability allowed us to fully understand the impacts and costs associated with changing our estate. </a:t>
            </a:r>
            <a:r>
              <a:rPr lang="en-GB" sz="1800" dirty="0">
                <a:effectLst/>
                <a:latin typeface="Arial" panose="020B0604020202020204" pitchFamily="34" charset="0"/>
                <a:ea typeface="Calibri" panose="020F0502020204030204" pitchFamily="34" charset="0"/>
              </a:rPr>
              <a:t>The project involved understanding user needs for a travel time solution, a literature review of available technologies and approaches and then acquiring or building a solution using data science techniques. </a:t>
            </a:r>
          </a:p>
          <a:p>
            <a:pPr defTabSz="914368">
              <a:spcBef>
                <a:spcPts val="1000"/>
              </a:spcBef>
              <a:buClr>
                <a:schemeClr val="tx1">
                  <a:lumMod val="50000"/>
                  <a:lumOff val="50000"/>
                </a:schemeClr>
              </a:buClr>
            </a:pPr>
            <a:endParaRPr lang="en-US" kern="1200" dirty="0">
              <a:solidFill>
                <a:srgbClr val="2E1352"/>
              </a:solidFill>
            </a:endParaRPr>
          </a:p>
          <a:p>
            <a:pPr marL="228590" indent="-228590" defTabSz="914368">
              <a:spcBef>
                <a:spcPts val="1000"/>
              </a:spcBef>
              <a:buClr>
                <a:schemeClr val="tx1">
                  <a:lumMod val="50000"/>
                  <a:lumOff val="50000"/>
                </a:schemeClr>
              </a:buClr>
              <a:buFont typeface="Wingdings 3" panose="05040102010807070707" pitchFamily="18" charset="2"/>
              <a:buChar char="}"/>
            </a:pPr>
            <a:endParaRPr lang="en-US" kern="1200" dirty="0">
              <a:solidFill>
                <a:srgbClr val="2E1352"/>
              </a:solidFill>
            </a:endParaRPr>
          </a:p>
        </p:txBody>
      </p:sp>
      <p:sp>
        <p:nvSpPr>
          <p:cNvPr id="2" name="Slide Number Placeholder 1">
            <a:extLst>
              <a:ext uri="{FF2B5EF4-FFF2-40B4-BE49-F238E27FC236}">
                <a16:creationId xmlns:a16="http://schemas.microsoft.com/office/drawing/2014/main" id="{BED8AB50-9384-E35B-367A-A3FE0B3E6FC1}"/>
              </a:ext>
            </a:extLst>
          </p:cNvPr>
          <p:cNvSpPr>
            <a:spLocks noGrp="1"/>
          </p:cNvSpPr>
          <p:nvPr>
            <p:ph type="sldNum" sz="quarter" idx="12"/>
          </p:nvPr>
        </p:nvSpPr>
        <p:spPr>
          <a:xfrm>
            <a:off x="6992697" y="640399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7</a:t>
            </a:fld>
            <a:endParaRPr lang="en-GB"/>
          </a:p>
        </p:txBody>
      </p:sp>
      <p:sp>
        <p:nvSpPr>
          <p:cNvPr id="1048" name="Text Placeholder 4">
            <a:extLst>
              <a:ext uri="{FF2B5EF4-FFF2-40B4-BE49-F238E27FC236}">
                <a16:creationId xmlns:a16="http://schemas.microsoft.com/office/drawing/2014/main" id="{97DE6553-75AF-9853-DD11-826335433ACA}"/>
              </a:ext>
            </a:extLst>
          </p:cNvPr>
          <p:cNvSpPr>
            <a:spLocks noGrp="1"/>
          </p:cNvSpPr>
          <p:nvPr>
            <p:ph type="body" sz="quarter" idx="13"/>
          </p:nvPr>
        </p:nvSpPr>
        <p:spPr>
          <a:xfrm>
            <a:off x="138113" y="6403980"/>
            <a:ext cx="6619875" cy="396005"/>
          </a:xfrm>
        </p:spPr>
        <p:txBody>
          <a:bodyPr/>
          <a:lstStyle/>
          <a:p>
            <a:endParaRPr lang="en-US"/>
          </a:p>
        </p:txBody>
      </p:sp>
      <p:sp>
        <p:nvSpPr>
          <p:cNvPr id="4" name="TextBox 3">
            <a:extLst>
              <a:ext uri="{FF2B5EF4-FFF2-40B4-BE49-F238E27FC236}">
                <a16:creationId xmlns:a16="http://schemas.microsoft.com/office/drawing/2014/main" id="{193C18D4-2FBE-E72C-3C48-F4AED97CA74E}"/>
              </a:ext>
            </a:extLst>
          </p:cNvPr>
          <p:cNvSpPr txBox="1"/>
          <p:nvPr/>
        </p:nvSpPr>
        <p:spPr>
          <a:xfrm>
            <a:off x="539750" y="781050"/>
            <a:ext cx="3663950" cy="369332"/>
          </a:xfrm>
          <a:prstGeom prst="rect">
            <a:avLst/>
          </a:prstGeom>
          <a:noFill/>
        </p:spPr>
        <p:txBody>
          <a:bodyPr wrap="square" rtlCol="0">
            <a:spAutoFit/>
          </a:bodyPr>
          <a:lstStyle/>
          <a:p>
            <a:r>
              <a:rPr lang="en-GB" dirty="0"/>
              <a:t>Background</a:t>
            </a:r>
          </a:p>
        </p:txBody>
      </p:sp>
      <p:sp>
        <p:nvSpPr>
          <p:cNvPr id="8" name="TextBox 7">
            <a:extLst>
              <a:ext uri="{FF2B5EF4-FFF2-40B4-BE49-F238E27FC236}">
                <a16:creationId xmlns:a16="http://schemas.microsoft.com/office/drawing/2014/main" id="{4FD17686-492B-42A7-D1A5-F4256709CA40}"/>
              </a:ext>
            </a:extLst>
          </p:cNvPr>
          <p:cNvSpPr txBox="1"/>
          <p:nvPr/>
        </p:nvSpPr>
        <p:spPr>
          <a:xfrm>
            <a:off x="4876800" y="846517"/>
            <a:ext cx="3663950" cy="369332"/>
          </a:xfrm>
          <a:prstGeom prst="rect">
            <a:avLst/>
          </a:prstGeom>
          <a:noFill/>
        </p:spPr>
        <p:txBody>
          <a:bodyPr wrap="square" rtlCol="0">
            <a:spAutoFit/>
          </a:bodyPr>
          <a:lstStyle/>
          <a:p>
            <a:r>
              <a:rPr lang="en-GB" dirty="0"/>
              <a:t>Outcome</a:t>
            </a:r>
          </a:p>
        </p:txBody>
      </p:sp>
      <p:sp>
        <p:nvSpPr>
          <p:cNvPr id="9" name="TextBox 8">
            <a:extLst>
              <a:ext uri="{FF2B5EF4-FFF2-40B4-BE49-F238E27FC236}">
                <a16:creationId xmlns:a16="http://schemas.microsoft.com/office/drawing/2014/main" id="{691BF7A9-490D-97ED-4E3F-677760B31299}"/>
              </a:ext>
            </a:extLst>
          </p:cNvPr>
          <p:cNvSpPr txBox="1"/>
          <p:nvPr/>
        </p:nvSpPr>
        <p:spPr>
          <a:xfrm>
            <a:off x="4819650" y="1441450"/>
            <a:ext cx="3860800" cy="4652556"/>
          </a:xfrm>
          <a:prstGeom prst="rect">
            <a:avLst/>
          </a:prstGeom>
          <a:noFill/>
        </p:spPr>
        <p:txBody>
          <a:bodyPr wrap="square" rtlCol="0">
            <a:spAutoFit/>
          </a:bodyPr>
          <a:lstStyle/>
          <a:p>
            <a:pPr marL="285750" indent="-285750" defTabSz="914368">
              <a:spcBef>
                <a:spcPts val="1000"/>
              </a:spcBef>
              <a:buClr>
                <a:schemeClr val="tx1">
                  <a:lumMod val="50000"/>
                  <a:lumOff val="50000"/>
                </a:schemeClr>
              </a:buClr>
              <a:buFont typeface="Wingdings" panose="05000000000000000000" pitchFamily="2" charset="2"/>
              <a:buChar char="Ø"/>
            </a:pPr>
            <a:r>
              <a:rPr lang="en-US" kern="1200" dirty="0">
                <a:solidFill>
                  <a:srgbClr val="2E1352"/>
                </a:solidFill>
                <a:latin typeface="Arial" panose="020B0604020202020204" pitchFamily="34" charset="0"/>
                <a:cs typeface="Arial" panose="020B0604020202020204" pitchFamily="34" charset="0"/>
              </a:rPr>
              <a:t>Her experience with DWP helped her prepare for a </a:t>
            </a:r>
            <a:r>
              <a:rPr lang="en-US" b="1" kern="1200" dirty="0">
                <a:solidFill>
                  <a:srgbClr val="2E1352"/>
                </a:solidFill>
                <a:latin typeface="Arial" panose="020B0604020202020204" pitchFamily="34" charset="0"/>
                <a:cs typeface="Arial" panose="020B0604020202020204" pitchFamily="34" charset="0"/>
              </a:rPr>
              <a:t>successful application and interview </a:t>
            </a:r>
            <a:r>
              <a:rPr lang="en-US" kern="1200" dirty="0">
                <a:solidFill>
                  <a:srgbClr val="2E1352"/>
                </a:solidFill>
                <a:latin typeface="Arial" panose="020B0604020202020204" pitchFamily="34" charset="0"/>
                <a:cs typeface="Arial" panose="020B0604020202020204" pitchFamily="34" charset="0"/>
              </a:rPr>
              <a:t>with the Government Operational Research Service</a:t>
            </a:r>
          </a:p>
          <a:p>
            <a:pPr marL="285750" indent="-285750" defTabSz="914368">
              <a:spcBef>
                <a:spcPts val="1000"/>
              </a:spcBef>
              <a:buClr>
                <a:schemeClr val="tx1">
                  <a:lumMod val="50000"/>
                  <a:lumOff val="50000"/>
                </a:schemeClr>
              </a:buClr>
              <a:buFont typeface="Wingdings" panose="05000000000000000000" pitchFamily="2" charset="2"/>
              <a:buChar char="Ø"/>
            </a:pPr>
            <a:endParaRPr lang="en-US" i="1" kern="1200" dirty="0">
              <a:solidFill>
                <a:srgbClr val="2E135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800" i="1" dirty="0">
                <a:effectLst/>
                <a:latin typeface="Arial" panose="020B0604020202020204" pitchFamily="34" charset="0"/>
                <a:ea typeface="Calibri" panose="020F0502020204030204" pitchFamily="34" charset="0"/>
                <a:cs typeface="Arial" panose="020B0604020202020204" pitchFamily="34" charset="0"/>
              </a:rPr>
              <a:t>I really enjoyed my secondment - I think it was a really beneficial thing to have done. I went to work in the charity sector following my PhD, and </a:t>
            </a:r>
            <a:r>
              <a:rPr lang="en-GB" sz="1800" b="1" i="1" dirty="0">
                <a:effectLst/>
                <a:latin typeface="Arial" panose="020B0604020202020204" pitchFamily="34" charset="0"/>
                <a:ea typeface="Calibri" panose="020F0502020204030204" pitchFamily="34" charset="0"/>
                <a:cs typeface="Arial" panose="020B0604020202020204" pitchFamily="34" charset="0"/>
              </a:rPr>
              <a:t>my interviewers commented specifically on that secondment as part of the reason they gave me the role.</a:t>
            </a:r>
          </a:p>
          <a:p>
            <a:endParaRPr lang="en-GB" dirty="0"/>
          </a:p>
        </p:txBody>
      </p:sp>
    </p:spTree>
    <p:extLst>
      <p:ext uri="{BB962C8B-B14F-4D97-AF65-F5344CB8AC3E}">
        <p14:creationId xmlns:p14="http://schemas.microsoft.com/office/powerpoint/2010/main" val="126634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F41A64-B49D-EA88-D8A0-861B4180DCB1}"/>
              </a:ext>
            </a:extLst>
          </p:cNvPr>
          <p:cNvSpPr txBox="1"/>
          <p:nvPr/>
        </p:nvSpPr>
        <p:spPr>
          <a:xfrm>
            <a:off x="255842" y="1280853"/>
            <a:ext cx="3886200" cy="4931710"/>
          </a:xfrm>
          <a:prstGeom prst="rect">
            <a:avLst/>
          </a:prstGeom>
        </p:spPr>
        <p:txBody>
          <a:bodyPr vert="horz" lIns="91440" tIns="45720" rIns="91440" bIns="45720" rtlCol="0">
            <a:noAutofit/>
          </a:bodyPr>
          <a:lstStyle/>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r>
              <a:rPr lang="en-US" sz="1200" dirty="0">
                <a:solidFill>
                  <a:srgbClr val="422A63"/>
                </a:solidFill>
                <a:latin typeface="Arial" panose="020B0604020202020204" pitchFamily="34" charset="0"/>
                <a:cs typeface="Arial" panose="020B0604020202020204" pitchFamily="34" charset="0"/>
              </a:rPr>
              <a:t>Sarah joined us from the University of Leeds, where she was doing a PhD on ‘</a:t>
            </a:r>
            <a:r>
              <a:rPr lang="en-US" sz="1200" i="1" dirty="0" err="1">
                <a:solidFill>
                  <a:srgbClr val="422A63"/>
                </a:solidFill>
                <a:latin typeface="Arial" panose="020B0604020202020204" pitchFamily="34" charset="0"/>
                <a:cs typeface="Arial" panose="020B0604020202020204" pitchFamily="34" charset="0"/>
              </a:rPr>
              <a:t>Utilising</a:t>
            </a:r>
            <a:r>
              <a:rPr lang="en-US" sz="1200" i="1" dirty="0">
                <a:solidFill>
                  <a:srgbClr val="422A63"/>
                </a:solidFill>
                <a:latin typeface="Arial" panose="020B0604020202020204" pitchFamily="34" charset="0"/>
                <a:cs typeface="Arial" panose="020B0604020202020204" pitchFamily="34" charset="0"/>
              </a:rPr>
              <a:t> longitudinal analysis methods to capture </a:t>
            </a:r>
            <a:r>
              <a:rPr lang="en-US" sz="1200" i="1" dirty="0" err="1">
                <a:solidFill>
                  <a:srgbClr val="422A63"/>
                </a:solidFill>
                <a:latin typeface="Arial" panose="020B0604020202020204" pitchFamily="34" charset="0"/>
                <a:cs typeface="Arial" panose="020B0604020202020204" pitchFamily="34" charset="0"/>
              </a:rPr>
              <a:t>spatio</a:t>
            </a:r>
            <a:r>
              <a:rPr lang="en-US" sz="1200" i="1" dirty="0">
                <a:solidFill>
                  <a:srgbClr val="422A63"/>
                </a:solidFill>
                <a:latin typeface="Arial" panose="020B0604020202020204" pitchFamily="34" charset="0"/>
                <a:cs typeface="Arial" panose="020B0604020202020204" pitchFamily="34" charset="0"/>
              </a:rPr>
              <a:t>-temporal variation in geographical data.’</a:t>
            </a:r>
          </a:p>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r>
              <a:rPr lang="en-US" sz="1200" dirty="0">
                <a:solidFill>
                  <a:srgbClr val="422A63"/>
                </a:solidFill>
                <a:latin typeface="Arial" panose="020B0604020202020204" pitchFamily="34" charset="0"/>
                <a:cs typeface="Arial" panose="020B0604020202020204" pitchFamily="34" charset="0"/>
              </a:rPr>
              <a:t>A</a:t>
            </a:r>
            <a:r>
              <a:rPr lang="en-US" sz="1200" dirty="0">
                <a:solidFill>
                  <a:srgbClr val="422A63"/>
                </a:solidFill>
                <a:effectLst/>
                <a:latin typeface="Arial" panose="020B0604020202020204" pitchFamily="34" charset="0"/>
                <a:cs typeface="Arial" panose="020B0604020202020204" pitchFamily="34" charset="0"/>
              </a:rPr>
              <a:t>pplied because she was unsure about whether to continue in academia after </a:t>
            </a:r>
            <a:r>
              <a:rPr lang="en-US" sz="1200" dirty="0">
                <a:solidFill>
                  <a:srgbClr val="422A63"/>
                </a:solidFill>
                <a:latin typeface="Arial" panose="020B0604020202020204" pitchFamily="34" charset="0"/>
                <a:cs typeface="Arial" panose="020B0604020202020204" pitchFamily="34" charset="0"/>
              </a:rPr>
              <a:t>her</a:t>
            </a:r>
            <a:r>
              <a:rPr lang="en-US" sz="1200" dirty="0">
                <a:solidFill>
                  <a:srgbClr val="422A63"/>
                </a:solidFill>
                <a:effectLst/>
                <a:latin typeface="Arial" panose="020B0604020202020204" pitchFamily="34" charset="0"/>
                <a:cs typeface="Arial" panose="020B0604020202020204" pitchFamily="34" charset="0"/>
              </a:rPr>
              <a:t> PhD</a:t>
            </a:r>
            <a:r>
              <a:rPr lang="en-US" sz="1200" dirty="0">
                <a:solidFill>
                  <a:srgbClr val="422A63"/>
                </a:solidFill>
                <a:latin typeface="Arial" panose="020B0604020202020204" pitchFamily="34" charset="0"/>
                <a:cs typeface="Arial" panose="020B0604020202020204" pitchFamily="34" charset="0"/>
              </a:rPr>
              <a:t> and h</a:t>
            </a:r>
            <a:r>
              <a:rPr lang="en-US" sz="1200" dirty="0">
                <a:solidFill>
                  <a:srgbClr val="422A63"/>
                </a:solidFill>
                <a:effectLst/>
                <a:latin typeface="Arial" panose="020B0604020202020204" pitchFamily="34" charset="0"/>
                <a:cs typeface="Arial" panose="020B0604020202020204" pitchFamily="34" charset="0"/>
              </a:rPr>
              <a:t>adn’t worked outside universities before </a:t>
            </a:r>
            <a:r>
              <a:rPr lang="en-US" sz="1200" dirty="0">
                <a:solidFill>
                  <a:srgbClr val="422A63"/>
                </a:solidFill>
                <a:latin typeface="Arial" panose="020B0604020202020204" pitchFamily="34" charset="0"/>
                <a:cs typeface="Arial" panose="020B0604020202020204" pitchFamily="34" charset="0"/>
              </a:rPr>
              <a:t>so wanted</a:t>
            </a:r>
            <a:r>
              <a:rPr lang="en-US" sz="1200" dirty="0">
                <a:solidFill>
                  <a:srgbClr val="422A63"/>
                </a:solidFill>
                <a:effectLst/>
                <a:latin typeface="Arial" panose="020B0604020202020204" pitchFamily="34" charset="0"/>
                <a:cs typeface="Arial" panose="020B0604020202020204" pitchFamily="34" charset="0"/>
              </a:rPr>
              <a:t> the chance to see what the working environment was like. </a:t>
            </a:r>
          </a:p>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r>
              <a:rPr lang="en-US" sz="1200" dirty="0">
                <a:solidFill>
                  <a:srgbClr val="422A63"/>
                </a:solidFill>
                <a:latin typeface="Arial" panose="020B0604020202020204" pitchFamily="34" charset="0"/>
                <a:cs typeface="Arial" panose="020B0604020202020204" pitchFamily="34" charset="0"/>
              </a:rPr>
              <a:t>Joining working in our Data Science team, the </a:t>
            </a:r>
            <a:r>
              <a:rPr lang="en-US" sz="1200" dirty="0">
                <a:solidFill>
                  <a:srgbClr val="422A63"/>
                </a:solidFill>
                <a:effectLst/>
                <a:latin typeface="Arial" panose="020B0604020202020204" pitchFamily="34" charset="0"/>
                <a:cs typeface="Arial" panose="020B0604020202020204" pitchFamily="34" charset="0"/>
              </a:rPr>
              <a:t>project outline </a:t>
            </a:r>
            <a:r>
              <a:rPr lang="en-US" sz="1200" dirty="0">
                <a:solidFill>
                  <a:srgbClr val="422A63"/>
                </a:solidFill>
                <a:latin typeface="Arial" panose="020B0604020202020204" pitchFamily="34" charset="0"/>
                <a:cs typeface="Arial" panose="020B0604020202020204" pitchFamily="34" charset="0"/>
              </a:rPr>
              <a:t>was ‘</a:t>
            </a:r>
            <a:r>
              <a:rPr lang="en-US" sz="1200" i="1" dirty="0">
                <a:solidFill>
                  <a:srgbClr val="422A63"/>
                </a:solidFill>
                <a:latin typeface="Arial" panose="020B0604020202020204" pitchFamily="34" charset="0"/>
                <a:cs typeface="Arial" panose="020B0604020202020204" pitchFamily="34" charset="0"/>
              </a:rPr>
              <a:t>L</a:t>
            </a:r>
            <a:r>
              <a:rPr lang="en-US" sz="1200" i="1" dirty="0">
                <a:solidFill>
                  <a:srgbClr val="422A63"/>
                </a:solidFill>
                <a:effectLst/>
                <a:latin typeface="Arial" panose="020B0604020202020204" pitchFamily="34" charset="0"/>
                <a:cs typeface="Arial" panose="020B0604020202020204" pitchFamily="34" charset="0"/>
              </a:rPr>
              <a:t>ooking at progress of claimants through different parts of the universal credit service</a:t>
            </a:r>
            <a:r>
              <a:rPr lang="en-US" sz="1200" dirty="0">
                <a:solidFill>
                  <a:srgbClr val="422A63"/>
                </a:solidFill>
                <a:effectLst/>
                <a:latin typeface="Arial" panose="020B0604020202020204" pitchFamily="34" charset="0"/>
                <a:cs typeface="Arial" panose="020B0604020202020204" pitchFamily="34" charset="0"/>
              </a:rPr>
              <a:t>,’ with </a:t>
            </a:r>
            <a:r>
              <a:rPr lang="en-US" sz="1200" b="1" dirty="0">
                <a:solidFill>
                  <a:srgbClr val="422A63"/>
                </a:solidFill>
                <a:effectLst/>
                <a:latin typeface="Arial" panose="020B0604020202020204" pitchFamily="34" charset="0"/>
                <a:cs typeface="Arial" panose="020B0604020202020204" pitchFamily="34" charset="0"/>
              </a:rPr>
              <a:t>flexibility to plan the project and</a:t>
            </a:r>
            <a:r>
              <a:rPr lang="en-US" sz="1200" b="1" dirty="0">
                <a:solidFill>
                  <a:srgbClr val="422A63"/>
                </a:solidFill>
                <a:latin typeface="Arial" panose="020B0604020202020204" pitchFamily="34" charset="0"/>
                <a:cs typeface="Arial" panose="020B0604020202020204" pitchFamily="34" charset="0"/>
              </a:rPr>
              <a:t> </a:t>
            </a:r>
            <a:r>
              <a:rPr lang="en-US" sz="1200" b="1" dirty="0">
                <a:solidFill>
                  <a:srgbClr val="422A63"/>
                </a:solidFill>
                <a:effectLst/>
                <a:latin typeface="Arial" panose="020B0604020202020204" pitchFamily="34" charset="0"/>
                <a:cs typeface="Arial" panose="020B0604020202020204" pitchFamily="34" charset="0"/>
              </a:rPr>
              <a:t>define its scope</a:t>
            </a:r>
            <a:r>
              <a:rPr lang="en-US" sz="1200" dirty="0">
                <a:solidFill>
                  <a:srgbClr val="422A63"/>
                </a:solidFill>
                <a:effectLst/>
                <a:latin typeface="Arial" panose="020B0604020202020204" pitchFamily="34" charset="0"/>
                <a:cs typeface="Arial" panose="020B0604020202020204" pitchFamily="34" charset="0"/>
              </a:rPr>
              <a:t> with help from members of the team. This created a great opportunity to get to grips with the realities of modelling, which is often less straightforward with real data and scenarios. </a:t>
            </a:r>
          </a:p>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r>
              <a:rPr lang="en-US" sz="1200" b="1" dirty="0">
                <a:solidFill>
                  <a:srgbClr val="422A63"/>
                </a:solidFill>
                <a:effectLst/>
                <a:latin typeface="Arial" panose="020B0604020202020204" pitchFamily="34" charset="0"/>
                <a:cs typeface="Arial" panose="020B0604020202020204" pitchFamily="34" charset="0"/>
              </a:rPr>
              <a:t>Also became involved in some of the team’s work as part of the pandemic response.</a:t>
            </a:r>
          </a:p>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r>
              <a:rPr lang="en-US" sz="1200" dirty="0">
                <a:solidFill>
                  <a:srgbClr val="422A63"/>
                </a:solidFill>
                <a:effectLst/>
                <a:latin typeface="Arial" panose="020B0604020202020204" pitchFamily="34" charset="0"/>
                <a:cs typeface="Arial" panose="020B0604020202020204" pitchFamily="34" charset="0"/>
              </a:rPr>
              <a:t>The team were welcoming, friendly and encouraging. </a:t>
            </a:r>
            <a:r>
              <a:rPr lang="en-US" sz="1200" b="1" dirty="0">
                <a:solidFill>
                  <a:srgbClr val="422A63"/>
                </a:solidFill>
                <a:effectLst/>
                <a:latin typeface="Arial" panose="020B0604020202020204" pitchFamily="34" charset="0"/>
                <a:cs typeface="Arial" panose="020B0604020202020204" pitchFamily="34" charset="0"/>
              </a:rPr>
              <a:t>Made to feel she was a part of a team</a:t>
            </a:r>
            <a:r>
              <a:rPr lang="en-US" sz="1200" dirty="0">
                <a:solidFill>
                  <a:srgbClr val="422A63"/>
                </a:solidFill>
                <a:effectLst/>
                <a:latin typeface="Arial" panose="020B0604020202020204" pitchFamily="34" charset="0"/>
                <a:cs typeface="Arial" panose="020B0604020202020204" pitchFamily="34" charset="0"/>
              </a:rPr>
              <a:t>, helped to develop her confidence at work and </a:t>
            </a:r>
            <a:r>
              <a:rPr lang="en-US" sz="1200" b="1" dirty="0">
                <a:solidFill>
                  <a:srgbClr val="422A63"/>
                </a:solidFill>
                <a:effectLst/>
                <a:latin typeface="Arial" panose="020B0604020202020204" pitchFamily="34" charset="0"/>
                <a:cs typeface="Arial" panose="020B0604020202020204" pitchFamily="34" charset="0"/>
              </a:rPr>
              <a:t>learning to cope with big shifts in priorities</a:t>
            </a:r>
            <a:r>
              <a:rPr lang="en-US" sz="1200" dirty="0">
                <a:solidFill>
                  <a:srgbClr val="422A63"/>
                </a:solidFill>
                <a:effectLst/>
                <a:latin typeface="Arial" panose="020B0604020202020204" pitchFamily="34" charset="0"/>
                <a:cs typeface="Arial" panose="020B0604020202020204" pitchFamily="34" charset="0"/>
              </a:rPr>
              <a:t> and balancing different pieces of work.</a:t>
            </a:r>
            <a:endParaRPr lang="en-US" sz="1200" dirty="0">
              <a:solidFill>
                <a:srgbClr val="422A63"/>
              </a:solidFill>
              <a:latin typeface="Arial" panose="020B0604020202020204" pitchFamily="34" charset="0"/>
              <a:cs typeface="Arial" panose="020B0604020202020204" pitchFamily="34" charset="0"/>
            </a:endParaRPr>
          </a:p>
          <a:p>
            <a:pPr marL="228590" indent="-228590" defTabSz="914368">
              <a:lnSpc>
                <a:spcPct val="90000"/>
              </a:lnSpc>
              <a:spcBef>
                <a:spcPts val="1000"/>
              </a:spcBef>
              <a:buClr>
                <a:schemeClr val="accent1">
                  <a:lumMod val="50000"/>
                  <a:lumOff val="50000"/>
                </a:schemeClr>
              </a:buClr>
              <a:buFont typeface="Wingdings 3" panose="05040102010807070707" pitchFamily="18" charset="2"/>
              <a:buChar char="}"/>
            </a:pPr>
            <a:endParaRPr lang="en-US" sz="1100" dirty="0">
              <a:solidFill>
                <a:srgbClr val="422A6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D8AB50-9384-E35B-367A-A3FE0B3E6FC1}"/>
              </a:ext>
            </a:extLst>
          </p:cNvPr>
          <p:cNvSpPr>
            <a:spLocks noGrp="1"/>
          </p:cNvSpPr>
          <p:nvPr>
            <p:ph type="sldNum" sz="quarter" idx="12"/>
          </p:nvPr>
        </p:nvSpPr>
        <p:spPr>
          <a:xfrm>
            <a:off x="6830758" y="635636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8</a:t>
            </a:fld>
            <a:endParaRPr lang="en-GB"/>
          </a:p>
        </p:txBody>
      </p:sp>
      <p:sp>
        <p:nvSpPr>
          <p:cNvPr id="5" name="TextBox 4">
            <a:extLst>
              <a:ext uri="{FF2B5EF4-FFF2-40B4-BE49-F238E27FC236}">
                <a16:creationId xmlns:a16="http://schemas.microsoft.com/office/drawing/2014/main" id="{50E7FDD9-60FE-EFD0-D8EA-7DBE05E6E918}"/>
              </a:ext>
            </a:extLst>
          </p:cNvPr>
          <p:cNvSpPr txBox="1"/>
          <p:nvPr/>
        </p:nvSpPr>
        <p:spPr>
          <a:xfrm>
            <a:off x="77279" y="4750"/>
            <a:ext cx="7521261" cy="615917"/>
          </a:xfrm>
          <a:prstGeom prst="rect">
            <a:avLst/>
          </a:prstGeom>
        </p:spPr>
        <p:txBody>
          <a:bodyPr vert="horz" lIns="91440" tIns="45720" rIns="91440" bIns="45720" rtlCol="0" anchor="ctr">
            <a:normAutofit/>
          </a:bodyPr>
          <a:lstStyle/>
          <a:p>
            <a:pPr defTabSz="914368">
              <a:spcBef>
                <a:spcPct val="0"/>
              </a:spcBef>
              <a:spcAft>
                <a:spcPts val="600"/>
              </a:spcAft>
            </a:pPr>
            <a:r>
              <a:rPr lang="en-US" sz="2000" b="1" kern="1200" dirty="0">
                <a:solidFill>
                  <a:srgbClr val="422A63"/>
                </a:solidFill>
                <a:latin typeface="Segoe UI" panose="020B0502040204020203" pitchFamily="34" charset="0"/>
                <a:ea typeface="+mj-ea"/>
                <a:cs typeface="Segoe UI" panose="020B0502040204020203" pitchFamily="34" charset="0"/>
              </a:rPr>
              <a:t>Case Study 2 - Sarah</a:t>
            </a:r>
          </a:p>
        </p:txBody>
      </p:sp>
      <p:sp>
        <p:nvSpPr>
          <p:cNvPr id="26" name="Text Placeholder 5">
            <a:extLst>
              <a:ext uri="{FF2B5EF4-FFF2-40B4-BE49-F238E27FC236}">
                <a16:creationId xmlns:a16="http://schemas.microsoft.com/office/drawing/2014/main" id="{1E46F601-156B-6940-B230-938F09C52228}"/>
              </a:ext>
            </a:extLst>
          </p:cNvPr>
          <p:cNvSpPr>
            <a:spLocks noGrp="1"/>
          </p:cNvSpPr>
          <p:nvPr>
            <p:ph type="body" sz="quarter" idx="13"/>
          </p:nvPr>
        </p:nvSpPr>
        <p:spPr>
          <a:xfrm>
            <a:off x="138113" y="6403980"/>
            <a:ext cx="6619875" cy="396005"/>
          </a:xfrm>
        </p:spPr>
        <p:txBody>
          <a:bodyPr/>
          <a:lstStyle/>
          <a:p>
            <a:endParaRPr lang="en-US" dirty="0"/>
          </a:p>
        </p:txBody>
      </p:sp>
      <p:sp>
        <p:nvSpPr>
          <p:cNvPr id="7" name="TextBox 6">
            <a:extLst>
              <a:ext uri="{FF2B5EF4-FFF2-40B4-BE49-F238E27FC236}">
                <a16:creationId xmlns:a16="http://schemas.microsoft.com/office/drawing/2014/main" id="{F550804A-895E-C361-5D14-2461D5220BBD}"/>
              </a:ext>
            </a:extLst>
          </p:cNvPr>
          <p:cNvSpPr txBox="1"/>
          <p:nvPr/>
        </p:nvSpPr>
        <p:spPr>
          <a:xfrm>
            <a:off x="5001960" y="1472195"/>
            <a:ext cx="3625850" cy="4801314"/>
          </a:xfrm>
          <a:prstGeom prst="rect">
            <a:avLst/>
          </a:prstGeom>
          <a:noFill/>
        </p:spPr>
        <p:txBody>
          <a:bodyPr wrap="square" rtlCol="0">
            <a:spAutoFit/>
          </a:bodyPr>
          <a:lstStyle/>
          <a:p>
            <a:r>
              <a:rPr lang="en-US" sz="1600" i="1" dirty="0">
                <a:solidFill>
                  <a:srgbClr val="422A63"/>
                </a:solidFill>
                <a:effectLst/>
                <a:latin typeface="Arial" panose="020B0604020202020204" pitchFamily="34" charset="0"/>
                <a:cs typeface="Arial" panose="020B0604020202020204" pitchFamily="34" charset="0"/>
              </a:rPr>
              <a:t>I had a nice enough time that I came back to work for DWP after my doctorate, in the UC data science team where I’m now a senior data scientist. I’ve had a similarly positive experience with colleagues in this team.</a:t>
            </a:r>
          </a:p>
          <a:p>
            <a:endParaRPr lang="en-US" sz="1600" i="1" dirty="0">
              <a:solidFill>
                <a:srgbClr val="422A63"/>
              </a:solidFill>
              <a:latin typeface="Arial" panose="020B0604020202020204" pitchFamily="34" charset="0"/>
              <a:cs typeface="Arial" panose="020B0604020202020204" pitchFamily="34" charset="0"/>
            </a:endParaRPr>
          </a:p>
          <a:p>
            <a:r>
              <a:rPr lang="en-US" sz="1600" i="1" dirty="0">
                <a:solidFill>
                  <a:srgbClr val="422A63"/>
                </a:solidFill>
                <a:effectLst/>
                <a:latin typeface="Arial" panose="020B0604020202020204" pitchFamily="34" charset="0"/>
                <a:cs typeface="Arial" panose="020B0604020202020204" pitchFamily="34" charset="0"/>
              </a:rPr>
              <a:t>Sometimes things can be quite fast paced, and priorities can change quickly, but I’m supported in maintaining a proper work-life balance. While I knew I wouldn’t be doing the same kind of </a:t>
            </a:r>
            <a:r>
              <a:rPr lang="en-US" sz="1600" i="1" dirty="0">
                <a:solidFill>
                  <a:srgbClr val="422A63"/>
                </a:solidFill>
                <a:latin typeface="Arial" panose="020B0604020202020204" pitchFamily="34" charset="0"/>
                <a:cs typeface="Arial" panose="020B0604020202020204" pitchFamily="34" charset="0"/>
              </a:rPr>
              <a:t>methodological work as </a:t>
            </a:r>
            <a:r>
              <a:rPr lang="en-US" sz="1600" i="1" dirty="0">
                <a:solidFill>
                  <a:srgbClr val="422A63"/>
                </a:solidFill>
                <a:effectLst/>
                <a:latin typeface="Arial" panose="020B0604020202020204" pitchFamily="34" charset="0"/>
                <a:cs typeface="Arial" panose="020B0604020202020204" pitchFamily="34" charset="0"/>
              </a:rPr>
              <a:t>in my thesis, I’ve been surprised at how often I’ve used knowledge I learned during my PhD in my job.</a:t>
            </a:r>
          </a:p>
          <a:p>
            <a:endParaRPr lang="en-GB" dirty="0"/>
          </a:p>
        </p:txBody>
      </p:sp>
      <p:sp>
        <p:nvSpPr>
          <p:cNvPr id="8" name="TextBox 7">
            <a:extLst>
              <a:ext uri="{FF2B5EF4-FFF2-40B4-BE49-F238E27FC236}">
                <a16:creationId xmlns:a16="http://schemas.microsoft.com/office/drawing/2014/main" id="{433EA160-A9A8-B6C0-724E-65DDAACA6D7B}"/>
              </a:ext>
            </a:extLst>
          </p:cNvPr>
          <p:cNvSpPr txBox="1"/>
          <p:nvPr/>
        </p:nvSpPr>
        <p:spPr>
          <a:xfrm>
            <a:off x="539750" y="781050"/>
            <a:ext cx="3663950" cy="369332"/>
          </a:xfrm>
          <a:prstGeom prst="rect">
            <a:avLst/>
          </a:prstGeom>
          <a:noFill/>
        </p:spPr>
        <p:txBody>
          <a:bodyPr wrap="square" rtlCol="0">
            <a:spAutoFit/>
          </a:bodyPr>
          <a:lstStyle/>
          <a:p>
            <a:r>
              <a:rPr lang="en-GB" dirty="0"/>
              <a:t>Background</a:t>
            </a:r>
          </a:p>
        </p:txBody>
      </p:sp>
      <p:sp>
        <p:nvSpPr>
          <p:cNvPr id="9" name="TextBox 8">
            <a:extLst>
              <a:ext uri="{FF2B5EF4-FFF2-40B4-BE49-F238E27FC236}">
                <a16:creationId xmlns:a16="http://schemas.microsoft.com/office/drawing/2014/main" id="{479CFA57-B75F-A8DD-5302-3F2F2089AB51}"/>
              </a:ext>
            </a:extLst>
          </p:cNvPr>
          <p:cNvSpPr txBox="1"/>
          <p:nvPr/>
        </p:nvSpPr>
        <p:spPr>
          <a:xfrm>
            <a:off x="5001960" y="781050"/>
            <a:ext cx="3663950" cy="369332"/>
          </a:xfrm>
          <a:prstGeom prst="rect">
            <a:avLst/>
          </a:prstGeom>
          <a:noFill/>
        </p:spPr>
        <p:txBody>
          <a:bodyPr wrap="square" rtlCol="0">
            <a:spAutoFit/>
          </a:bodyPr>
          <a:lstStyle/>
          <a:p>
            <a:r>
              <a:rPr lang="en-GB" dirty="0"/>
              <a:t>Outcome</a:t>
            </a:r>
          </a:p>
        </p:txBody>
      </p:sp>
    </p:spTree>
    <p:extLst>
      <p:ext uri="{BB962C8B-B14F-4D97-AF65-F5344CB8AC3E}">
        <p14:creationId xmlns:p14="http://schemas.microsoft.com/office/powerpoint/2010/main" val="312861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F41A64-B49D-EA88-D8A0-861B4180DCB1}"/>
              </a:ext>
            </a:extLst>
          </p:cNvPr>
          <p:cNvSpPr txBox="1"/>
          <p:nvPr/>
        </p:nvSpPr>
        <p:spPr>
          <a:xfrm>
            <a:off x="255842" y="1280853"/>
            <a:ext cx="3886200" cy="4931710"/>
          </a:xfrm>
          <a:prstGeom prst="rect">
            <a:avLst/>
          </a:prstGeom>
        </p:spPr>
        <p:txBody>
          <a:bodyPr vert="horz" lIns="91440" tIns="45720" rIns="91440" bIns="45720" rtlCol="0">
            <a:noAutofit/>
          </a:bodyPr>
          <a:lstStyle/>
          <a:p>
            <a:pPr defTabSz="914368">
              <a:lnSpc>
                <a:spcPct val="90000"/>
              </a:lnSpc>
              <a:spcBef>
                <a:spcPts val="1000"/>
              </a:spcBef>
              <a:buClr>
                <a:schemeClr val="accent1">
                  <a:lumMod val="50000"/>
                  <a:lumOff val="50000"/>
                </a:schemeClr>
              </a:buClr>
            </a:pPr>
            <a:endParaRPr lang="en-US" sz="1100" dirty="0">
              <a:solidFill>
                <a:srgbClr val="422A63"/>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D8AB50-9384-E35B-367A-A3FE0B3E6FC1}"/>
              </a:ext>
            </a:extLst>
          </p:cNvPr>
          <p:cNvSpPr>
            <a:spLocks noGrp="1"/>
          </p:cNvSpPr>
          <p:nvPr>
            <p:ph type="sldNum" sz="quarter" idx="12"/>
          </p:nvPr>
        </p:nvSpPr>
        <p:spPr>
          <a:xfrm>
            <a:off x="6830758" y="6356365"/>
            <a:ext cx="2057400" cy="365125"/>
          </a:xfrm>
        </p:spPr>
        <p:txBody>
          <a:bodyPr vert="horz" lIns="91440" tIns="45720" rIns="91440" bIns="45720" rtlCol="0" anchor="ctr">
            <a:normAutofit/>
          </a:bodyPr>
          <a:lstStyle/>
          <a:p>
            <a:pPr>
              <a:spcAft>
                <a:spcPts val="600"/>
              </a:spcAft>
            </a:pPr>
            <a:fld id="{A601D717-43D7-4F3D-8614-753FE8751A8F}" type="slidenum">
              <a:rPr lang="en-GB" smtClean="0"/>
              <a:pPr>
                <a:spcAft>
                  <a:spcPts val="600"/>
                </a:spcAft>
              </a:pPr>
              <a:t>9</a:t>
            </a:fld>
            <a:endParaRPr lang="en-GB"/>
          </a:p>
        </p:txBody>
      </p:sp>
      <p:sp>
        <p:nvSpPr>
          <p:cNvPr id="5" name="TextBox 4">
            <a:extLst>
              <a:ext uri="{FF2B5EF4-FFF2-40B4-BE49-F238E27FC236}">
                <a16:creationId xmlns:a16="http://schemas.microsoft.com/office/drawing/2014/main" id="{50E7FDD9-60FE-EFD0-D8EA-7DBE05E6E918}"/>
              </a:ext>
            </a:extLst>
          </p:cNvPr>
          <p:cNvSpPr txBox="1"/>
          <p:nvPr/>
        </p:nvSpPr>
        <p:spPr>
          <a:xfrm>
            <a:off x="77279" y="4750"/>
            <a:ext cx="7521261" cy="615917"/>
          </a:xfrm>
          <a:prstGeom prst="rect">
            <a:avLst/>
          </a:prstGeom>
        </p:spPr>
        <p:txBody>
          <a:bodyPr vert="horz" lIns="91440" tIns="45720" rIns="91440" bIns="45720" rtlCol="0" anchor="ctr">
            <a:normAutofit/>
          </a:bodyPr>
          <a:lstStyle/>
          <a:p>
            <a:pPr defTabSz="914368">
              <a:spcBef>
                <a:spcPct val="0"/>
              </a:spcBef>
              <a:spcAft>
                <a:spcPts val="600"/>
              </a:spcAft>
            </a:pPr>
            <a:r>
              <a:rPr lang="en-US" sz="2000" b="1" kern="1200" dirty="0">
                <a:solidFill>
                  <a:srgbClr val="422A63"/>
                </a:solidFill>
                <a:latin typeface="Segoe UI" panose="020B0502040204020203" pitchFamily="34" charset="0"/>
                <a:ea typeface="+mj-ea"/>
                <a:cs typeface="Segoe UI" panose="020B0502040204020203" pitchFamily="34" charset="0"/>
              </a:rPr>
              <a:t>Case Study 3 - Ceri</a:t>
            </a:r>
          </a:p>
        </p:txBody>
      </p:sp>
      <p:sp>
        <p:nvSpPr>
          <p:cNvPr id="26" name="Text Placeholder 5">
            <a:extLst>
              <a:ext uri="{FF2B5EF4-FFF2-40B4-BE49-F238E27FC236}">
                <a16:creationId xmlns:a16="http://schemas.microsoft.com/office/drawing/2014/main" id="{1E46F601-156B-6940-B230-938F09C52228}"/>
              </a:ext>
            </a:extLst>
          </p:cNvPr>
          <p:cNvSpPr>
            <a:spLocks noGrp="1"/>
          </p:cNvSpPr>
          <p:nvPr>
            <p:ph type="body" sz="quarter" idx="13"/>
          </p:nvPr>
        </p:nvSpPr>
        <p:spPr>
          <a:xfrm>
            <a:off x="138113" y="6403980"/>
            <a:ext cx="6619875" cy="396005"/>
          </a:xfrm>
        </p:spPr>
        <p:txBody>
          <a:bodyPr/>
          <a:lstStyle/>
          <a:p>
            <a:endParaRPr lang="en-US" dirty="0"/>
          </a:p>
        </p:txBody>
      </p:sp>
      <p:sp>
        <p:nvSpPr>
          <p:cNvPr id="8" name="TextBox 7">
            <a:extLst>
              <a:ext uri="{FF2B5EF4-FFF2-40B4-BE49-F238E27FC236}">
                <a16:creationId xmlns:a16="http://schemas.microsoft.com/office/drawing/2014/main" id="{433EA160-A9A8-B6C0-724E-65DDAACA6D7B}"/>
              </a:ext>
            </a:extLst>
          </p:cNvPr>
          <p:cNvSpPr txBox="1"/>
          <p:nvPr/>
        </p:nvSpPr>
        <p:spPr>
          <a:xfrm>
            <a:off x="539750" y="781050"/>
            <a:ext cx="3663950" cy="369332"/>
          </a:xfrm>
          <a:prstGeom prst="rect">
            <a:avLst/>
          </a:prstGeom>
          <a:noFill/>
        </p:spPr>
        <p:txBody>
          <a:bodyPr wrap="square" rtlCol="0">
            <a:spAutoFit/>
          </a:bodyPr>
          <a:lstStyle/>
          <a:p>
            <a:r>
              <a:rPr lang="en-GB" dirty="0"/>
              <a:t>Background</a:t>
            </a:r>
          </a:p>
        </p:txBody>
      </p:sp>
      <p:sp>
        <p:nvSpPr>
          <p:cNvPr id="9" name="TextBox 8">
            <a:extLst>
              <a:ext uri="{FF2B5EF4-FFF2-40B4-BE49-F238E27FC236}">
                <a16:creationId xmlns:a16="http://schemas.microsoft.com/office/drawing/2014/main" id="{479CFA57-B75F-A8DD-5302-3F2F2089AB51}"/>
              </a:ext>
            </a:extLst>
          </p:cNvPr>
          <p:cNvSpPr txBox="1"/>
          <p:nvPr/>
        </p:nvSpPr>
        <p:spPr>
          <a:xfrm>
            <a:off x="5001960" y="781050"/>
            <a:ext cx="3663950" cy="369332"/>
          </a:xfrm>
          <a:prstGeom prst="rect">
            <a:avLst/>
          </a:prstGeom>
          <a:noFill/>
        </p:spPr>
        <p:txBody>
          <a:bodyPr wrap="square" rtlCol="0">
            <a:spAutoFit/>
          </a:bodyPr>
          <a:lstStyle/>
          <a:p>
            <a:r>
              <a:rPr lang="en-GB" dirty="0"/>
              <a:t>Outcome</a:t>
            </a:r>
          </a:p>
        </p:txBody>
      </p:sp>
      <p:sp>
        <p:nvSpPr>
          <p:cNvPr id="3" name="TextBox 2">
            <a:extLst>
              <a:ext uri="{FF2B5EF4-FFF2-40B4-BE49-F238E27FC236}">
                <a16:creationId xmlns:a16="http://schemas.microsoft.com/office/drawing/2014/main" id="{EAC55F8B-1085-C780-CC74-746615A80D91}"/>
              </a:ext>
            </a:extLst>
          </p:cNvPr>
          <p:cNvSpPr txBox="1"/>
          <p:nvPr/>
        </p:nvSpPr>
        <p:spPr>
          <a:xfrm>
            <a:off x="539750" y="1341799"/>
            <a:ext cx="3829050" cy="4735151"/>
          </a:xfrm>
          <a:prstGeom prst="rect">
            <a:avLst/>
          </a:prstGeom>
        </p:spPr>
        <p:txBody>
          <a:bodyPr vert="horz" lIns="91440" tIns="45720" rIns="91440" bIns="45720" rtlCol="0">
            <a:normAutofit/>
          </a:bodyPr>
          <a:lstStyle/>
          <a:p>
            <a:pPr marL="171450" indent="-171450" defTabSz="914368">
              <a:lnSpc>
                <a:spcPct val="90000"/>
              </a:lnSpc>
              <a:spcBef>
                <a:spcPts val="1000"/>
              </a:spcBef>
              <a:buClr>
                <a:schemeClr val="accent1">
                  <a:lumMod val="50000"/>
                  <a:lumOff val="50000"/>
                </a:schemeClr>
              </a:buClr>
              <a:buFont typeface="Wingdings" panose="05000000000000000000" pitchFamily="2" charset="2"/>
              <a:buChar char="Ø"/>
            </a:pPr>
            <a:r>
              <a:rPr lang="en-US" kern="1200" dirty="0" err="1">
                <a:latin typeface="Arial" panose="020B0604020202020204" pitchFamily="34" charset="0"/>
                <a:cs typeface="Arial" panose="020B0604020202020204" pitchFamily="34" charset="0"/>
              </a:rPr>
              <a:t>Ceri</a:t>
            </a:r>
            <a:r>
              <a:rPr lang="en-US" kern="1200" dirty="0">
                <a:latin typeface="Arial" panose="020B0604020202020204" pitchFamily="34" charset="0"/>
                <a:cs typeface="Arial" panose="020B0604020202020204" pitchFamily="34" charset="0"/>
              </a:rPr>
              <a:t> joined us in 2021 whilst doing her PhD in Social Policy, part-time with London School of Economics and Political Science.</a:t>
            </a:r>
          </a:p>
          <a:p>
            <a:pPr marL="171450" indent="-171450" defTabSz="914368">
              <a:lnSpc>
                <a:spcPct val="90000"/>
              </a:lnSpc>
              <a:spcBef>
                <a:spcPts val="1000"/>
              </a:spcBef>
              <a:buClr>
                <a:schemeClr val="accent1">
                  <a:lumMod val="50000"/>
                  <a:lumOff val="50000"/>
                </a:schemeClr>
              </a:buClr>
              <a:buFont typeface="Wingdings" panose="05000000000000000000" pitchFamily="2" charset="2"/>
              <a:buChar char="Ø"/>
            </a:pPr>
            <a:r>
              <a:rPr lang="en-US" kern="1200" dirty="0">
                <a:latin typeface="Arial" panose="020B0604020202020204" pitchFamily="34" charset="0"/>
                <a:cs typeface="Arial" panose="020B0604020202020204" pitchFamily="34" charset="0"/>
              </a:rPr>
              <a:t>She worked in our Labour Market Analysis Division on </a:t>
            </a:r>
            <a:r>
              <a:rPr lang="en-US" dirty="0">
                <a:latin typeface="Arial" panose="020B0604020202020204" pitchFamily="34" charset="0"/>
                <a:cs typeface="Arial" panose="020B0604020202020204" pitchFamily="34" charset="0"/>
              </a:rPr>
              <a:t>a</a:t>
            </a:r>
            <a:r>
              <a:rPr lang="en-US" kern="1200" dirty="0">
                <a:latin typeface="Arial" panose="020B0604020202020204" pitchFamily="34" charset="0"/>
                <a:cs typeface="Arial" panose="020B0604020202020204" pitchFamily="34" charset="0"/>
              </a:rPr>
              <a:t> Theory of Change project. </a:t>
            </a:r>
            <a:r>
              <a:rPr lang="en-GB" dirty="0">
                <a:effectLst/>
                <a:latin typeface="Arial" panose="020B0604020202020204" pitchFamily="34" charset="0"/>
                <a:ea typeface="Calibri" panose="020F0502020204030204" pitchFamily="34" charset="0"/>
              </a:rPr>
              <a:t>Gaining exposure to the research process, as well as using different methods to engage with claimants, and considering how we capture that robustly.</a:t>
            </a:r>
          </a:p>
          <a:p>
            <a:pPr marL="171450" indent="-171450" defTabSz="914368">
              <a:lnSpc>
                <a:spcPct val="90000"/>
              </a:lnSpc>
              <a:spcBef>
                <a:spcPts val="1000"/>
              </a:spcBef>
              <a:buClr>
                <a:schemeClr val="accent1">
                  <a:lumMod val="50000"/>
                  <a:lumOff val="50000"/>
                </a:schemeClr>
              </a:buClr>
              <a:buFont typeface="Wingdings" panose="05000000000000000000" pitchFamily="2" charset="2"/>
              <a:buChar char="Ø"/>
            </a:pPr>
            <a:r>
              <a:rPr lang="en-GB" dirty="0">
                <a:effectLst/>
                <a:latin typeface="Arial" panose="020B0604020202020204" pitchFamily="34" charset="0"/>
                <a:ea typeface="Calibri" panose="020F0502020204030204" pitchFamily="34" charset="0"/>
              </a:rPr>
              <a:t>Her experience of gathering insights from the surveys was </a:t>
            </a:r>
            <a:r>
              <a:rPr lang="en-GB" b="1" dirty="0">
                <a:effectLst/>
                <a:latin typeface="Arial" panose="020B0604020202020204" pitchFamily="34" charset="0"/>
                <a:ea typeface="Calibri" panose="020F0502020204030204" pitchFamily="34" charset="0"/>
              </a:rPr>
              <a:t>hugely relevant when considering alternative methods of data gathering.</a:t>
            </a:r>
          </a:p>
          <a:p>
            <a:pPr defTabSz="914368">
              <a:lnSpc>
                <a:spcPct val="90000"/>
              </a:lnSpc>
              <a:spcBef>
                <a:spcPts val="1000"/>
              </a:spcBef>
              <a:buClr>
                <a:schemeClr val="accent1">
                  <a:lumMod val="50000"/>
                  <a:lumOff val="50000"/>
                </a:schemeClr>
              </a:buClr>
            </a:pPr>
            <a:endParaRPr lang="en-US" sz="1400" kern="1200" dirty="0">
              <a:latin typeface="Arial" panose="020B0604020202020204" pitchFamily="34" charset="0"/>
              <a:cs typeface="Arial" panose="020B0604020202020204"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a:p>
            <a:pPr defTabSz="914368">
              <a:lnSpc>
                <a:spcPct val="90000"/>
              </a:lnSpc>
              <a:spcBef>
                <a:spcPts val="1000"/>
              </a:spcBef>
              <a:buClr>
                <a:schemeClr val="accent1">
                  <a:lumMod val="50000"/>
                  <a:lumOff val="50000"/>
                </a:schemeClr>
              </a:buClr>
            </a:pPr>
            <a:endParaRPr lang="en-US" sz="1200" kern="1200" dirty="0">
              <a:solidFill>
                <a:srgbClr val="422A63"/>
              </a:solidFill>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4485FF74-3FA4-BF68-6274-4C846046A670}"/>
              </a:ext>
            </a:extLst>
          </p:cNvPr>
          <p:cNvSpPr txBox="1"/>
          <p:nvPr/>
        </p:nvSpPr>
        <p:spPr>
          <a:xfrm>
            <a:off x="4664075" y="1517650"/>
            <a:ext cx="4083050" cy="3139321"/>
          </a:xfrm>
          <a:prstGeom prst="rect">
            <a:avLst/>
          </a:prstGeom>
          <a:noFill/>
        </p:spPr>
        <p:txBody>
          <a:bodyPr wrap="square" rtlCol="0">
            <a:spAutoFit/>
          </a:bodyPr>
          <a:lstStyle/>
          <a:p>
            <a:r>
              <a:rPr lang="en-US" sz="1800" kern="1200" dirty="0">
                <a:latin typeface="Arial" panose="020B0604020202020204" pitchFamily="34" charset="0"/>
                <a:cs typeface="Arial" panose="020B0604020202020204" pitchFamily="34" charset="0"/>
              </a:rPr>
              <a:t>Although </a:t>
            </a:r>
            <a:r>
              <a:rPr lang="en-US" sz="1800" kern="1200" dirty="0" err="1">
                <a:latin typeface="Arial" panose="020B0604020202020204" pitchFamily="34" charset="0"/>
                <a:cs typeface="Arial" panose="020B0604020202020204" pitchFamily="34" charset="0"/>
              </a:rPr>
              <a:t>Ceri</a:t>
            </a:r>
            <a:r>
              <a:rPr lang="en-US" sz="1800" kern="1200" dirty="0">
                <a:latin typeface="Arial" panose="020B0604020202020204" pitchFamily="34" charset="0"/>
                <a:cs typeface="Arial" panose="020B0604020202020204" pitchFamily="34" charset="0"/>
              </a:rPr>
              <a:t> didn’t come back to join us permanently, she has continued to </a:t>
            </a:r>
            <a:r>
              <a:rPr lang="en-US" sz="1800" dirty="0">
                <a:latin typeface="Arial" panose="020B0604020202020204" pitchFamily="34" charset="0"/>
                <a:cs typeface="Arial" panose="020B0604020202020204" pitchFamily="34" charset="0"/>
              </a:rPr>
              <a:t>collaborate with us - working with the department</a:t>
            </a:r>
            <a:r>
              <a:rPr lang="en-US" sz="1800" kern="1200" dirty="0">
                <a:latin typeface="Arial" panose="020B0604020202020204" pitchFamily="34" charset="0"/>
                <a:cs typeface="Arial" panose="020B0604020202020204" pitchFamily="34" charset="0"/>
              </a:rPr>
              <a:t> and engaging with us through ARI events – including giving a spotlight talk on ‘</a:t>
            </a:r>
            <a:r>
              <a:rPr lang="en-GB" sz="1800" i="1" dirty="0">
                <a:effectLst/>
                <a:latin typeface="Arial" panose="020B0604020202020204" pitchFamily="34" charset="0"/>
                <a:ea typeface="Calibri" panose="020F0502020204030204" pitchFamily="34" charset="0"/>
                <a:cs typeface="Arial" panose="020B0604020202020204" pitchFamily="34" charset="0"/>
              </a:rPr>
              <a:t>Single Mother Employment and the COVID-19 Pandemic’ at an event held at MMU in 2022</a:t>
            </a:r>
            <a:r>
              <a:rPr lang="en-US" sz="1800" kern="1200" dirty="0">
                <a:latin typeface="Arial" panose="020B0604020202020204" pitchFamily="34" charset="0"/>
                <a:cs typeface="Arial" panose="020B0604020202020204" pitchFamily="34" charset="0"/>
              </a:rPr>
              <a:t>. Which is another great example of the longer-term benefits of the scheme.</a:t>
            </a:r>
            <a:endParaRPr lang="en-GB" dirty="0"/>
          </a:p>
        </p:txBody>
      </p:sp>
    </p:spTree>
    <p:extLst>
      <p:ext uri="{BB962C8B-B14F-4D97-AF65-F5344CB8AC3E}">
        <p14:creationId xmlns:p14="http://schemas.microsoft.com/office/powerpoint/2010/main" val="1065824971"/>
      </p:ext>
    </p:extLst>
  </p:cSld>
  <p:clrMapOvr>
    <a:masterClrMapping/>
  </p:clrMapOvr>
</p:sld>
</file>

<file path=ppt/theme/theme1.xml><?xml version="1.0" encoding="utf-8"?>
<a:theme xmlns:a="http://schemas.openxmlformats.org/drawingml/2006/main" name="DfE - CAU (Purple)">
  <a:themeElements>
    <a:clrScheme name="Custom 1">
      <a:dk1>
        <a:srgbClr val="2D1352"/>
      </a:dk1>
      <a:lt1>
        <a:srgbClr val="FFFFFF"/>
      </a:lt1>
      <a:dk2>
        <a:srgbClr val="6C5985"/>
      </a:dk2>
      <a:lt2>
        <a:srgbClr val="D5CFDC"/>
      </a:lt2>
      <a:accent1>
        <a:srgbClr val="2D1352"/>
      </a:accent1>
      <a:accent2>
        <a:srgbClr val="F3642C"/>
      </a:accent2>
      <a:accent3>
        <a:srgbClr val="70C6DB"/>
      </a:accent3>
      <a:accent4>
        <a:srgbClr val="ABA0B9"/>
      </a:accent4>
      <a:accent5>
        <a:srgbClr val="D5CFDC"/>
      </a:accent5>
      <a:accent6>
        <a:srgbClr val="EAE7ED"/>
      </a:accent6>
      <a:hlink>
        <a:srgbClr val="2D1352"/>
      </a:hlink>
      <a:folHlink>
        <a:srgbClr val="2D1352"/>
      </a:folHlink>
    </a:clrScheme>
    <a:fontScheme name="DfE - CAU">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E - CAU (Purple)" id="{89848372-4D52-4CD8-8F72-DB61A68A8779}" vid="{D1D02B81-6624-4161-9BB2-BF1292EF5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C1D7EFCC35740B12D663F31896719" ma:contentTypeVersion="16" ma:contentTypeDescription="Create a new document." ma:contentTypeScope="" ma:versionID="7623592479f831366159585310e5cf78">
  <xsd:schema xmlns:xsd="http://www.w3.org/2001/XMLSchema" xmlns:xs="http://www.w3.org/2001/XMLSchema" xmlns:p="http://schemas.microsoft.com/office/2006/metadata/properties" xmlns:ns1="http://schemas.microsoft.com/sharepoint/v3" xmlns:ns2="95dbacbc-6d37-4cad-a4b4-dbf021cc4158" xmlns:ns3="796c3a43-63c6-4065-9aef-769ed33c779d" targetNamespace="http://schemas.microsoft.com/office/2006/metadata/properties" ma:root="true" ma:fieldsID="b46648613b3db6b21e45abe098f1afba" ns1:_="" ns2:_="" ns3:_="">
    <xsd:import namespace="http://schemas.microsoft.com/sharepoint/v3"/>
    <xsd:import namespace="95dbacbc-6d37-4cad-a4b4-dbf021cc4158"/>
    <xsd:import namespace="796c3a43-63c6-4065-9aef-769ed33c779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dbacbc-6d37-4cad-a4b4-dbf021cc41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6c3a43-63c6-4065-9aef-769ed33c77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95dbacbc-6d37-4cad-a4b4-dbf021cc4158">SUXM2S2ANDJ4-1887882640-3112</_dlc_DocId>
    <_dlc_DocIdUrl xmlns="95dbacbc-6d37-4cad-a4b4-dbf021cc4158">
      <Url>https://dwpgovuk.sharepoint.com/sites/SRO-645/_layouts/15/DocIdRedir.aspx?ID=SUXM2S2ANDJ4-1887882640-3112</Url>
      <Description>SUXM2S2ANDJ4-1887882640-3112</Description>
    </_dlc_DocIdUrl>
  </documentManagement>
</p:properties>
</file>

<file path=customXml/itemProps1.xml><?xml version="1.0" encoding="utf-8"?>
<ds:datastoreItem xmlns:ds="http://schemas.openxmlformats.org/officeDocument/2006/customXml" ds:itemID="{0BAD87A4-EDC5-46D4-BA7C-41F3AFEB1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dbacbc-6d37-4cad-a4b4-dbf021cc4158"/>
    <ds:schemaRef ds:uri="796c3a43-63c6-4065-9aef-769ed33c7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FC8F96-5F89-4736-8DFA-AF30112DE20F}">
  <ds:schemaRefs>
    <ds:schemaRef ds:uri="http://schemas.microsoft.com/sharepoint/events"/>
  </ds:schemaRefs>
</ds:datastoreItem>
</file>

<file path=customXml/itemProps3.xml><?xml version="1.0" encoding="utf-8"?>
<ds:datastoreItem xmlns:ds="http://schemas.openxmlformats.org/officeDocument/2006/customXml" ds:itemID="{6270F766-D972-4C85-AB42-85DA31B7F37E}">
  <ds:schemaRefs>
    <ds:schemaRef ds:uri="http://schemas.microsoft.com/sharepoint/v3/contenttype/forms"/>
  </ds:schemaRefs>
</ds:datastoreItem>
</file>

<file path=customXml/itemProps4.xml><?xml version="1.0" encoding="utf-8"?>
<ds:datastoreItem xmlns:ds="http://schemas.openxmlformats.org/officeDocument/2006/customXml" ds:itemID="{0EC6D89B-2D21-4FFF-901B-11695FAC9DE8}">
  <ds:schemaRefs>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796c3a43-63c6-4065-9aef-769ed33c779d"/>
    <ds:schemaRef ds:uri="95dbacbc-6d37-4cad-a4b4-dbf021cc4158"/>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DfE - CAU (Purple)</Template>
  <TotalTime>3510</TotalTime>
  <Words>1056</Words>
  <Application>Microsoft Office PowerPoint</Application>
  <PresentationFormat>On-screen Show (4:3)</PresentationFormat>
  <Paragraphs>97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Wingdings</vt:lpstr>
      <vt:lpstr>Wingdings 3</vt:lpstr>
      <vt:lpstr>DfE - CAU (Purple)</vt:lpstr>
      <vt:lpstr>DWP Analytical Community</vt:lpstr>
      <vt:lpstr>The five W’s + 1</vt:lpstr>
      <vt:lpstr>The five W’s + 1</vt:lpstr>
      <vt:lpstr>Where are we?</vt:lpstr>
      <vt:lpstr>DWP Analysts in Numbers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Slidepack Standards</dc:title>
  <dc:creator>BENNETT, Ieuan</dc:creator>
  <cp:lastModifiedBy>Bond Steven CENTRAL ANALYSIS AND SCIENCE DIRECTORATE</cp:lastModifiedBy>
  <cp:revision>31</cp:revision>
  <dcterms:created xsi:type="dcterms:W3CDTF">2019-01-02T14:57:31Z</dcterms:created>
  <dcterms:modified xsi:type="dcterms:W3CDTF">2024-10-03T11:26:36Z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0x0101000C7C1D7EFCC35740B12D663F31896719</vt:lpwstr>
  </property>
  <property fmtid="{D5CDD505-2E9C-101B-9397-08002B2CF9AE}" pid="3" name="_dlc_DocIdItemGuid">
    <vt:lpwstr>899f0a83-254c-4d3c-82f4-bab1ec947008</vt:lpwstr>
  </property>
</Properties>
</file>