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1" r:id="rId2"/>
    <p:sldMasterId id="2147483944" r:id="rId3"/>
  </p:sldMasterIdLst>
  <p:notesMasterIdLst>
    <p:notesMasterId r:id="rId17"/>
  </p:notesMasterIdLst>
  <p:handoutMasterIdLst>
    <p:handoutMasterId r:id="rId18"/>
  </p:handoutMasterIdLst>
  <p:sldIdLst>
    <p:sldId id="953" r:id="rId4"/>
    <p:sldId id="964" r:id="rId5"/>
    <p:sldId id="963" r:id="rId6"/>
    <p:sldId id="962" r:id="rId7"/>
    <p:sldId id="961" r:id="rId8"/>
    <p:sldId id="969" r:id="rId9"/>
    <p:sldId id="956" r:id="rId10"/>
    <p:sldId id="955" r:id="rId11"/>
    <p:sldId id="970" r:id="rId12"/>
    <p:sldId id="957" r:id="rId13"/>
    <p:sldId id="958" r:id="rId14"/>
    <p:sldId id="968" r:id="rId15"/>
    <p:sldId id="967" r:id="rId16"/>
  </p:sldIdLst>
  <p:sldSz cx="9144000" cy="6858000" type="screen4x3"/>
  <p:notesSz cx="6669088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8">
          <p15:clr>
            <a:srgbClr val="A4A3A4"/>
          </p15:clr>
        </p15:guide>
        <p15:guide id="2" orient="horz" pos="1706">
          <p15:clr>
            <a:srgbClr val="A4A3A4"/>
          </p15:clr>
        </p15:guide>
        <p15:guide id="3" orient="horz" pos="2840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pos="208">
          <p15:clr>
            <a:srgbClr val="A4A3A4"/>
          </p15:clr>
        </p15:guide>
        <p15:guide id="6" pos="2018">
          <p15:clr>
            <a:srgbClr val="A4A3A4"/>
          </p15:clr>
        </p15:guide>
        <p15:guide id="7" pos="5556">
          <p15:clr>
            <a:srgbClr val="A4A3A4"/>
          </p15:clr>
        </p15:guide>
        <p15:guide id="8" pos="374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san Michie" initials="S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B500"/>
    <a:srgbClr val="FFC301"/>
    <a:srgbClr val="CC3399"/>
    <a:srgbClr val="99CCFF"/>
    <a:srgbClr val="CCECFF"/>
    <a:srgbClr val="0033CC"/>
    <a:srgbClr val="0066FF"/>
    <a:srgbClr val="66FFFF"/>
    <a:srgbClr val="FF33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224" autoAdjust="0"/>
    <p:restoredTop sz="82944" autoAdjust="0"/>
  </p:normalViewPr>
  <p:slideViewPr>
    <p:cSldViewPr>
      <p:cViewPr varScale="1">
        <p:scale>
          <a:sx n="89" d="100"/>
          <a:sy n="89" d="100"/>
        </p:scale>
        <p:origin x="1027" y="77"/>
      </p:cViewPr>
      <p:guideLst>
        <p:guide orient="horz" pos="578"/>
        <p:guide orient="horz" pos="1706"/>
        <p:guide orient="horz" pos="2840"/>
        <p:guide orient="horz" pos="3884"/>
        <p:guide pos="208"/>
        <p:guide pos="2018"/>
        <p:guide pos="5556"/>
        <p:guide pos="37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6" d="100"/>
          <a:sy n="36" d="100"/>
        </p:scale>
        <p:origin x="-1572" y="-72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8889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632" y="0"/>
            <a:ext cx="288889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716"/>
            <a:ext cx="288889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632" y="9428716"/>
            <a:ext cx="288889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7D3F971-1482-4A37-8DCC-C8DC5EE59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97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8889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632" y="0"/>
            <a:ext cx="288889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153"/>
            <a:ext cx="533527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716"/>
            <a:ext cx="288889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632" y="9428716"/>
            <a:ext cx="288889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66E4CBC-7F73-4C18-BB1C-624B44D66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76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51F939-F8FC-4C13-8910-04CBB0ABC32D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255874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DFAE2-3C11-4B6F-A724-FAE329967BF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606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MidBlue10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484313"/>
            <a:ext cx="8496300" cy="13684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638"/>
            <a:ext cx="8496300" cy="309721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47762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12088" y="6337300"/>
            <a:ext cx="10080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E9A0F-BDC6-4838-8BAE-FA4676B43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44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908050"/>
            <a:ext cx="2122487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908050"/>
            <a:ext cx="6215063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12088" y="6337300"/>
            <a:ext cx="10080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5B7DB-684A-4E30-9B34-5921FDF41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90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908050"/>
            <a:ext cx="8489950" cy="1296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30200" y="2708275"/>
            <a:ext cx="8489950" cy="34575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12088" y="6337300"/>
            <a:ext cx="10080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5010A-4707-4867-97B2-5DB923A7B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95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MidBlue10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1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484313"/>
            <a:ext cx="8496300" cy="13684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61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638"/>
            <a:ext cx="8496300" cy="309721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23850" y="6245225"/>
            <a:ext cx="84963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620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12148-B672-4F8F-85E3-3456479D9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32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A109A-9122-4056-868C-4DB598233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75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708275"/>
            <a:ext cx="4168775" cy="3457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2708275"/>
            <a:ext cx="4168775" cy="3457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DB611-4DCE-4336-B02A-195A1FA53F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33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135CB-F7E1-4125-95CD-C0ACA3434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766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44CC7-0C30-44AE-97DD-EADAC2A61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0927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AFE49-5DD7-4CE2-9C5D-3D95A3CD3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171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12088" y="6337300"/>
            <a:ext cx="10080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D2B27-A1F1-4D56-BC31-43771294B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765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E549B-FBEC-4210-9CB0-A547597EF7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034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33F79-7689-42AE-B927-29485DEEA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572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A3555-3C84-4060-BF83-CBB3036F1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6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908050"/>
            <a:ext cx="2122487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908050"/>
            <a:ext cx="6215063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460FA-74E5-4004-B165-802D96FC3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587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MidBlue102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484313"/>
            <a:ext cx="8496300" cy="13684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638"/>
            <a:ext cx="8496300" cy="309721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23850" y="6245225"/>
            <a:ext cx="84963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431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F2485-9759-4720-B564-785363BC3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692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9B6B2-AC2E-4664-8669-FB29639644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0762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708275"/>
            <a:ext cx="4168775" cy="3457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2708275"/>
            <a:ext cx="4168775" cy="3457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1439B-8860-42B7-8B1E-885E6CA58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275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4F9D7-A392-461B-8151-EF0950835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007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8E6AC-E342-43D2-A9D4-6C1474EFD9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14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12088" y="6337300"/>
            <a:ext cx="10080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39F53-F8DC-46A0-835E-49E5B83FF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353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FAA73-8E85-4510-93BB-FC595A54C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2953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08F2E-0324-46CA-B654-7AA882835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8201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73A38-62B1-4C58-8841-431B05128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24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9CDA3-E62A-4771-86B8-15A8458154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637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908050"/>
            <a:ext cx="2122487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908050"/>
            <a:ext cx="6215063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DAA6B-8641-481D-9ACF-4408F0311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11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908050"/>
            <a:ext cx="8489950" cy="1296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30200" y="2708275"/>
            <a:ext cx="8489950" cy="3457575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B581B-010E-43CB-B594-BABB1E9B3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48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708275"/>
            <a:ext cx="4168775" cy="3457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2708275"/>
            <a:ext cx="4168775" cy="3457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12088" y="6337300"/>
            <a:ext cx="10080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EDF13-2EAF-441E-9904-8714BE287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8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12088" y="6337300"/>
            <a:ext cx="10080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DEF91-522F-4389-868A-91D55B165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880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12088" y="6337300"/>
            <a:ext cx="10080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94F67-7011-4CF1-AB5C-6CA16CE9A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89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12088" y="6337300"/>
            <a:ext cx="1008062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E08B52-6ACD-48A7-BDEE-176F3D1929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331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12088" y="6337300"/>
            <a:ext cx="10080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31954-3DAF-4CFF-8C90-DC298CDFE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49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12088" y="6337300"/>
            <a:ext cx="10080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C9421-BD05-4A4E-BEC5-6606B831B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20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DAEBF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0200" y="908050"/>
            <a:ext cx="848995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0" y="2708275"/>
            <a:ext cx="8489950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1028" name="Picture 17" descr="MidBlue9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54" r:id="rId1"/>
    <p:sldLayoutId id="2147484155" r:id="rId2"/>
    <p:sldLayoutId id="2147484156" r:id="rId3"/>
    <p:sldLayoutId id="2147484157" r:id="rId4"/>
    <p:sldLayoutId id="2147484158" r:id="rId5"/>
    <p:sldLayoutId id="2147484159" r:id="rId6"/>
    <p:sldLayoutId id="2147484160" r:id="rId7"/>
    <p:sldLayoutId id="2147484161" r:id="rId8"/>
    <p:sldLayoutId id="2147484162" r:id="rId9"/>
    <p:sldLayoutId id="2147484163" r:id="rId10"/>
    <p:sldLayoutId id="2147484164" r:id="rId11"/>
    <p:sldLayoutId id="214748416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DAEBF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0200" y="908050"/>
            <a:ext cx="848995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0" y="2708275"/>
            <a:ext cx="8489950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4606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337300"/>
            <a:ext cx="10080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C54990A4-3BAB-433B-BC88-AB370D5BD4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3" name="Picture 5" descr="MidBlue9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68" r:id="rId1"/>
    <p:sldLayoutId id="2147484133" r:id="rId2"/>
    <p:sldLayoutId id="2147484134" r:id="rId3"/>
    <p:sldLayoutId id="2147484135" r:id="rId4"/>
    <p:sldLayoutId id="2147484136" r:id="rId5"/>
    <p:sldLayoutId id="2147484137" r:id="rId6"/>
    <p:sldLayoutId id="2147484138" r:id="rId7"/>
    <p:sldLayoutId id="2147484139" r:id="rId8"/>
    <p:sldLayoutId id="2147484140" r:id="rId9"/>
    <p:sldLayoutId id="2147484141" r:id="rId10"/>
    <p:sldLayoutId id="214748414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DAEBF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0200" y="908050"/>
            <a:ext cx="848995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0" y="2708275"/>
            <a:ext cx="8489950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337300"/>
            <a:ext cx="10080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887AD49B-C3DD-4BBC-BCEB-D8B4B7208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77" name="Picture 17" descr="MidBlue90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69" r:id="rId1"/>
    <p:sldLayoutId id="2147484143" r:id="rId2"/>
    <p:sldLayoutId id="2147484144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0" r:id="rId9"/>
    <p:sldLayoutId id="2147484151" r:id="rId10"/>
    <p:sldLayoutId id="2147484152" r:id="rId11"/>
    <p:sldLayoutId id="214748415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564904"/>
            <a:ext cx="7488832" cy="1201366"/>
          </a:xfrm>
        </p:spPr>
        <p:txBody>
          <a:bodyPr/>
          <a:lstStyle/>
          <a:p>
            <a:pPr algn="ctr"/>
            <a:r>
              <a:rPr lang="en-US" sz="3600" dirty="0" smtClean="0"/>
              <a:t>Reflections on my career</a:t>
            </a:r>
            <a:br>
              <a:rPr lang="en-US" sz="3600" dirty="0" smtClean="0"/>
            </a:br>
            <a:r>
              <a:rPr lang="en-US" sz="3200" dirty="0" smtClean="0"/>
              <a:t>and why it has developed as it has</a:t>
            </a:r>
            <a:endParaRPr lang="en-GB" sz="32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17032"/>
            <a:ext cx="7772400" cy="2266256"/>
          </a:xfrm>
        </p:spPr>
        <p:txBody>
          <a:bodyPr/>
          <a:lstStyle/>
          <a:p>
            <a:pPr algn="ctr" eaLnBrk="1" hangingPunct="1"/>
            <a:endParaRPr lang="en-GB" sz="3600" dirty="0" smtClean="0"/>
          </a:p>
          <a:p>
            <a:pPr algn="ctr" eaLnBrk="1" hangingPunct="1"/>
            <a:r>
              <a:rPr lang="en-GB" sz="3600" dirty="0" smtClean="0"/>
              <a:t>Susan Michie</a:t>
            </a:r>
          </a:p>
          <a:p>
            <a:pPr algn="ctr" eaLnBrk="1" hangingPunct="1"/>
            <a:r>
              <a:rPr lang="en-GB" dirty="0" smtClean="0"/>
              <a:t>Professor of Health Psychology, UCL</a:t>
            </a:r>
          </a:p>
          <a:p>
            <a:pPr algn="ctr" eaLnBrk="1" hangingPunct="1"/>
            <a:endParaRPr lang="en-GB" dirty="0" smtClean="0"/>
          </a:p>
        </p:txBody>
      </p:sp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1042988" y="5949950"/>
            <a:ext cx="7561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dirty="0" smtClean="0">
                <a:solidFill>
                  <a:srgbClr val="008080"/>
                </a:solidFill>
              </a:rPr>
              <a:t>UCL, </a:t>
            </a:r>
            <a:r>
              <a:rPr lang="en-GB" sz="2400" smtClean="0">
                <a:solidFill>
                  <a:srgbClr val="008080"/>
                </a:solidFill>
              </a:rPr>
              <a:t>June 2017</a:t>
            </a:r>
            <a:r>
              <a:rPr lang="en-GB" sz="2000" dirty="0">
                <a:solidFill>
                  <a:srgbClr val="008080"/>
                </a:solidFill>
              </a:rPr>
              <a:t>	</a:t>
            </a:r>
            <a:endParaRPr lang="en-US" sz="2000" dirty="0">
              <a:solidFill>
                <a:srgbClr val="008080"/>
              </a:solidFill>
            </a:endParaRPr>
          </a:p>
        </p:txBody>
      </p:sp>
      <p:pic>
        <p:nvPicPr>
          <p:cNvPr id="20485" name="Picture 7" descr="ucl quad in spr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00338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76" y="5075245"/>
            <a:ext cx="1296144" cy="159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489950" cy="720080"/>
          </a:xfrm>
        </p:spPr>
        <p:txBody>
          <a:bodyPr/>
          <a:lstStyle/>
          <a:p>
            <a:r>
              <a:rPr lang="en-GB" dirty="0" smtClean="0"/>
              <a:t>Some tensions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628800"/>
            <a:ext cx="8489950" cy="4537051"/>
          </a:xfrm>
        </p:spPr>
        <p:txBody>
          <a:bodyPr/>
          <a:lstStyle/>
          <a:p>
            <a:r>
              <a:rPr lang="en-GB" dirty="0" smtClean="0"/>
              <a:t>Work </a:t>
            </a:r>
            <a:r>
              <a:rPr lang="en-GB" dirty="0" err="1" smtClean="0"/>
              <a:t>vs</a:t>
            </a:r>
            <a:r>
              <a:rPr lang="en-GB" dirty="0" smtClean="0"/>
              <a:t> Rest of life</a:t>
            </a:r>
          </a:p>
          <a:p>
            <a:pPr lvl="1"/>
            <a:r>
              <a:rPr lang="en-GB" dirty="0" smtClean="0"/>
              <a:t>Work is only one part of one’s life – but an important part!</a:t>
            </a:r>
          </a:p>
          <a:p>
            <a:r>
              <a:rPr lang="en-GB" dirty="0" smtClean="0"/>
              <a:t>Academic </a:t>
            </a:r>
            <a:r>
              <a:rPr lang="en-GB" dirty="0" err="1" smtClean="0"/>
              <a:t>vs</a:t>
            </a:r>
            <a:r>
              <a:rPr lang="en-GB" dirty="0" smtClean="0"/>
              <a:t> applied</a:t>
            </a:r>
          </a:p>
          <a:p>
            <a:pPr lvl="1"/>
            <a:r>
              <a:rPr lang="en-GB" dirty="0" smtClean="0"/>
              <a:t>Clinical, policy</a:t>
            </a:r>
          </a:p>
          <a:p>
            <a:r>
              <a:rPr lang="en-GB" dirty="0" smtClean="0"/>
              <a:t>Breadth </a:t>
            </a:r>
            <a:r>
              <a:rPr lang="en-GB" dirty="0" err="1" smtClean="0"/>
              <a:t>vs</a:t>
            </a:r>
            <a:r>
              <a:rPr lang="en-GB" dirty="0" smtClean="0"/>
              <a:t> depth</a:t>
            </a:r>
          </a:p>
          <a:p>
            <a:pPr lvl="1"/>
            <a:r>
              <a:rPr lang="en-GB" dirty="0" smtClean="0"/>
              <a:t>Be curious and </a:t>
            </a:r>
            <a:r>
              <a:rPr lang="en-GB" dirty="0"/>
              <a:t>o</a:t>
            </a:r>
            <a:r>
              <a:rPr lang="en-GB" dirty="0" smtClean="0"/>
              <a:t>pen to opportunities </a:t>
            </a:r>
            <a:r>
              <a:rPr lang="en-GB" dirty="0" err="1" smtClean="0"/>
              <a:t>vs</a:t>
            </a:r>
            <a:r>
              <a:rPr lang="en-GB" dirty="0" smtClean="0"/>
              <a:t> be focused</a:t>
            </a:r>
          </a:p>
          <a:p>
            <a:r>
              <a:rPr lang="en-GB" dirty="0" smtClean="0"/>
              <a:t>Ploughing one’s own furrow </a:t>
            </a:r>
            <a:r>
              <a:rPr lang="en-GB" dirty="0" err="1" smtClean="0"/>
              <a:t>vs</a:t>
            </a:r>
            <a:r>
              <a:rPr lang="en-GB" dirty="0" smtClean="0"/>
              <a:t> helping others/being collegiate</a:t>
            </a:r>
          </a:p>
          <a:p>
            <a:pPr lvl="1"/>
            <a:r>
              <a:rPr lang="en-GB" dirty="0" smtClean="0"/>
              <a:t>Altruism is reciprocated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D2B27-A1F1-4D56-BC31-43771294B63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54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489950" cy="720750"/>
          </a:xfrm>
        </p:spPr>
        <p:txBody>
          <a:bodyPr/>
          <a:lstStyle/>
          <a:p>
            <a:r>
              <a:rPr lang="en-GB" dirty="0" smtClean="0"/>
              <a:t>Some Top Tips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489950" cy="4609059"/>
          </a:xfrm>
        </p:spPr>
        <p:txBody>
          <a:bodyPr/>
          <a:lstStyle/>
          <a:p>
            <a:r>
              <a:rPr lang="en-GB" dirty="0" smtClean="0"/>
              <a:t>Follow your energy and enthusiasm</a:t>
            </a:r>
          </a:p>
          <a:p>
            <a:r>
              <a:rPr lang="en-GB" dirty="0" smtClean="0"/>
              <a:t>Make things fun</a:t>
            </a:r>
          </a:p>
          <a:p>
            <a:r>
              <a:rPr lang="en-GB" dirty="0" smtClean="0"/>
              <a:t>Be organised</a:t>
            </a:r>
          </a:p>
          <a:p>
            <a:pPr lvl="1"/>
            <a:r>
              <a:rPr lang="en-GB" dirty="0" smtClean="0"/>
              <a:t>That way you can lead at least two lives in one</a:t>
            </a:r>
          </a:p>
          <a:p>
            <a:r>
              <a:rPr lang="en-GB" dirty="0" smtClean="0"/>
              <a:t>Persistence pays</a:t>
            </a:r>
          </a:p>
          <a:p>
            <a:pPr lvl="1"/>
            <a:r>
              <a:rPr lang="en-GB" dirty="0" smtClean="0"/>
              <a:t>If you believe in something or want something, don’t give up &amp; don’t put practicalities before possibilities</a:t>
            </a:r>
          </a:p>
          <a:p>
            <a:r>
              <a:rPr lang="en-GB" dirty="0" smtClean="0"/>
              <a:t>Never be afraid to say you don’t know or ask for help</a:t>
            </a:r>
          </a:p>
          <a:p>
            <a:pPr lvl="1"/>
            <a:r>
              <a:rPr lang="en-GB" dirty="0" smtClean="0"/>
              <a:t>Seek and use mentorship/ support/ help </a:t>
            </a:r>
          </a:p>
          <a:p>
            <a:pPr lvl="1"/>
            <a:r>
              <a:rPr lang="en-GB" dirty="0" smtClean="0"/>
              <a:t>And offer it!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D2B27-A1F1-4D56-BC31-43771294B63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1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 research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8840"/>
            <a:ext cx="8489950" cy="3960440"/>
          </a:xfrm>
        </p:spPr>
        <p:txBody>
          <a:bodyPr/>
          <a:lstStyle/>
          <a:p>
            <a:r>
              <a:rPr lang="en-GB" dirty="0" smtClean="0"/>
              <a:t>Know what’s gone before</a:t>
            </a:r>
          </a:p>
          <a:p>
            <a:pPr lvl="1"/>
            <a:r>
              <a:rPr lang="en-GB" dirty="0" smtClean="0"/>
              <a:t>Understand the history, what has been done, why, with what outcomes; what has been found and learnt?</a:t>
            </a:r>
          </a:p>
          <a:p>
            <a:pPr lvl="1"/>
            <a:r>
              <a:rPr lang="en-GB" dirty="0" smtClean="0"/>
              <a:t>Science is/should be a cumulative process</a:t>
            </a:r>
          </a:p>
          <a:p>
            <a:r>
              <a:rPr lang="en-GB" dirty="0" smtClean="0"/>
              <a:t>Be prepared to go out on a limb</a:t>
            </a:r>
          </a:p>
          <a:p>
            <a:pPr lvl="1"/>
            <a:r>
              <a:rPr lang="en-GB" dirty="0" smtClean="0"/>
              <a:t>don’t be constrained by current thinking/fashion</a:t>
            </a:r>
          </a:p>
          <a:p>
            <a:r>
              <a:rPr lang="en-GB" dirty="0" smtClean="0"/>
              <a:t>Communicate clearly</a:t>
            </a:r>
          </a:p>
          <a:p>
            <a:pPr lvl="1"/>
            <a:r>
              <a:rPr lang="en-GB" dirty="0" smtClean="0"/>
              <a:t>K.I.S.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D2B27-A1F1-4D56-BC31-43771294B63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211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Three women who are great scientists, mentors and role models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2204865"/>
            <a:ext cx="6618064" cy="3960986"/>
          </a:xfrm>
        </p:spPr>
        <p:txBody>
          <a:bodyPr/>
          <a:lstStyle/>
          <a:p>
            <a:r>
              <a:rPr lang="en-GB" dirty="0" smtClean="0"/>
              <a:t>Anne McLaren</a:t>
            </a:r>
          </a:p>
          <a:p>
            <a:pPr lvl="1"/>
            <a:r>
              <a:rPr lang="en-GB" dirty="0" smtClean="0"/>
              <a:t>My mother, a great role model for working mothers</a:t>
            </a:r>
          </a:p>
          <a:p>
            <a:r>
              <a:rPr lang="en-GB" dirty="0" smtClean="0"/>
              <a:t>Marie Johnston</a:t>
            </a:r>
          </a:p>
          <a:p>
            <a:pPr lvl="1"/>
            <a:r>
              <a:rPr lang="en-GB" dirty="0" smtClean="0"/>
              <a:t>A health psychologist with big visions and a keen eye for supporting others’ careers</a:t>
            </a:r>
          </a:p>
          <a:p>
            <a:r>
              <a:rPr lang="en-GB" dirty="0" smtClean="0"/>
              <a:t>Uta Frith</a:t>
            </a:r>
          </a:p>
          <a:p>
            <a:pPr lvl="1"/>
            <a:r>
              <a:rPr lang="en-GB" dirty="0" smtClean="0"/>
              <a:t>Endless enthusiasm for supporting women scientists, creating networks and discussions</a:t>
            </a:r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D2B27-A1F1-4D56-BC31-43771294B63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776" y="1914533"/>
            <a:ext cx="1255576" cy="1580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054560"/>
            <a:ext cx="1143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710" y="3645024"/>
            <a:ext cx="1538642" cy="1153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270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489950" cy="720080"/>
          </a:xfrm>
        </p:spPr>
        <p:txBody>
          <a:bodyPr/>
          <a:lstStyle/>
          <a:p>
            <a:r>
              <a:rPr lang="en-GB" dirty="0" smtClean="0"/>
              <a:t>Zigzagging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16832"/>
            <a:ext cx="8489950" cy="4680520"/>
          </a:xfrm>
        </p:spPr>
        <p:txBody>
          <a:bodyPr/>
          <a:lstStyle/>
          <a:p>
            <a:r>
              <a:rPr lang="en-GB" sz="2400" dirty="0" smtClean="0"/>
              <a:t>Education/training – 8 years</a:t>
            </a:r>
          </a:p>
          <a:p>
            <a:r>
              <a:rPr lang="en-GB" sz="2400" dirty="0" smtClean="0"/>
              <a:t>NHS Hospital – about 10 years – </a:t>
            </a:r>
            <a:r>
              <a:rPr lang="en-GB" sz="2400" i="1" dirty="0" smtClean="0">
                <a:solidFill>
                  <a:srgbClr val="FF0000"/>
                </a:solidFill>
              </a:rPr>
              <a:t>had 3 children</a:t>
            </a:r>
          </a:p>
          <a:p>
            <a:r>
              <a:rPr lang="en-GB" sz="2400" dirty="0" smtClean="0"/>
              <a:t>Kings College London + 1 day at NHS Hospital – 9 years</a:t>
            </a:r>
          </a:p>
          <a:p>
            <a:r>
              <a:rPr lang="en-GB" sz="2400" dirty="0" smtClean="0"/>
              <a:t>University College London – 15 years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D2B27-A1F1-4D56-BC31-43771294B63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4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489950" cy="720080"/>
          </a:xfrm>
        </p:spPr>
        <p:txBody>
          <a:bodyPr/>
          <a:lstStyle/>
          <a:p>
            <a:r>
              <a:rPr lang="en-GB" dirty="0"/>
              <a:t>Education/training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136904" cy="3744416"/>
          </a:xfrm>
        </p:spPr>
        <p:txBody>
          <a:bodyPr/>
          <a:lstStyle/>
          <a:p>
            <a:r>
              <a:rPr lang="en-GB" dirty="0" smtClean="0"/>
              <a:t>Undergraduate – Experimental Psychology</a:t>
            </a:r>
          </a:p>
          <a:p>
            <a:endParaRPr lang="en-GB" dirty="0" smtClean="0"/>
          </a:p>
          <a:p>
            <a:r>
              <a:rPr lang="en-GB" dirty="0" smtClean="0"/>
              <a:t>Clinical Psychology training</a:t>
            </a:r>
          </a:p>
          <a:p>
            <a:endParaRPr lang="en-GB" dirty="0" smtClean="0"/>
          </a:p>
          <a:p>
            <a:r>
              <a:rPr lang="en-GB" dirty="0" smtClean="0"/>
              <a:t>PhD in Developmental Psychology</a:t>
            </a:r>
          </a:p>
          <a:p>
            <a:endParaRPr lang="en-GB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D2B27-A1F1-4D56-BC31-43771294B63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4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489950" cy="720080"/>
          </a:xfrm>
        </p:spPr>
        <p:txBody>
          <a:bodyPr/>
          <a:lstStyle/>
          <a:p>
            <a:r>
              <a:rPr lang="en-GB" dirty="0" smtClean="0"/>
              <a:t>Royal Free Hospital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345934" cy="4824536"/>
          </a:xfrm>
        </p:spPr>
        <p:txBody>
          <a:bodyPr/>
          <a:lstStyle/>
          <a:p>
            <a:r>
              <a:rPr lang="en-GB" dirty="0" smtClean="0"/>
              <a:t>Worked as clinical psychologist for children and families</a:t>
            </a:r>
          </a:p>
          <a:p>
            <a:r>
              <a:rPr lang="en-GB" dirty="0" smtClean="0"/>
              <a:t>Began to do research into antenatal care</a:t>
            </a:r>
          </a:p>
          <a:p>
            <a:r>
              <a:rPr lang="en-GB" dirty="0" smtClean="0"/>
              <a:t>Clinical/academic post</a:t>
            </a:r>
          </a:p>
          <a:p>
            <a:pPr lvl="1"/>
            <a:r>
              <a:rPr lang="en-GB" dirty="0"/>
              <a:t>c</a:t>
            </a:r>
            <a:r>
              <a:rPr lang="en-GB" dirty="0" smtClean="0"/>
              <a:t>linical post in Occupational Health Unit</a:t>
            </a:r>
          </a:p>
          <a:p>
            <a:pPr lvl="1"/>
            <a:r>
              <a:rPr lang="en-GB" dirty="0" smtClean="0"/>
              <a:t>organisational consultancy</a:t>
            </a:r>
          </a:p>
          <a:p>
            <a:pPr lvl="1"/>
            <a:r>
              <a:rPr lang="en-GB" dirty="0" smtClean="0"/>
              <a:t>research into organisational interventions and staff stress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D2B27-A1F1-4D56-BC31-43771294B63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4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489950" cy="720080"/>
          </a:xfrm>
        </p:spPr>
        <p:txBody>
          <a:bodyPr/>
          <a:lstStyle/>
          <a:p>
            <a:r>
              <a:rPr lang="en-GB" dirty="0" smtClean="0"/>
              <a:t>University posts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2692"/>
            <a:ext cx="8489950" cy="3748516"/>
          </a:xfrm>
        </p:spPr>
        <p:txBody>
          <a:bodyPr/>
          <a:lstStyle/>
          <a:p>
            <a:r>
              <a:rPr lang="en-GB" sz="2400" dirty="0" smtClean="0"/>
              <a:t>Kings College London </a:t>
            </a:r>
          </a:p>
          <a:p>
            <a:pPr lvl="1"/>
            <a:r>
              <a:rPr lang="en-GB" sz="2000" dirty="0" smtClean="0"/>
              <a:t>Research programme investigating psychological aspects of genetic testing</a:t>
            </a:r>
          </a:p>
          <a:p>
            <a:pPr lvl="1"/>
            <a:r>
              <a:rPr lang="en-GB" sz="2000" dirty="0" smtClean="0"/>
              <a:t>One day a week at Royal Free Hospital</a:t>
            </a:r>
          </a:p>
          <a:p>
            <a:pPr lvl="1"/>
            <a:r>
              <a:rPr lang="en-GB" sz="2000" dirty="0" smtClean="0"/>
              <a:t>Chair of the British Psychological Society Division of Health Psychology</a:t>
            </a:r>
          </a:p>
          <a:p>
            <a:r>
              <a:rPr lang="en-GB" sz="2400" dirty="0" smtClean="0"/>
              <a:t>University College London </a:t>
            </a:r>
          </a:p>
          <a:p>
            <a:pPr lvl="1"/>
            <a:r>
              <a:rPr lang="en-GB" sz="2000" dirty="0" smtClean="0"/>
              <a:t>Behaviour change in relation to health</a:t>
            </a:r>
          </a:p>
          <a:p>
            <a:pPr lvl="2"/>
            <a:r>
              <a:rPr lang="en-GB" sz="1800" dirty="0" smtClean="0"/>
              <a:t>Prevention, adaptation to illness, implementation (professional practice)</a:t>
            </a:r>
          </a:p>
          <a:p>
            <a:pPr lvl="1"/>
            <a:r>
              <a:rPr lang="en-GB" sz="2000" dirty="0" smtClean="0"/>
              <a:t>President of the European Health Psychology Society</a:t>
            </a:r>
          </a:p>
          <a:p>
            <a:pPr lvl="1"/>
            <a:r>
              <a:rPr lang="en-GB" sz="2000" dirty="0" smtClean="0"/>
              <a:t>Consultancy with the Department of Health; with NICE (National Institute for Health and Clinical Excellence</a:t>
            </a:r>
          </a:p>
          <a:p>
            <a:pPr lvl="1"/>
            <a:r>
              <a:rPr lang="en-GB" sz="2000" dirty="0" smtClean="0"/>
              <a:t>Set up UCL Centre for Behaviour Change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D2B27-A1F1-4D56-BC31-43771294B63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4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7000" contrast="-2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94" y="783"/>
            <a:ext cx="9153694" cy="6857217"/>
          </a:xfrm>
          <a:prstGeom prst="rect">
            <a:avLst/>
          </a:prstGeom>
          <a:effectLst/>
        </p:spPr>
      </p:pic>
      <p:sp>
        <p:nvSpPr>
          <p:cNvPr id="7" name="TextBox 6"/>
          <p:cNvSpPr txBox="1"/>
          <p:nvPr/>
        </p:nvSpPr>
        <p:spPr>
          <a:xfrm>
            <a:off x="534705" y="4365104"/>
            <a:ext cx="8064896" cy="1477328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  <a:effectLst>
            <a:outerShdw blurRad="63500" sx="110000" sy="110000" algn="ctr" rotWithShape="0">
              <a:prstClr val="black">
                <a:alpha val="40000"/>
              </a:prstClr>
            </a:outerShdw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4500" i="1" dirty="0" smtClean="0"/>
              <a:t>UCL Centre for Behaviour Change</a:t>
            </a:r>
            <a:endParaRPr lang="en-GB" sz="45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278" y="1556792"/>
            <a:ext cx="1809750" cy="2286000"/>
          </a:xfrm>
          <a:prstGeom prst="rect">
            <a:avLst/>
          </a:prstGeom>
          <a:noFill/>
          <a:ln>
            <a:noFill/>
          </a:ln>
          <a:effectLst>
            <a:outerShdw blurRad="1003300" sx="140000" sy="140000" algn="ctr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83568" y="6235366"/>
            <a:ext cx="8460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@</a:t>
            </a:r>
            <a:r>
              <a:rPr lang="en-GB" sz="2400" b="1" dirty="0" err="1" smtClean="0">
                <a:solidFill>
                  <a:schemeClr val="bg1"/>
                </a:solidFill>
              </a:rPr>
              <a:t>UCLBehaveChange</a:t>
            </a:r>
            <a:r>
              <a:rPr lang="en-GB" sz="2400" b="1" dirty="0" smtClean="0">
                <a:solidFill>
                  <a:schemeClr val="bg1"/>
                </a:solidFill>
              </a:rPr>
              <a:t>    www.ucl.ac.uk/behaviour-change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1030" name="Picture 6" descr="http://www.wingate.edu/uploads/cms/image/twitte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05" y="6221293"/>
            <a:ext cx="491068" cy="4898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22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has influenced what I have done?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988841"/>
            <a:ext cx="8489950" cy="4177010"/>
          </a:xfrm>
        </p:spPr>
        <p:txBody>
          <a:bodyPr/>
          <a:lstStyle/>
          <a:p>
            <a:r>
              <a:rPr lang="en-GB" dirty="0" smtClean="0"/>
              <a:t>In my inaugural talk when I was made a professor, I thanked my parents who taught </a:t>
            </a:r>
            <a:r>
              <a:rPr lang="en-GB" dirty="0"/>
              <a:t>me to </a:t>
            </a:r>
            <a:endParaRPr lang="en-GB" dirty="0" smtClean="0"/>
          </a:p>
          <a:p>
            <a:endParaRPr lang="en-GB" dirty="0"/>
          </a:p>
          <a:p>
            <a:pPr lvl="1"/>
            <a:r>
              <a:rPr lang="en-GB" sz="2800" dirty="0">
                <a:solidFill>
                  <a:srgbClr val="FF0000"/>
                </a:solidFill>
              </a:rPr>
              <a:t>Question everything</a:t>
            </a:r>
          </a:p>
          <a:p>
            <a:pPr lvl="1"/>
            <a:r>
              <a:rPr lang="en-GB" sz="2800" dirty="0">
                <a:solidFill>
                  <a:srgbClr val="FF0000"/>
                </a:solidFill>
              </a:rPr>
              <a:t>Respect evidence</a:t>
            </a:r>
          </a:p>
          <a:p>
            <a:pPr lvl="1"/>
            <a:r>
              <a:rPr lang="en-GB" sz="2800" dirty="0">
                <a:solidFill>
                  <a:srgbClr val="FF0000"/>
                </a:solidFill>
              </a:rPr>
              <a:t>Value social justice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D2B27-A1F1-4D56-BC31-43771294B63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4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908050"/>
            <a:ext cx="8489950" cy="864766"/>
          </a:xfrm>
        </p:spPr>
        <p:txBody>
          <a:bodyPr/>
          <a:lstStyle/>
          <a:p>
            <a:r>
              <a:rPr lang="en-GB" dirty="0" smtClean="0"/>
              <a:t>The work that I have done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988841"/>
            <a:ext cx="8489950" cy="4177010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Intellectually interesting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Socially useful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Working with people who I like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D2B27-A1F1-4D56-BC31-43771294B63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This has led to working with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916833"/>
            <a:ext cx="8489950" cy="4249018"/>
          </a:xfrm>
        </p:spPr>
        <p:txBody>
          <a:bodyPr/>
          <a:lstStyle/>
          <a:p>
            <a:r>
              <a:rPr lang="en-GB" dirty="0" smtClean="0"/>
              <a:t>Many disciplines across a broad range</a:t>
            </a:r>
          </a:p>
          <a:p>
            <a:pPr lvl="1"/>
            <a:r>
              <a:rPr lang="en-GB" dirty="0" smtClean="0"/>
              <a:t>E.g. Human Behaviour Change Project</a:t>
            </a:r>
          </a:p>
          <a:p>
            <a:r>
              <a:rPr lang="en-GB" dirty="0" smtClean="0"/>
              <a:t>Policy-makers</a:t>
            </a:r>
          </a:p>
          <a:p>
            <a:pPr lvl="1"/>
            <a:r>
              <a:rPr lang="en-GB" dirty="0" smtClean="0"/>
              <a:t>E.g. </a:t>
            </a:r>
            <a:r>
              <a:rPr lang="en-GB" dirty="0" err="1" smtClean="0"/>
              <a:t>Dept</a:t>
            </a:r>
            <a:r>
              <a:rPr lang="en-GB" dirty="0" smtClean="0"/>
              <a:t> Health, Public Health England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 smtClean="0"/>
              <a:t>… both require listening and understanding agendas, incentives, concepts, language</a:t>
            </a:r>
          </a:p>
          <a:p>
            <a:pPr marL="457200" lvl="1" indent="0">
              <a:buNone/>
            </a:pPr>
            <a:r>
              <a:rPr lang="en-GB" dirty="0" smtClean="0"/>
              <a:t>… this </a:t>
            </a:r>
            <a:r>
              <a:rPr lang="en-GB" smtClean="0"/>
              <a:t>takes time</a:t>
            </a: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D2B27-A1F1-4D56-BC31-43771294B63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6992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5">
      <a:dk1>
        <a:srgbClr val="000000"/>
      </a:dk1>
      <a:lt1>
        <a:srgbClr val="FFFFFF"/>
      </a:lt1>
      <a:dk2>
        <a:srgbClr val="004359"/>
      </a:dk2>
      <a:lt2>
        <a:srgbClr val="808080"/>
      </a:lt2>
      <a:accent1>
        <a:srgbClr val="7FA1AC"/>
      </a:accent1>
      <a:accent2>
        <a:srgbClr val="004359"/>
      </a:accent2>
      <a:accent3>
        <a:srgbClr val="FFFFFF"/>
      </a:accent3>
      <a:accent4>
        <a:srgbClr val="000000"/>
      </a:accent4>
      <a:accent5>
        <a:srgbClr val="C0CDD2"/>
      </a:accent5>
      <a:accent6>
        <a:srgbClr val="003C50"/>
      </a:accent6>
      <a:hlink>
        <a:srgbClr val="4B4620"/>
      </a:hlink>
      <a:folHlink>
        <a:srgbClr val="C88BA9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C88B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5">
      <a:dk1>
        <a:srgbClr val="000000"/>
      </a:dk1>
      <a:lt1>
        <a:srgbClr val="FFFFFF"/>
      </a:lt1>
      <a:dk2>
        <a:srgbClr val="004359"/>
      </a:dk2>
      <a:lt2>
        <a:srgbClr val="808080"/>
      </a:lt2>
      <a:accent1>
        <a:srgbClr val="7FA1AC"/>
      </a:accent1>
      <a:accent2>
        <a:srgbClr val="004359"/>
      </a:accent2>
      <a:accent3>
        <a:srgbClr val="FFFFFF"/>
      </a:accent3>
      <a:accent4>
        <a:srgbClr val="000000"/>
      </a:accent4>
      <a:accent5>
        <a:srgbClr val="C0CDD2"/>
      </a:accent5>
      <a:accent6>
        <a:srgbClr val="003C50"/>
      </a:accent6>
      <a:hlink>
        <a:srgbClr val="4B4620"/>
      </a:hlink>
      <a:folHlink>
        <a:srgbClr val="C88BA9"/>
      </a:folHlink>
    </a:clrScheme>
    <a:fontScheme name="1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5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C88B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5">
      <a:dk1>
        <a:srgbClr val="000000"/>
      </a:dk1>
      <a:lt1>
        <a:srgbClr val="FFFFFF"/>
      </a:lt1>
      <a:dk2>
        <a:srgbClr val="004359"/>
      </a:dk2>
      <a:lt2>
        <a:srgbClr val="808080"/>
      </a:lt2>
      <a:accent1>
        <a:srgbClr val="7FA1AC"/>
      </a:accent1>
      <a:accent2>
        <a:srgbClr val="004359"/>
      </a:accent2>
      <a:accent3>
        <a:srgbClr val="FFFFFF"/>
      </a:accent3>
      <a:accent4>
        <a:srgbClr val="000000"/>
      </a:accent4>
      <a:accent5>
        <a:srgbClr val="C0CDD2"/>
      </a:accent5>
      <a:accent6>
        <a:srgbClr val="003C50"/>
      </a:accent6>
      <a:hlink>
        <a:srgbClr val="4B4620"/>
      </a:hlink>
      <a:folHlink>
        <a:srgbClr val="C88BA9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C88B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17033</TotalTime>
  <Words>520</Words>
  <Application>Microsoft Office PowerPoint</Application>
  <PresentationFormat>On-screen Show (4:3)</PresentationFormat>
  <Paragraphs>102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Custom Design</vt:lpstr>
      <vt:lpstr>1_Custom Design</vt:lpstr>
      <vt:lpstr>2_Custom Design</vt:lpstr>
      <vt:lpstr>Reflections on my career and why it has developed as it has</vt:lpstr>
      <vt:lpstr>Zigzagging</vt:lpstr>
      <vt:lpstr>Education/training</vt:lpstr>
      <vt:lpstr>Royal Free Hospital</vt:lpstr>
      <vt:lpstr>University posts</vt:lpstr>
      <vt:lpstr>PowerPoint Presentation</vt:lpstr>
      <vt:lpstr>What has influenced what I have done?</vt:lpstr>
      <vt:lpstr>The work that I have done …</vt:lpstr>
      <vt:lpstr>This has led to working with …</vt:lpstr>
      <vt:lpstr>Some tensions</vt:lpstr>
      <vt:lpstr>Some Top Tips</vt:lpstr>
      <vt:lpstr>For research …</vt:lpstr>
      <vt:lpstr>Three women who are great scientists, mentors and role models</vt:lpstr>
    </vt:vector>
  </TitlesOfParts>
  <Company>UCL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Simon Brown</dc:creator>
  <cp:lastModifiedBy>Susan Michie</cp:lastModifiedBy>
  <cp:revision>560</cp:revision>
  <cp:lastPrinted>2012-11-01T11:54:17Z</cp:lastPrinted>
  <dcterms:created xsi:type="dcterms:W3CDTF">2005-07-13T12:26:50Z</dcterms:created>
  <dcterms:modified xsi:type="dcterms:W3CDTF">2017-06-30T12:51:58Z</dcterms:modified>
</cp:coreProperties>
</file>