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54"/>
  </p:notesMasterIdLst>
  <p:sldIdLst>
    <p:sldId id="515" r:id="rId6"/>
    <p:sldId id="518" r:id="rId7"/>
    <p:sldId id="517" r:id="rId8"/>
    <p:sldId id="513" r:id="rId9"/>
    <p:sldId id="464" r:id="rId10"/>
    <p:sldId id="465" r:id="rId11"/>
    <p:sldId id="514" r:id="rId12"/>
    <p:sldId id="526" r:id="rId13"/>
    <p:sldId id="534" r:id="rId14"/>
    <p:sldId id="529" r:id="rId15"/>
    <p:sldId id="458" r:id="rId16"/>
    <p:sldId id="462" r:id="rId17"/>
    <p:sldId id="533" r:id="rId18"/>
    <p:sldId id="472" r:id="rId19"/>
    <p:sldId id="475" r:id="rId20"/>
    <p:sldId id="459" r:id="rId21"/>
    <p:sldId id="467" r:id="rId22"/>
    <p:sldId id="468" r:id="rId23"/>
    <p:sldId id="480" r:id="rId24"/>
    <p:sldId id="527" r:id="rId25"/>
    <p:sldId id="483" r:id="rId26"/>
    <p:sldId id="522" r:id="rId27"/>
    <p:sldId id="471" r:id="rId28"/>
    <p:sldId id="485" r:id="rId29"/>
    <p:sldId id="486" r:id="rId30"/>
    <p:sldId id="470" r:id="rId31"/>
    <p:sldId id="524" r:id="rId32"/>
    <p:sldId id="488" r:id="rId33"/>
    <p:sldId id="457" r:id="rId34"/>
    <p:sldId id="525" r:id="rId35"/>
    <p:sldId id="520" r:id="rId36"/>
    <p:sldId id="523" r:id="rId37"/>
    <p:sldId id="492" r:id="rId38"/>
    <p:sldId id="493" r:id="rId39"/>
    <p:sldId id="476" r:id="rId40"/>
    <p:sldId id="495" r:id="rId41"/>
    <p:sldId id="519" r:id="rId42"/>
    <p:sldId id="501" r:id="rId43"/>
    <p:sldId id="503" r:id="rId44"/>
    <p:sldId id="505" r:id="rId45"/>
    <p:sldId id="531" r:id="rId46"/>
    <p:sldId id="508" r:id="rId47"/>
    <p:sldId id="509" r:id="rId48"/>
    <p:sldId id="530" r:id="rId49"/>
    <p:sldId id="511" r:id="rId50"/>
    <p:sldId id="512" r:id="rId51"/>
    <p:sldId id="484" r:id="rId52"/>
    <p:sldId id="532"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6C0538-80DC-1317-8B87-29C12BF48D5F}" name="Bowditch, Isobel" initials="BI" userId="S::ccaeibo@ucl.ac.uk::f9b4007f-7b9c-48b5-8660-85a96627bd21" providerId="AD"/>
  <p188:author id="{ABCCFDF0-000B-311F-1ADF-99F3656E7B60}" name="Kjems, Lene-Marie" initials="KL" userId="S::ccaelkj@ucl.ac.uk::513cc851-a1db-4ef4-ae80-c797cb675e4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3244"/>
    <a:srgbClr val="59445C"/>
    <a:srgbClr val="322633"/>
    <a:srgbClr val="95719A"/>
    <a:srgbClr val="755979"/>
    <a:srgbClr val="000000"/>
    <a:srgbClr val="574159"/>
    <a:srgbClr val="503C52"/>
    <a:srgbClr val="F2F2F2"/>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58" d="100"/>
          <a:sy n="58" d="100"/>
        </p:scale>
        <p:origin x="688" y="56"/>
      </p:cViewPr>
      <p:guideLst/>
    </p:cSldViewPr>
  </p:slideViewPr>
  <p:notesTextViewPr>
    <p:cViewPr>
      <p:scale>
        <a:sx n="1" d="1"/>
        <a:sy n="1" d="1"/>
      </p:scale>
      <p:origin x="0" y="0"/>
    </p:cViewPr>
  </p:notesTextViewPr>
  <p:notesViewPr>
    <p:cSldViewPr snapToGrid="0">
      <p:cViewPr varScale="1">
        <p:scale>
          <a:sx n="48" d="100"/>
          <a:sy n="48" d="100"/>
        </p:scale>
        <p:origin x="2424"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bleStyles" Target="tableStyles.xml"/><Relationship Id="rId5" Type="http://schemas.openxmlformats.org/officeDocument/2006/relationships/slideMaster" Target="slideMasters/slideMaster2.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microsoft.com/office/2018/10/relationships/authors" Targe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A9257F-39EB-42A6-B4D9-8428B0C34980}" type="datetimeFigureOut">
              <a:rPr lang="en-GB" smtClean="0"/>
              <a:t>17/08/2023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0C7DA5-D329-4FF3-8F58-B50A9D4D4D9C}" type="slidenum">
              <a:rPr lang="en-GB" smtClean="0"/>
              <a:t>‹#›</a:t>
            </a:fld>
            <a:endParaRPr lang="en-GB"/>
          </a:p>
        </p:txBody>
      </p:sp>
    </p:spTree>
    <p:extLst>
      <p:ext uri="{BB962C8B-B14F-4D97-AF65-F5344CB8AC3E}">
        <p14:creationId xmlns:p14="http://schemas.microsoft.com/office/powerpoint/2010/main" val="688958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a:p>
        </p:txBody>
      </p:sp>
      <p:sp>
        <p:nvSpPr>
          <p:cNvPr id="4" name="Slide Number Placeholder 3"/>
          <p:cNvSpPr>
            <a:spLocks noGrp="1"/>
          </p:cNvSpPr>
          <p:nvPr>
            <p:ph type="sldNum" sz="quarter" idx="5"/>
          </p:nvPr>
        </p:nvSpPr>
        <p:spPr/>
        <p:txBody>
          <a:bodyPr/>
          <a:lstStyle/>
          <a:p>
            <a:fld id="{930C7DA5-D329-4FF3-8F58-B50A9D4D4D9C}" type="slidenum">
              <a:rPr lang="en-GB" smtClean="0"/>
              <a:t>1</a:t>
            </a:fld>
            <a:endParaRPr lang="en-GB"/>
          </a:p>
        </p:txBody>
      </p:sp>
    </p:spTree>
    <p:extLst>
      <p:ext uri="{BB962C8B-B14F-4D97-AF65-F5344CB8AC3E}">
        <p14:creationId xmlns:p14="http://schemas.microsoft.com/office/powerpoint/2010/main" val="348719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30C7DA5-D329-4FF3-8F58-B50A9D4D4D9C}" type="slidenum">
              <a:rPr lang="en-GB" smtClean="0"/>
              <a:t>10</a:t>
            </a:fld>
            <a:endParaRPr lang="en-GB"/>
          </a:p>
        </p:txBody>
      </p:sp>
    </p:spTree>
    <p:extLst>
      <p:ext uri="{BB962C8B-B14F-4D97-AF65-F5344CB8AC3E}">
        <p14:creationId xmlns:p14="http://schemas.microsoft.com/office/powerpoint/2010/main" val="1067407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11</a:t>
            </a:fld>
            <a:endParaRPr lang="en-GB"/>
          </a:p>
        </p:txBody>
      </p:sp>
    </p:spTree>
    <p:extLst>
      <p:ext uri="{BB962C8B-B14F-4D97-AF65-F5344CB8AC3E}">
        <p14:creationId xmlns:p14="http://schemas.microsoft.com/office/powerpoint/2010/main" val="2543210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30C7DA5-D329-4FF3-8F58-B50A9D4D4D9C}" type="slidenum">
              <a:rPr lang="en-GB" smtClean="0"/>
              <a:t>12</a:t>
            </a:fld>
            <a:endParaRPr lang="en-GB"/>
          </a:p>
        </p:txBody>
      </p:sp>
    </p:spTree>
    <p:extLst>
      <p:ext uri="{BB962C8B-B14F-4D97-AF65-F5344CB8AC3E}">
        <p14:creationId xmlns:p14="http://schemas.microsoft.com/office/powerpoint/2010/main" val="4214862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13</a:t>
            </a:fld>
            <a:endParaRPr lang="en-GB"/>
          </a:p>
        </p:txBody>
      </p:sp>
    </p:spTree>
    <p:extLst>
      <p:ext uri="{BB962C8B-B14F-4D97-AF65-F5344CB8AC3E}">
        <p14:creationId xmlns:p14="http://schemas.microsoft.com/office/powerpoint/2010/main" val="3528661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14</a:t>
            </a:fld>
            <a:endParaRPr lang="en-GB"/>
          </a:p>
        </p:txBody>
      </p:sp>
    </p:spTree>
    <p:extLst>
      <p:ext uri="{BB962C8B-B14F-4D97-AF65-F5344CB8AC3E}">
        <p14:creationId xmlns:p14="http://schemas.microsoft.com/office/powerpoint/2010/main" val="3687233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30C7DA5-D329-4FF3-8F58-B50A9D4D4D9C}" type="slidenum">
              <a:rPr lang="en-GB" smtClean="0"/>
              <a:t>15</a:t>
            </a:fld>
            <a:endParaRPr lang="en-GB"/>
          </a:p>
        </p:txBody>
      </p:sp>
    </p:spTree>
    <p:extLst>
      <p:ext uri="{BB962C8B-B14F-4D97-AF65-F5344CB8AC3E}">
        <p14:creationId xmlns:p14="http://schemas.microsoft.com/office/powerpoint/2010/main" val="888823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16</a:t>
            </a:fld>
            <a:endParaRPr lang="en-GB"/>
          </a:p>
        </p:txBody>
      </p:sp>
    </p:spTree>
    <p:extLst>
      <p:ext uri="{BB962C8B-B14F-4D97-AF65-F5344CB8AC3E}">
        <p14:creationId xmlns:p14="http://schemas.microsoft.com/office/powerpoint/2010/main" val="398511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17</a:t>
            </a:fld>
            <a:endParaRPr lang="en-GB"/>
          </a:p>
        </p:txBody>
      </p:sp>
    </p:spTree>
    <p:extLst>
      <p:ext uri="{BB962C8B-B14F-4D97-AF65-F5344CB8AC3E}">
        <p14:creationId xmlns:p14="http://schemas.microsoft.com/office/powerpoint/2010/main" val="1300990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18</a:t>
            </a:fld>
            <a:endParaRPr lang="en-GB"/>
          </a:p>
        </p:txBody>
      </p:sp>
    </p:spTree>
    <p:extLst>
      <p:ext uri="{BB962C8B-B14F-4D97-AF65-F5344CB8AC3E}">
        <p14:creationId xmlns:p14="http://schemas.microsoft.com/office/powerpoint/2010/main" val="10599557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19</a:t>
            </a:fld>
            <a:endParaRPr lang="en-GB"/>
          </a:p>
        </p:txBody>
      </p:sp>
    </p:spTree>
    <p:extLst>
      <p:ext uri="{BB962C8B-B14F-4D97-AF65-F5344CB8AC3E}">
        <p14:creationId xmlns:p14="http://schemas.microsoft.com/office/powerpoint/2010/main" val="1931522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fld id="{930C7DA5-D329-4FF3-8F58-B50A9D4D4D9C}" type="slidenum">
              <a:rPr lang="en-GB" smtClean="0"/>
              <a:t>2</a:t>
            </a:fld>
            <a:endParaRPr lang="en-GB"/>
          </a:p>
        </p:txBody>
      </p:sp>
    </p:spTree>
    <p:extLst>
      <p:ext uri="{BB962C8B-B14F-4D97-AF65-F5344CB8AC3E}">
        <p14:creationId xmlns:p14="http://schemas.microsoft.com/office/powerpoint/2010/main" val="2647815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20</a:t>
            </a:fld>
            <a:endParaRPr lang="en-GB"/>
          </a:p>
        </p:txBody>
      </p:sp>
    </p:spTree>
    <p:extLst>
      <p:ext uri="{BB962C8B-B14F-4D97-AF65-F5344CB8AC3E}">
        <p14:creationId xmlns:p14="http://schemas.microsoft.com/office/powerpoint/2010/main" val="1702460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21</a:t>
            </a:fld>
            <a:endParaRPr lang="en-GB"/>
          </a:p>
        </p:txBody>
      </p:sp>
    </p:spTree>
    <p:extLst>
      <p:ext uri="{BB962C8B-B14F-4D97-AF65-F5344CB8AC3E}">
        <p14:creationId xmlns:p14="http://schemas.microsoft.com/office/powerpoint/2010/main" val="1665148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22</a:t>
            </a:fld>
            <a:endParaRPr lang="en-GB"/>
          </a:p>
        </p:txBody>
      </p:sp>
    </p:spTree>
    <p:extLst>
      <p:ext uri="{BB962C8B-B14F-4D97-AF65-F5344CB8AC3E}">
        <p14:creationId xmlns:p14="http://schemas.microsoft.com/office/powerpoint/2010/main" val="35991176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30C7DA5-D329-4FF3-8F58-B50A9D4D4D9C}" type="slidenum">
              <a:rPr lang="en-GB" smtClean="0"/>
              <a:t>23</a:t>
            </a:fld>
            <a:endParaRPr lang="en-GB"/>
          </a:p>
        </p:txBody>
      </p:sp>
    </p:spTree>
    <p:extLst>
      <p:ext uri="{BB962C8B-B14F-4D97-AF65-F5344CB8AC3E}">
        <p14:creationId xmlns:p14="http://schemas.microsoft.com/office/powerpoint/2010/main" val="1498841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24</a:t>
            </a:fld>
            <a:endParaRPr lang="en-GB"/>
          </a:p>
        </p:txBody>
      </p:sp>
    </p:spTree>
    <p:extLst>
      <p:ext uri="{BB962C8B-B14F-4D97-AF65-F5344CB8AC3E}">
        <p14:creationId xmlns:p14="http://schemas.microsoft.com/office/powerpoint/2010/main" val="3808065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25</a:t>
            </a:fld>
            <a:endParaRPr lang="en-GB"/>
          </a:p>
        </p:txBody>
      </p:sp>
    </p:spTree>
    <p:extLst>
      <p:ext uri="{BB962C8B-B14F-4D97-AF65-F5344CB8AC3E}">
        <p14:creationId xmlns:p14="http://schemas.microsoft.com/office/powerpoint/2010/main" val="4599585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26</a:t>
            </a:fld>
            <a:endParaRPr lang="en-GB"/>
          </a:p>
        </p:txBody>
      </p:sp>
    </p:spTree>
    <p:extLst>
      <p:ext uri="{BB962C8B-B14F-4D97-AF65-F5344CB8AC3E}">
        <p14:creationId xmlns:p14="http://schemas.microsoft.com/office/powerpoint/2010/main" val="36086793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27</a:t>
            </a:fld>
            <a:endParaRPr lang="en-GB"/>
          </a:p>
        </p:txBody>
      </p:sp>
    </p:spTree>
    <p:extLst>
      <p:ext uri="{BB962C8B-B14F-4D97-AF65-F5344CB8AC3E}">
        <p14:creationId xmlns:p14="http://schemas.microsoft.com/office/powerpoint/2010/main" val="34363000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28</a:t>
            </a:fld>
            <a:endParaRPr lang="en-GB"/>
          </a:p>
        </p:txBody>
      </p:sp>
    </p:spTree>
    <p:extLst>
      <p:ext uri="{BB962C8B-B14F-4D97-AF65-F5344CB8AC3E}">
        <p14:creationId xmlns:p14="http://schemas.microsoft.com/office/powerpoint/2010/main" val="950425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30C7DA5-D329-4FF3-8F58-B50A9D4D4D9C}" type="slidenum">
              <a:rPr lang="en-GB" smtClean="0"/>
              <a:t>29</a:t>
            </a:fld>
            <a:endParaRPr lang="en-GB"/>
          </a:p>
        </p:txBody>
      </p:sp>
    </p:spTree>
    <p:extLst>
      <p:ext uri="{BB962C8B-B14F-4D97-AF65-F5344CB8AC3E}">
        <p14:creationId xmlns:p14="http://schemas.microsoft.com/office/powerpoint/2010/main" val="602310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3</a:t>
            </a:fld>
            <a:endParaRPr lang="en-GB"/>
          </a:p>
        </p:txBody>
      </p:sp>
    </p:spTree>
    <p:extLst>
      <p:ext uri="{BB962C8B-B14F-4D97-AF65-F5344CB8AC3E}">
        <p14:creationId xmlns:p14="http://schemas.microsoft.com/office/powerpoint/2010/main" val="12910804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30</a:t>
            </a:fld>
            <a:endParaRPr lang="en-GB"/>
          </a:p>
        </p:txBody>
      </p:sp>
    </p:spTree>
    <p:extLst>
      <p:ext uri="{BB962C8B-B14F-4D97-AF65-F5344CB8AC3E}">
        <p14:creationId xmlns:p14="http://schemas.microsoft.com/office/powerpoint/2010/main" val="42854200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 consistency of “Suitable”; period after “images”</a:t>
            </a:r>
          </a:p>
        </p:txBody>
      </p:sp>
      <p:sp>
        <p:nvSpPr>
          <p:cNvPr id="4" name="Slide Number Placeholder 3"/>
          <p:cNvSpPr>
            <a:spLocks noGrp="1"/>
          </p:cNvSpPr>
          <p:nvPr>
            <p:ph type="sldNum" sz="quarter" idx="5"/>
          </p:nvPr>
        </p:nvSpPr>
        <p:spPr/>
        <p:txBody>
          <a:bodyPr/>
          <a:lstStyle/>
          <a:p>
            <a:fld id="{930C7DA5-D329-4FF3-8F58-B50A9D4D4D9C}" type="slidenum">
              <a:rPr lang="en-GB" smtClean="0"/>
              <a:t>31</a:t>
            </a:fld>
            <a:endParaRPr lang="en-GB"/>
          </a:p>
        </p:txBody>
      </p:sp>
    </p:spTree>
    <p:extLst>
      <p:ext uri="{BB962C8B-B14F-4D97-AF65-F5344CB8AC3E}">
        <p14:creationId xmlns:p14="http://schemas.microsoft.com/office/powerpoint/2010/main" val="42416294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32</a:t>
            </a:fld>
            <a:endParaRPr lang="en-GB"/>
          </a:p>
        </p:txBody>
      </p:sp>
    </p:spTree>
    <p:extLst>
      <p:ext uri="{BB962C8B-B14F-4D97-AF65-F5344CB8AC3E}">
        <p14:creationId xmlns:p14="http://schemas.microsoft.com/office/powerpoint/2010/main" val="2763772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33</a:t>
            </a:fld>
            <a:endParaRPr lang="en-GB"/>
          </a:p>
        </p:txBody>
      </p:sp>
    </p:spTree>
    <p:extLst>
      <p:ext uri="{BB962C8B-B14F-4D97-AF65-F5344CB8AC3E}">
        <p14:creationId xmlns:p14="http://schemas.microsoft.com/office/powerpoint/2010/main" val="189596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34</a:t>
            </a:fld>
            <a:endParaRPr lang="en-GB"/>
          </a:p>
        </p:txBody>
      </p:sp>
    </p:spTree>
    <p:extLst>
      <p:ext uri="{BB962C8B-B14F-4D97-AF65-F5344CB8AC3E}">
        <p14:creationId xmlns:p14="http://schemas.microsoft.com/office/powerpoint/2010/main" val="18820476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35</a:t>
            </a:fld>
            <a:endParaRPr lang="en-GB"/>
          </a:p>
        </p:txBody>
      </p:sp>
    </p:spTree>
    <p:extLst>
      <p:ext uri="{BB962C8B-B14F-4D97-AF65-F5344CB8AC3E}">
        <p14:creationId xmlns:p14="http://schemas.microsoft.com/office/powerpoint/2010/main" val="38434976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36</a:t>
            </a:fld>
            <a:endParaRPr lang="en-GB"/>
          </a:p>
        </p:txBody>
      </p:sp>
    </p:spTree>
    <p:extLst>
      <p:ext uri="{BB962C8B-B14F-4D97-AF65-F5344CB8AC3E}">
        <p14:creationId xmlns:p14="http://schemas.microsoft.com/office/powerpoint/2010/main" val="9165580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37</a:t>
            </a:fld>
            <a:endParaRPr lang="en-GB"/>
          </a:p>
        </p:txBody>
      </p:sp>
    </p:spTree>
    <p:extLst>
      <p:ext uri="{BB962C8B-B14F-4D97-AF65-F5344CB8AC3E}">
        <p14:creationId xmlns:p14="http://schemas.microsoft.com/office/powerpoint/2010/main" val="11151743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38</a:t>
            </a:fld>
            <a:endParaRPr lang="en-GB"/>
          </a:p>
        </p:txBody>
      </p:sp>
    </p:spTree>
    <p:extLst>
      <p:ext uri="{BB962C8B-B14F-4D97-AF65-F5344CB8AC3E}">
        <p14:creationId xmlns:p14="http://schemas.microsoft.com/office/powerpoint/2010/main" val="1991058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30C7DA5-D329-4FF3-8F58-B50A9D4D4D9C}" type="slidenum">
              <a:rPr lang="en-GB" smtClean="0"/>
              <a:t>39</a:t>
            </a:fld>
            <a:endParaRPr lang="en-GB"/>
          </a:p>
        </p:txBody>
      </p:sp>
    </p:spTree>
    <p:extLst>
      <p:ext uri="{BB962C8B-B14F-4D97-AF65-F5344CB8AC3E}">
        <p14:creationId xmlns:p14="http://schemas.microsoft.com/office/powerpoint/2010/main" val="147088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a:t>
            </a:fld>
            <a:endParaRPr lang="en-GB"/>
          </a:p>
        </p:txBody>
      </p:sp>
    </p:spTree>
    <p:extLst>
      <p:ext uri="{BB962C8B-B14F-4D97-AF65-F5344CB8AC3E}">
        <p14:creationId xmlns:p14="http://schemas.microsoft.com/office/powerpoint/2010/main" val="11674051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40</a:t>
            </a:fld>
            <a:endParaRPr lang="en-GB"/>
          </a:p>
        </p:txBody>
      </p:sp>
    </p:spTree>
    <p:extLst>
      <p:ext uri="{BB962C8B-B14F-4D97-AF65-F5344CB8AC3E}">
        <p14:creationId xmlns:p14="http://schemas.microsoft.com/office/powerpoint/2010/main" val="41353313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41</a:t>
            </a:fld>
            <a:endParaRPr lang="en-GB"/>
          </a:p>
        </p:txBody>
      </p:sp>
    </p:spTree>
    <p:extLst>
      <p:ext uri="{BB962C8B-B14F-4D97-AF65-F5344CB8AC3E}">
        <p14:creationId xmlns:p14="http://schemas.microsoft.com/office/powerpoint/2010/main" val="20956994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42</a:t>
            </a:fld>
            <a:endParaRPr lang="en-GB"/>
          </a:p>
        </p:txBody>
      </p:sp>
    </p:spTree>
    <p:extLst>
      <p:ext uri="{BB962C8B-B14F-4D97-AF65-F5344CB8AC3E}">
        <p14:creationId xmlns:p14="http://schemas.microsoft.com/office/powerpoint/2010/main" val="17880249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43</a:t>
            </a:fld>
            <a:endParaRPr lang="en-GB"/>
          </a:p>
        </p:txBody>
      </p:sp>
    </p:spTree>
    <p:extLst>
      <p:ext uri="{BB962C8B-B14F-4D97-AF65-F5344CB8AC3E}">
        <p14:creationId xmlns:p14="http://schemas.microsoft.com/office/powerpoint/2010/main" val="32346106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44</a:t>
            </a:fld>
            <a:endParaRPr lang="en-GB"/>
          </a:p>
        </p:txBody>
      </p:sp>
    </p:spTree>
    <p:extLst>
      <p:ext uri="{BB962C8B-B14F-4D97-AF65-F5344CB8AC3E}">
        <p14:creationId xmlns:p14="http://schemas.microsoft.com/office/powerpoint/2010/main" val="21674234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45</a:t>
            </a:fld>
            <a:endParaRPr lang="en-GB"/>
          </a:p>
        </p:txBody>
      </p:sp>
    </p:spTree>
    <p:extLst>
      <p:ext uri="{BB962C8B-B14F-4D97-AF65-F5344CB8AC3E}">
        <p14:creationId xmlns:p14="http://schemas.microsoft.com/office/powerpoint/2010/main" val="12593350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46</a:t>
            </a:fld>
            <a:endParaRPr lang="en-GB"/>
          </a:p>
        </p:txBody>
      </p:sp>
    </p:spTree>
    <p:extLst>
      <p:ext uri="{BB962C8B-B14F-4D97-AF65-F5344CB8AC3E}">
        <p14:creationId xmlns:p14="http://schemas.microsoft.com/office/powerpoint/2010/main" val="13406564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47</a:t>
            </a:fld>
            <a:endParaRPr lang="en-GB"/>
          </a:p>
        </p:txBody>
      </p:sp>
    </p:spTree>
    <p:extLst>
      <p:ext uri="{BB962C8B-B14F-4D97-AF65-F5344CB8AC3E}">
        <p14:creationId xmlns:p14="http://schemas.microsoft.com/office/powerpoint/2010/main" val="20518366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48</a:t>
            </a:fld>
            <a:endParaRPr lang="en-GB"/>
          </a:p>
        </p:txBody>
      </p:sp>
    </p:spTree>
    <p:extLst>
      <p:ext uri="{BB962C8B-B14F-4D97-AF65-F5344CB8AC3E}">
        <p14:creationId xmlns:p14="http://schemas.microsoft.com/office/powerpoint/2010/main" val="129930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“caused” -&gt; “cause”; just have a single space separating “their” from “learning”. Why is the text of “Authenticity” in bold? Don’t think it should be.</a:t>
            </a:r>
          </a:p>
        </p:txBody>
      </p:sp>
      <p:sp>
        <p:nvSpPr>
          <p:cNvPr id="4" name="Slide Number Placeholder 3"/>
          <p:cNvSpPr>
            <a:spLocks noGrp="1"/>
          </p:cNvSpPr>
          <p:nvPr>
            <p:ph type="sldNum" sz="quarter" idx="5"/>
          </p:nvPr>
        </p:nvSpPr>
        <p:spPr/>
        <p:txBody>
          <a:bodyPr/>
          <a:lstStyle/>
          <a:p>
            <a:fld id="{930C7DA5-D329-4FF3-8F58-B50A9D4D4D9C}" type="slidenum">
              <a:rPr lang="en-GB" smtClean="0"/>
              <a:t>5</a:t>
            </a:fld>
            <a:endParaRPr lang="en-GB"/>
          </a:p>
        </p:txBody>
      </p:sp>
    </p:spTree>
    <p:extLst>
      <p:ext uri="{BB962C8B-B14F-4D97-AF65-F5344CB8AC3E}">
        <p14:creationId xmlns:p14="http://schemas.microsoft.com/office/powerpoint/2010/main" val="4139812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6</a:t>
            </a:fld>
            <a:endParaRPr lang="en-GB"/>
          </a:p>
        </p:txBody>
      </p:sp>
    </p:spTree>
    <p:extLst>
      <p:ext uri="{BB962C8B-B14F-4D97-AF65-F5344CB8AC3E}">
        <p14:creationId xmlns:p14="http://schemas.microsoft.com/office/powerpoint/2010/main" val="2330531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0C7DA5-D329-4FF3-8F58-B50A9D4D4D9C}" type="slidenum">
              <a:rPr lang="en-GB" smtClean="0"/>
              <a:t>7</a:t>
            </a:fld>
            <a:endParaRPr lang="en-GB"/>
          </a:p>
        </p:txBody>
      </p:sp>
    </p:spTree>
    <p:extLst>
      <p:ext uri="{BB962C8B-B14F-4D97-AF65-F5344CB8AC3E}">
        <p14:creationId xmlns:p14="http://schemas.microsoft.com/office/powerpoint/2010/main" val="1570305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0C7DA5-D329-4FF3-8F58-B50A9D4D4D9C}" type="slidenum">
              <a:rPr lang="en-GB" smtClean="0"/>
              <a:t>8</a:t>
            </a:fld>
            <a:endParaRPr lang="en-GB"/>
          </a:p>
        </p:txBody>
      </p:sp>
    </p:spTree>
    <p:extLst>
      <p:ext uri="{BB962C8B-B14F-4D97-AF65-F5344CB8AC3E}">
        <p14:creationId xmlns:p14="http://schemas.microsoft.com/office/powerpoint/2010/main" val="1329776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30C7DA5-D329-4FF3-8F58-B50A9D4D4D9C}" type="slidenum">
              <a:rPr lang="en-GB" smtClean="0"/>
              <a:t>9</a:t>
            </a:fld>
            <a:endParaRPr lang="en-GB"/>
          </a:p>
        </p:txBody>
      </p:sp>
    </p:spTree>
    <p:extLst>
      <p:ext uri="{BB962C8B-B14F-4D97-AF65-F5344CB8AC3E}">
        <p14:creationId xmlns:p14="http://schemas.microsoft.com/office/powerpoint/2010/main" val="1917169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BD2E0-FD02-4347-BD5B-462241F662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5F6411-CFE6-4304-9A72-37F7C7A226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1BF21E-996A-4044-9362-977229DF92D8}"/>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5" name="Footer Placeholder 4">
            <a:extLst>
              <a:ext uri="{FF2B5EF4-FFF2-40B4-BE49-F238E27FC236}">
                <a16:creationId xmlns:a16="http://schemas.microsoft.com/office/drawing/2014/main" id="{F1856CCA-C34B-4955-9E20-84231BAD2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7B2E05-2495-418F-9E5D-0E7E873B98DF}"/>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165592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4A3D2-E596-49C8-9502-4CFA640E32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46625F-4D5C-46AE-BE69-AF034B542E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C2E7F3-D303-48EB-B77A-AB14B907B672}"/>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5" name="Footer Placeholder 4">
            <a:extLst>
              <a:ext uri="{FF2B5EF4-FFF2-40B4-BE49-F238E27FC236}">
                <a16:creationId xmlns:a16="http://schemas.microsoft.com/office/drawing/2014/main" id="{181F13C4-A888-4DA8-8350-99B99450D4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FD09DA-B1AA-4837-9633-2DBCACE7A355}"/>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2674206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B8E6E-46C8-40A3-9637-E38DE019AA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2D0467-97A7-4A00-BFF0-1564634DA7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E6C9AF-F4F8-4D97-B360-754FBB90BEDB}"/>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5" name="Footer Placeholder 4">
            <a:extLst>
              <a:ext uri="{FF2B5EF4-FFF2-40B4-BE49-F238E27FC236}">
                <a16:creationId xmlns:a16="http://schemas.microsoft.com/office/drawing/2014/main" id="{75E218B9-7960-48DD-A943-2A0A07AFC4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7F1FAD-FD2E-4F9A-B026-1233504DA038}"/>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219355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BF2880-AD8D-4C30-8599-72D9BF73C2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96012B0C-9B10-2C37-06A9-EA1E9D87A062}"/>
              </a:ext>
            </a:extLst>
          </p:cNvPr>
          <p:cNvSpPr/>
          <p:nvPr userDrawn="1"/>
        </p:nvSpPr>
        <p:spPr>
          <a:xfrm>
            <a:off x="188464" y="1113319"/>
            <a:ext cx="11815072" cy="133195"/>
          </a:xfrm>
          <a:prstGeom prst="rect">
            <a:avLst/>
          </a:prstGeom>
          <a:solidFill>
            <a:srgbClr val="59435B"/>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9" name="Rectangle 8">
            <a:extLst>
              <a:ext uri="{FF2B5EF4-FFF2-40B4-BE49-F238E27FC236}">
                <a16:creationId xmlns:a16="http://schemas.microsoft.com/office/drawing/2014/main" id="{13D37F17-C7FC-1088-AC99-CF54CCC6546F}"/>
              </a:ext>
            </a:extLst>
          </p:cNvPr>
          <p:cNvSpPr/>
          <p:nvPr userDrawn="1"/>
        </p:nvSpPr>
        <p:spPr>
          <a:xfrm>
            <a:off x="188464" y="1425901"/>
            <a:ext cx="11815072" cy="524303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8" name="Content Placeholder 2">
            <a:extLst>
              <a:ext uri="{FF2B5EF4-FFF2-40B4-BE49-F238E27FC236}">
                <a16:creationId xmlns:a16="http://schemas.microsoft.com/office/drawing/2014/main" id="{AA9598F5-ED01-B770-854D-70C3A06C757A}"/>
              </a:ext>
            </a:extLst>
          </p:cNvPr>
          <p:cNvSpPr>
            <a:spLocks noGrp="1"/>
          </p:cNvSpPr>
          <p:nvPr>
            <p:ph sz="half" idx="13" hasCustomPrompt="1"/>
          </p:nvPr>
        </p:nvSpPr>
        <p:spPr>
          <a:xfrm>
            <a:off x="377561" y="1554486"/>
            <a:ext cx="9081232" cy="4801864"/>
          </a:xfrm>
        </p:spPr>
        <p:txBody>
          <a:bodyPr/>
          <a:lstStyle>
            <a:lvl1pPr>
              <a:spcAft>
                <a:spcPts val="1800"/>
              </a:spcAft>
              <a:defRPr sz="2200" b="1"/>
            </a:lvl1pPr>
            <a:lvl2pPr>
              <a:defRPr sz="1800" b="1"/>
            </a:lvl2pPr>
            <a:lvl3pPr marL="360000" indent="-360000">
              <a:lnSpc>
                <a:spcPct val="100000"/>
              </a:lnSpc>
              <a:defRPr sz="1800"/>
            </a:lvl3pPr>
            <a:lvl4pPr>
              <a:defRPr sz="1600"/>
            </a:lvl4pPr>
          </a:lstStyle>
          <a:p>
            <a:pPr lvl="0"/>
            <a:r>
              <a:rPr lang="en-US"/>
              <a:t>H1 size 22pt bold</a:t>
            </a:r>
          </a:p>
          <a:p>
            <a:pPr lvl="2"/>
            <a:r>
              <a:rPr lang="en-US"/>
              <a:t>Main text 1 size 18pt</a:t>
            </a:r>
          </a:p>
        </p:txBody>
      </p:sp>
      <p:sp>
        <p:nvSpPr>
          <p:cNvPr id="10" name="Title 9">
            <a:extLst>
              <a:ext uri="{FF2B5EF4-FFF2-40B4-BE49-F238E27FC236}">
                <a16:creationId xmlns:a16="http://schemas.microsoft.com/office/drawing/2014/main" id="{096D5783-9C41-7B5C-0E9A-2F04A8762F1B}"/>
              </a:ext>
            </a:extLst>
          </p:cNvPr>
          <p:cNvSpPr>
            <a:spLocks noGrp="1"/>
          </p:cNvSpPr>
          <p:nvPr>
            <p:ph type="title"/>
          </p:nvPr>
        </p:nvSpPr>
        <p:spPr>
          <a:xfrm>
            <a:off x="188464" y="93353"/>
            <a:ext cx="8871716" cy="1148551"/>
          </a:xfrm>
        </p:spPr>
        <p:txBody>
          <a:bodyPr/>
          <a:lstStyle/>
          <a:p>
            <a:r>
              <a:rPr lang="en-GB"/>
              <a:t>Click to edit Master title style</a:t>
            </a:r>
            <a:endParaRPr lang="en-DK"/>
          </a:p>
        </p:txBody>
      </p:sp>
    </p:spTree>
    <p:extLst>
      <p:ext uri="{BB962C8B-B14F-4D97-AF65-F5344CB8AC3E}">
        <p14:creationId xmlns:p14="http://schemas.microsoft.com/office/powerpoint/2010/main" val="172920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041EC-9EF9-4EF9-B034-1396A6223B0E}"/>
              </a:ext>
            </a:extLst>
          </p:cNvPr>
          <p:cNvSpPr>
            <a:spLocks noGrp="1"/>
          </p:cNvSpPr>
          <p:nvPr>
            <p:ph type="title"/>
          </p:nvPr>
        </p:nvSpPr>
        <p:spPr>
          <a:xfrm>
            <a:off x="188464" y="119920"/>
            <a:ext cx="11815072" cy="1116415"/>
          </a:xfrm>
        </p:spPr>
        <p:txBody>
          <a:bodyPr/>
          <a:lstStyle>
            <a:lvl1pPr>
              <a:defRPr>
                <a:solidFill>
                  <a:srgbClr val="433244"/>
                </a:solidFill>
              </a:defRPr>
            </a:lvl1pPr>
          </a:lstStyle>
          <a:p>
            <a:r>
              <a:rPr lang="en-US"/>
              <a:t>Click to edit Master title style</a:t>
            </a:r>
            <a:endParaRPr lang="en-GB"/>
          </a:p>
        </p:txBody>
      </p:sp>
      <p:sp>
        <p:nvSpPr>
          <p:cNvPr id="7" name="Rectangle 6">
            <a:extLst>
              <a:ext uri="{FF2B5EF4-FFF2-40B4-BE49-F238E27FC236}">
                <a16:creationId xmlns:a16="http://schemas.microsoft.com/office/drawing/2014/main" id="{96012B0C-9B10-2C37-06A9-EA1E9D87A062}"/>
              </a:ext>
            </a:extLst>
          </p:cNvPr>
          <p:cNvSpPr/>
          <p:nvPr userDrawn="1"/>
        </p:nvSpPr>
        <p:spPr>
          <a:xfrm>
            <a:off x="188464" y="1113319"/>
            <a:ext cx="11815072" cy="133195"/>
          </a:xfrm>
          <a:prstGeom prst="rect">
            <a:avLst/>
          </a:prstGeom>
          <a:solidFill>
            <a:srgbClr val="59435B"/>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Rectangle 9">
            <a:extLst>
              <a:ext uri="{FF2B5EF4-FFF2-40B4-BE49-F238E27FC236}">
                <a16:creationId xmlns:a16="http://schemas.microsoft.com/office/drawing/2014/main" id="{761B5BD3-FB26-748D-DCE9-DFCA93F45456}"/>
              </a:ext>
            </a:extLst>
          </p:cNvPr>
          <p:cNvSpPr/>
          <p:nvPr userDrawn="1"/>
        </p:nvSpPr>
        <p:spPr>
          <a:xfrm>
            <a:off x="188464" y="1407377"/>
            <a:ext cx="6243578" cy="52608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1" name="Content Placeholder 2">
            <a:extLst>
              <a:ext uri="{FF2B5EF4-FFF2-40B4-BE49-F238E27FC236}">
                <a16:creationId xmlns:a16="http://schemas.microsoft.com/office/drawing/2014/main" id="{7835280B-C8B7-DA34-B5A4-3692D6513D0F}"/>
              </a:ext>
            </a:extLst>
          </p:cNvPr>
          <p:cNvSpPr>
            <a:spLocks noGrp="1"/>
          </p:cNvSpPr>
          <p:nvPr>
            <p:ph sz="half" idx="13" hasCustomPrompt="1"/>
          </p:nvPr>
        </p:nvSpPr>
        <p:spPr>
          <a:xfrm>
            <a:off x="377560" y="1602192"/>
            <a:ext cx="5583227" cy="4801864"/>
          </a:xfrm>
        </p:spPr>
        <p:txBody>
          <a:bodyPr/>
          <a:lstStyle>
            <a:lvl1pPr marL="0" indent="0">
              <a:spcAft>
                <a:spcPts val="1200"/>
              </a:spcAft>
              <a:buNone/>
              <a:defRPr sz="2200" b="1"/>
            </a:lvl1pPr>
            <a:lvl2pPr>
              <a:defRPr sz="1800" b="1"/>
            </a:lvl2pPr>
            <a:lvl3pPr>
              <a:defRPr sz="1800"/>
            </a:lvl3pPr>
            <a:lvl4pPr>
              <a:defRPr sz="1600"/>
            </a:lvl4pPr>
          </a:lstStyle>
          <a:p>
            <a:pPr lvl="0"/>
            <a:r>
              <a:rPr lang="en-US"/>
              <a:t>Student activities</a:t>
            </a:r>
          </a:p>
          <a:p>
            <a:pPr lvl="2"/>
            <a:r>
              <a:rPr lang="en-US"/>
              <a:t>Main text 1 size 18pt</a:t>
            </a:r>
          </a:p>
        </p:txBody>
      </p:sp>
      <p:sp>
        <p:nvSpPr>
          <p:cNvPr id="12" name="Rectangle 11">
            <a:extLst>
              <a:ext uri="{FF2B5EF4-FFF2-40B4-BE49-F238E27FC236}">
                <a16:creationId xmlns:a16="http://schemas.microsoft.com/office/drawing/2014/main" id="{E3A279A1-9D00-50AA-4170-CE0C7D62DFC0}"/>
              </a:ext>
            </a:extLst>
          </p:cNvPr>
          <p:cNvSpPr/>
          <p:nvPr userDrawn="1"/>
        </p:nvSpPr>
        <p:spPr>
          <a:xfrm>
            <a:off x="6630857" y="1407381"/>
            <a:ext cx="2966400" cy="526154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3" name="Rectangle 12">
            <a:extLst>
              <a:ext uri="{FF2B5EF4-FFF2-40B4-BE49-F238E27FC236}">
                <a16:creationId xmlns:a16="http://schemas.microsoft.com/office/drawing/2014/main" id="{3A678A0A-6B0C-F920-E25A-10AEB2B92947}"/>
              </a:ext>
            </a:extLst>
          </p:cNvPr>
          <p:cNvSpPr/>
          <p:nvPr userDrawn="1"/>
        </p:nvSpPr>
        <p:spPr>
          <a:xfrm>
            <a:off x="9796072" y="1407375"/>
            <a:ext cx="2188192" cy="52608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6" name="TextBox 15">
            <a:extLst>
              <a:ext uri="{FF2B5EF4-FFF2-40B4-BE49-F238E27FC236}">
                <a16:creationId xmlns:a16="http://schemas.microsoft.com/office/drawing/2014/main" id="{0180B7A6-ECB1-70C9-FD2D-1DB0115650FE}"/>
              </a:ext>
            </a:extLst>
          </p:cNvPr>
          <p:cNvSpPr txBox="1"/>
          <p:nvPr userDrawn="1"/>
        </p:nvSpPr>
        <p:spPr>
          <a:xfrm>
            <a:off x="9983449" y="1602192"/>
            <a:ext cx="1830991" cy="4607928"/>
          </a:xfrm>
          <a:prstGeom prst="rect">
            <a:avLst/>
          </a:prstGeom>
          <a:noFill/>
        </p:spPr>
        <p:txBody>
          <a:bodyPr wrap="square" rtlCol="0">
            <a:spAutoFit/>
          </a:bodyPr>
          <a:lstStyle/>
          <a:p>
            <a:pPr>
              <a:lnSpc>
                <a:spcPts val="2000"/>
              </a:lnSpc>
              <a:spcAft>
                <a:spcPts val="1200"/>
              </a:spcAft>
            </a:pPr>
            <a:r>
              <a:rPr lang="en-DK" sz="1600"/>
              <a:t>Academic integrity</a:t>
            </a:r>
            <a:br>
              <a:rPr lang="en-DK" sz="1600"/>
            </a:br>
            <a:r>
              <a:rPr lang="en-DK" sz="2000" b="1">
                <a:solidFill>
                  <a:srgbClr val="FFC000"/>
                </a:solidFill>
              </a:rPr>
              <a:t>★★★★★</a:t>
            </a:r>
          </a:p>
          <a:p>
            <a:pPr>
              <a:lnSpc>
                <a:spcPts val="2000"/>
              </a:lnSpc>
              <a:spcAft>
                <a:spcPts val="1200"/>
              </a:spcAft>
            </a:pPr>
            <a:r>
              <a:rPr lang="en-DK" sz="1600"/>
              <a:t>Authenticity</a:t>
            </a:r>
            <a:br>
              <a:rPr lang="en-DK" sz="1600"/>
            </a:br>
            <a:r>
              <a:rPr kumimoji="0" lang="en-DK" sz="2000" b="1" i="0" u="none" strike="noStrike" kern="1200" cap="none" spc="0" normalizeH="0" baseline="0" noProof="0">
                <a:ln>
                  <a:noFill/>
                </a:ln>
                <a:solidFill>
                  <a:srgbClr val="FFC000"/>
                </a:solidFill>
                <a:effectLst/>
                <a:uLnTx/>
                <a:uFillTx/>
                <a:latin typeface="Calibri" panose="020F0502020204030204"/>
                <a:ea typeface="+mn-ea"/>
                <a:cs typeface="+mn-cs"/>
              </a:rPr>
              <a:t>★★★★★</a:t>
            </a:r>
          </a:p>
          <a:p>
            <a:pPr>
              <a:lnSpc>
                <a:spcPts val="2000"/>
              </a:lnSpc>
            </a:pPr>
            <a:r>
              <a:rPr lang="en-DK" sz="1600"/>
              <a:t>Challenge</a:t>
            </a:r>
          </a:p>
          <a:p>
            <a:pPr marL="0" marR="0" lvl="0" indent="0" algn="l" defTabSz="914400" rtl="0" eaLnBrk="1" fontAlgn="auto" latinLnBrk="0" hangingPunct="1">
              <a:lnSpc>
                <a:spcPts val="2000"/>
              </a:lnSpc>
              <a:spcBef>
                <a:spcPts val="0"/>
              </a:spcBef>
              <a:spcAft>
                <a:spcPts val="1200"/>
              </a:spcAft>
              <a:buClrTx/>
              <a:buSzTx/>
              <a:buFontTx/>
              <a:buNone/>
              <a:tabLst/>
              <a:defRPr/>
            </a:pPr>
            <a:r>
              <a:rPr kumimoji="0" lang="en-DK" sz="2000" b="1" i="0" u="none" strike="noStrike" kern="1200" cap="none" spc="0" normalizeH="0" baseline="0" noProof="0">
                <a:ln>
                  <a:noFill/>
                </a:ln>
                <a:solidFill>
                  <a:srgbClr val="FFC000"/>
                </a:solidFill>
                <a:effectLst/>
                <a:uLnTx/>
                <a:uFillTx/>
                <a:latin typeface="Calibri" panose="020F0502020204030204"/>
                <a:ea typeface="+mn-ea"/>
                <a:cs typeface="+mn-cs"/>
              </a:rPr>
              <a:t>★★★★★</a:t>
            </a:r>
          </a:p>
          <a:p>
            <a:pPr>
              <a:lnSpc>
                <a:spcPts val="2000"/>
              </a:lnSpc>
            </a:pPr>
            <a:r>
              <a:rPr lang="en-DK" sz="1600"/>
              <a:t>Product </a:t>
            </a:r>
          </a:p>
          <a:p>
            <a:pPr marL="0" marR="0" lvl="0" indent="0" algn="l" defTabSz="914400" rtl="0" eaLnBrk="1" fontAlgn="auto" latinLnBrk="0" hangingPunct="1">
              <a:lnSpc>
                <a:spcPts val="2000"/>
              </a:lnSpc>
              <a:spcBef>
                <a:spcPts val="0"/>
              </a:spcBef>
              <a:spcAft>
                <a:spcPts val="1200"/>
              </a:spcAft>
              <a:buClrTx/>
              <a:buSzTx/>
              <a:buFontTx/>
              <a:buNone/>
              <a:tabLst/>
              <a:defRPr/>
            </a:pPr>
            <a:r>
              <a:rPr kumimoji="0" lang="en-DK" sz="2000" b="1" i="0" u="none" strike="noStrike" kern="1200" cap="none" spc="0" normalizeH="0" baseline="0" noProof="0">
                <a:ln>
                  <a:noFill/>
                </a:ln>
                <a:solidFill>
                  <a:srgbClr val="FFC000"/>
                </a:solidFill>
                <a:effectLst/>
                <a:uLnTx/>
                <a:uFillTx/>
                <a:latin typeface="Calibri" panose="020F0502020204030204"/>
                <a:ea typeface="+mn-ea"/>
                <a:cs typeface="+mn-cs"/>
              </a:rPr>
              <a:t>★★★★★</a:t>
            </a:r>
          </a:p>
          <a:p>
            <a:pPr>
              <a:lnSpc>
                <a:spcPts val="2000"/>
              </a:lnSpc>
            </a:pPr>
            <a:r>
              <a:rPr lang="en-DK" sz="1600"/>
              <a:t>Learning </a:t>
            </a:r>
          </a:p>
          <a:p>
            <a:pPr marL="0" marR="0" lvl="0" indent="0" algn="l" defTabSz="914400" rtl="0" eaLnBrk="1" fontAlgn="auto" latinLnBrk="0" hangingPunct="1">
              <a:lnSpc>
                <a:spcPts val="2000"/>
              </a:lnSpc>
              <a:spcBef>
                <a:spcPts val="0"/>
              </a:spcBef>
              <a:spcAft>
                <a:spcPts val="1200"/>
              </a:spcAft>
              <a:buClrTx/>
              <a:buSzTx/>
              <a:buFontTx/>
              <a:buNone/>
              <a:tabLst/>
              <a:defRPr/>
            </a:pPr>
            <a:r>
              <a:rPr kumimoji="0" lang="en-DK" sz="2000" b="1" i="0" u="none" strike="noStrike" kern="1200" cap="none" spc="0" normalizeH="0" baseline="0" noProof="0">
                <a:ln>
                  <a:noFill/>
                </a:ln>
                <a:solidFill>
                  <a:srgbClr val="FFC000"/>
                </a:solidFill>
                <a:effectLst/>
                <a:uLnTx/>
                <a:uFillTx/>
                <a:latin typeface="Calibri" panose="020F0502020204030204"/>
                <a:ea typeface="+mn-ea"/>
                <a:cs typeface="+mn-cs"/>
              </a:rPr>
              <a:t>★★★★★</a:t>
            </a:r>
          </a:p>
          <a:p>
            <a:pPr>
              <a:lnSpc>
                <a:spcPts val="2000"/>
              </a:lnSpc>
            </a:pPr>
            <a:r>
              <a:rPr lang="en-DK" sz="1600"/>
              <a:t>Staff demand</a:t>
            </a:r>
          </a:p>
          <a:p>
            <a:pPr marL="0" marR="0" lvl="0" indent="0" algn="l" defTabSz="914400" rtl="0" eaLnBrk="1" fontAlgn="auto" latinLnBrk="0" hangingPunct="1">
              <a:lnSpc>
                <a:spcPts val="2000"/>
              </a:lnSpc>
              <a:spcBef>
                <a:spcPts val="0"/>
              </a:spcBef>
              <a:spcAft>
                <a:spcPts val="1200"/>
              </a:spcAft>
              <a:buClrTx/>
              <a:buSzTx/>
              <a:buFontTx/>
              <a:buNone/>
              <a:tabLst/>
              <a:defRPr/>
            </a:pPr>
            <a:r>
              <a:rPr kumimoji="0" lang="en-DK" sz="2000" b="1" i="0" u="none" strike="noStrike" kern="1200" cap="none" spc="0" normalizeH="0" baseline="0" noProof="0">
                <a:ln>
                  <a:noFill/>
                </a:ln>
                <a:solidFill>
                  <a:srgbClr val="FFC000"/>
                </a:solidFill>
                <a:effectLst/>
                <a:uLnTx/>
                <a:uFillTx/>
                <a:latin typeface="Calibri" panose="020F0502020204030204"/>
                <a:ea typeface="+mn-ea"/>
                <a:cs typeface="+mn-cs"/>
              </a:rPr>
              <a:t>★★★★★</a:t>
            </a:r>
          </a:p>
          <a:p>
            <a:pPr>
              <a:lnSpc>
                <a:spcPts val="2000"/>
              </a:lnSpc>
            </a:pPr>
            <a:r>
              <a:rPr lang="en-DK" sz="1600"/>
              <a:t>Sustainability </a:t>
            </a:r>
          </a:p>
          <a:p>
            <a:pPr marL="0" marR="0" lvl="0" indent="0" algn="l" defTabSz="914400" rtl="0" eaLnBrk="1" fontAlgn="auto" latinLnBrk="0" hangingPunct="1">
              <a:lnSpc>
                <a:spcPts val="2000"/>
              </a:lnSpc>
              <a:spcBef>
                <a:spcPts val="0"/>
              </a:spcBef>
              <a:spcAft>
                <a:spcPts val="0"/>
              </a:spcAft>
              <a:buClrTx/>
              <a:buSzTx/>
              <a:buFontTx/>
              <a:buNone/>
              <a:tabLst/>
              <a:defRPr/>
            </a:pPr>
            <a:r>
              <a:rPr kumimoji="0" lang="en-DK" sz="2000" b="1" i="0" u="none" strike="noStrike" kern="1200" cap="none" spc="0" normalizeH="0" baseline="0" noProof="0">
                <a:ln>
                  <a:noFill/>
                </a:ln>
                <a:solidFill>
                  <a:srgbClr val="FFC000"/>
                </a:solidFill>
                <a:effectLst/>
                <a:uLnTx/>
                <a:uFillTx/>
                <a:latin typeface="Calibri" panose="020F0502020204030204"/>
                <a:ea typeface="+mn-ea"/>
                <a:cs typeface="+mn-cs"/>
              </a:rPr>
              <a:t>★★★★★</a:t>
            </a:r>
          </a:p>
        </p:txBody>
      </p:sp>
      <p:sp>
        <p:nvSpPr>
          <p:cNvPr id="35" name="TextBox 34">
            <a:extLst>
              <a:ext uri="{FF2B5EF4-FFF2-40B4-BE49-F238E27FC236}">
                <a16:creationId xmlns:a16="http://schemas.microsoft.com/office/drawing/2014/main" id="{251929B5-BFDD-E0F3-7032-04ABD46177C0}"/>
              </a:ext>
            </a:extLst>
          </p:cNvPr>
          <p:cNvSpPr txBox="1"/>
          <p:nvPr userDrawn="1"/>
        </p:nvSpPr>
        <p:spPr>
          <a:xfrm>
            <a:off x="6892147" y="1602192"/>
            <a:ext cx="2506295" cy="3693319"/>
          </a:xfrm>
          <a:prstGeom prst="rect">
            <a:avLst/>
          </a:prstGeom>
          <a:noFill/>
        </p:spPr>
        <p:txBody>
          <a:bodyPr wrap="square" rtlCol="0">
            <a:spAutoFit/>
          </a:bodyPr>
          <a:lstStyle/>
          <a:p>
            <a:r>
              <a:rPr lang="en-DK" b="1"/>
              <a:t>Assesses</a:t>
            </a:r>
          </a:p>
          <a:p>
            <a:pPr marL="72000" indent="-72000">
              <a:spcBef>
                <a:spcPts val="0"/>
              </a:spcBef>
              <a:buFont typeface="Arial" panose="020B0604020202020204" pitchFamily="34" charset="0"/>
              <a:buChar char="•"/>
            </a:pPr>
            <a:r>
              <a:rPr lang="en-GB" sz="1600"/>
              <a:t> X</a:t>
            </a:r>
            <a:endParaRPr lang="en-DK" sz="1600"/>
          </a:p>
          <a:p>
            <a:pPr marL="72000" indent="-72000">
              <a:spcBef>
                <a:spcPts val="0"/>
              </a:spcBef>
              <a:buFont typeface="Arial" panose="020B0604020202020204" pitchFamily="34" charset="0"/>
              <a:buChar char="•"/>
            </a:pPr>
            <a:r>
              <a:rPr lang="en-GB" sz="1600"/>
              <a:t> X</a:t>
            </a:r>
            <a:endParaRPr lang="en-DK" sz="1600"/>
          </a:p>
          <a:p>
            <a:pPr marL="72000" indent="-72000">
              <a:spcBef>
                <a:spcPts val="0"/>
              </a:spcBef>
              <a:buFont typeface="Arial" panose="020B0604020202020204" pitchFamily="34" charset="0"/>
              <a:buChar char="•"/>
            </a:pPr>
            <a:r>
              <a:rPr lang="en-DK" sz="1600"/>
              <a:t> X</a:t>
            </a:r>
          </a:p>
          <a:p>
            <a:endParaRPr lang="en-DK"/>
          </a:p>
          <a:p>
            <a:r>
              <a:rPr lang="en-DK" b="1"/>
              <a:t>Develops</a:t>
            </a:r>
            <a:r>
              <a:rPr lang="en-DK"/>
              <a:t> </a:t>
            </a:r>
          </a:p>
          <a:p>
            <a:pPr marL="72000" indent="-72000">
              <a:spcBef>
                <a:spcPts val="0"/>
              </a:spcBef>
              <a:buFont typeface="Arial" panose="020B0604020202020204" pitchFamily="34" charset="0"/>
              <a:buChar char="•"/>
            </a:pPr>
            <a:r>
              <a:rPr lang="en-GB" sz="1600"/>
              <a:t> X</a:t>
            </a:r>
            <a:endParaRPr lang="en-DK" sz="1600"/>
          </a:p>
          <a:p>
            <a:pPr marL="72000" indent="-72000">
              <a:spcBef>
                <a:spcPts val="0"/>
              </a:spcBef>
              <a:buFont typeface="Arial" panose="020B0604020202020204" pitchFamily="34" charset="0"/>
              <a:buChar char="•"/>
            </a:pPr>
            <a:r>
              <a:rPr lang="en-GB" sz="1600"/>
              <a:t> X</a:t>
            </a:r>
            <a:endParaRPr lang="en-DK" sz="1600"/>
          </a:p>
          <a:p>
            <a:pPr marL="72000" indent="-72000">
              <a:spcBef>
                <a:spcPts val="0"/>
              </a:spcBef>
              <a:buFont typeface="Arial" panose="020B0604020202020204" pitchFamily="34" charset="0"/>
              <a:buChar char="•"/>
            </a:pPr>
            <a:r>
              <a:rPr lang="en-DK" sz="1600"/>
              <a:t> X</a:t>
            </a:r>
          </a:p>
          <a:p>
            <a:endParaRPr lang="en-DK"/>
          </a:p>
          <a:p>
            <a:r>
              <a:rPr lang="en-DK" b="1"/>
              <a:t>Formats</a:t>
            </a:r>
            <a:r>
              <a:rPr lang="en-DK"/>
              <a:t> </a:t>
            </a:r>
          </a:p>
          <a:p>
            <a:pPr marL="72000" indent="-72000">
              <a:spcBef>
                <a:spcPts val="0"/>
              </a:spcBef>
              <a:buFont typeface="Arial" panose="020B0604020202020204" pitchFamily="34" charset="0"/>
              <a:buChar char="•"/>
            </a:pPr>
            <a:r>
              <a:rPr lang="en-GB" sz="1600"/>
              <a:t> X</a:t>
            </a:r>
            <a:endParaRPr lang="en-DK" sz="1600"/>
          </a:p>
          <a:p>
            <a:pPr marL="72000" indent="-72000">
              <a:spcBef>
                <a:spcPts val="0"/>
              </a:spcBef>
              <a:buFont typeface="Arial" panose="020B0604020202020204" pitchFamily="34" charset="0"/>
              <a:buChar char="•"/>
            </a:pPr>
            <a:r>
              <a:rPr lang="en-GB" sz="1600"/>
              <a:t> X</a:t>
            </a:r>
            <a:endParaRPr lang="en-DK" sz="1600"/>
          </a:p>
          <a:p>
            <a:pPr marL="72000" indent="-72000">
              <a:spcBef>
                <a:spcPts val="0"/>
              </a:spcBef>
              <a:buFont typeface="Arial" panose="020B0604020202020204" pitchFamily="34" charset="0"/>
              <a:buChar char="•"/>
            </a:pPr>
            <a:r>
              <a:rPr lang="en-DK" sz="1600"/>
              <a:t> X</a:t>
            </a:r>
          </a:p>
        </p:txBody>
      </p:sp>
    </p:spTree>
    <p:extLst>
      <p:ext uri="{BB962C8B-B14F-4D97-AF65-F5344CB8AC3E}">
        <p14:creationId xmlns:p14="http://schemas.microsoft.com/office/powerpoint/2010/main" val="321645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3D37F17-C7FC-1088-AC99-CF54CCC6546F}"/>
              </a:ext>
            </a:extLst>
          </p:cNvPr>
          <p:cNvSpPr/>
          <p:nvPr userDrawn="1"/>
        </p:nvSpPr>
        <p:spPr>
          <a:xfrm>
            <a:off x="188464" y="1372579"/>
            <a:ext cx="6051600" cy="52956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Rectangle 9">
            <a:extLst>
              <a:ext uri="{FF2B5EF4-FFF2-40B4-BE49-F238E27FC236}">
                <a16:creationId xmlns:a16="http://schemas.microsoft.com/office/drawing/2014/main" id="{4093802C-82FA-0D0B-1B49-80380B2A9DEB}"/>
              </a:ext>
            </a:extLst>
          </p:cNvPr>
          <p:cNvSpPr/>
          <p:nvPr userDrawn="1"/>
        </p:nvSpPr>
        <p:spPr>
          <a:xfrm>
            <a:off x="6478116" y="1372577"/>
            <a:ext cx="2966400" cy="5296353"/>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1" name="Rectangle 10">
            <a:extLst>
              <a:ext uri="{FF2B5EF4-FFF2-40B4-BE49-F238E27FC236}">
                <a16:creationId xmlns:a16="http://schemas.microsoft.com/office/drawing/2014/main" id="{E06B7320-E77A-AEAF-15CC-631DCFBEFEBE}"/>
              </a:ext>
            </a:extLst>
          </p:cNvPr>
          <p:cNvSpPr/>
          <p:nvPr userDrawn="1"/>
        </p:nvSpPr>
        <p:spPr>
          <a:xfrm>
            <a:off x="9680264" y="1372577"/>
            <a:ext cx="2304000" cy="52956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6" name="Rectangle 5">
            <a:extLst>
              <a:ext uri="{FF2B5EF4-FFF2-40B4-BE49-F238E27FC236}">
                <a16:creationId xmlns:a16="http://schemas.microsoft.com/office/drawing/2014/main" id="{2635115B-2D4A-1685-CA36-7D56F329C268}"/>
              </a:ext>
            </a:extLst>
          </p:cNvPr>
          <p:cNvSpPr/>
          <p:nvPr userDrawn="1"/>
        </p:nvSpPr>
        <p:spPr>
          <a:xfrm>
            <a:off x="188464" y="1113319"/>
            <a:ext cx="11815072" cy="133195"/>
          </a:xfrm>
          <a:prstGeom prst="rect">
            <a:avLst/>
          </a:prstGeom>
          <a:solidFill>
            <a:srgbClr val="59435B"/>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7" name="Title 9">
            <a:extLst>
              <a:ext uri="{FF2B5EF4-FFF2-40B4-BE49-F238E27FC236}">
                <a16:creationId xmlns:a16="http://schemas.microsoft.com/office/drawing/2014/main" id="{F9AA524E-5288-3E67-0B8E-461F28B813BC}"/>
              </a:ext>
            </a:extLst>
          </p:cNvPr>
          <p:cNvSpPr>
            <a:spLocks noGrp="1"/>
          </p:cNvSpPr>
          <p:nvPr>
            <p:ph type="title"/>
          </p:nvPr>
        </p:nvSpPr>
        <p:spPr>
          <a:xfrm>
            <a:off x="188464" y="93353"/>
            <a:ext cx="8871716" cy="1148551"/>
          </a:xfrm>
        </p:spPr>
        <p:txBody>
          <a:bodyPr/>
          <a:lstStyle/>
          <a:p>
            <a:r>
              <a:rPr lang="en-GB"/>
              <a:t>Click to edit Master title style</a:t>
            </a:r>
            <a:endParaRPr lang="en-DK"/>
          </a:p>
        </p:txBody>
      </p:sp>
    </p:spTree>
    <p:extLst>
      <p:ext uri="{BB962C8B-B14F-4D97-AF65-F5344CB8AC3E}">
        <p14:creationId xmlns:p14="http://schemas.microsoft.com/office/powerpoint/2010/main" val="426043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BD2E0-FD02-4347-BD5B-462241F662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5F6411-CFE6-4304-9A72-37F7C7A2264C}"/>
              </a:ext>
            </a:extLst>
          </p:cNvPr>
          <p:cNvSpPr>
            <a:spLocks noGrp="1"/>
          </p:cNvSpPr>
          <p:nvPr>
            <p:ph type="subTitle" idx="1"/>
          </p:nvPr>
        </p:nvSpPr>
        <p:spPr>
          <a:xfrm>
            <a:off x="1524000" y="3602038"/>
            <a:ext cx="9144000" cy="1655762"/>
          </a:xfrm>
        </p:spPr>
        <p:txBody>
          <a:bodyPr>
            <a:normAutofit/>
          </a:bodyPr>
          <a:lstStyle>
            <a:lvl1pPr marL="0" indent="0" algn="ctr">
              <a:buNone/>
              <a:defRPr sz="1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1BF21E-996A-4044-9362-977229DF92D8}"/>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5" name="Footer Placeholder 4">
            <a:extLst>
              <a:ext uri="{FF2B5EF4-FFF2-40B4-BE49-F238E27FC236}">
                <a16:creationId xmlns:a16="http://schemas.microsoft.com/office/drawing/2014/main" id="{F1856CCA-C34B-4955-9E20-84231BAD2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7B2E05-2495-418F-9E5D-0E7E873B98DF}"/>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1655920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BA7A8-60E3-4813-915D-EC3D330355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F44C4C-973C-45DA-AEA5-CB34DE3E6B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D449AC-9618-40DE-A07A-A69082E96B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F7156E4-64DE-4007-8C23-A10EB8F6093A}"/>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6" name="Footer Placeholder 5">
            <a:extLst>
              <a:ext uri="{FF2B5EF4-FFF2-40B4-BE49-F238E27FC236}">
                <a16:creationId xmlns:a16="http://schemas.microsoft.com/office/drawing/2014/main" id="{FAD73AD4-FDA6-45C5-A414-197C32DC47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76BDF2-DC2F-49D9-B153-04F0613F6531}"/>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69684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041EC-9EF9-4EF9-B034-1396A6223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BF2880-AD8D-4C30-8599-72D9BF73C2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9CBB04-A88A-4EA1-ABE5-57CBBFC93360}"/>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5" name="Footer Placeholder 4">
            <a:extLst>
              <a:ext uri="{FF2B5EF4-FFF2-40B4-BE49-F238E27FC236}">
                <a16:creationId xmlns:a16="http://schemas.microsoft.com/office/drawing/2014/main" id="{0F9A17FA-DFD2-466A-AF3A-F193D8F982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A2EA0C-FFB9-4688-B18D-96A606DC80A8}"/>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17292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76EB4-4A6A-4B2C-B84F-35F438211C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66F059-E25C-47CB-832E-850E8EBA02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EBBF1A-5DD5-4CE1-9636-38902293E183}"/>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5" name="Footer Placeholder 4">
            <a:extLst>
              <a:ext uri="{FF2B5EF4-FFF2-40B4-BE49-F238E27FC236}">
                <a16:creationId xmlns:a16="http://schemas.microsoft.com/office/drawing/2014/main" id="{6F03661B-1FE3-4DBC-8CED-ACCD0A6C9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F98CF3-BAEE-4011-AA5E-4F1E629F870E}"/>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207172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BA7A8-60E3-4813-915D-EC3D330355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F44C4C-973C-45DA-AEA5-CB34DE3E6B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D449AC-9618-40DE-A07A-A69082E96B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F7156E4-64DE-4007-8C23-A10EB8F6093A}"/>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6" name="Footer Placeholder 5">
            <a:extLst>
              <a:ext uri="{FF2B5EF4-FFF2-40B4-BE49-F238E27FC236}">
                <a16:creationId xmlns:a16="http://schemas.microsoft.com/office/drawing/2014/main" id="{FAD73AD4-FDA6-45C5-A414-197C32DC47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76BDF2-DC2F-49D9-B153-04F0613F6531}"/>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696843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3D24-CC39-4098-BE22-0D0F002DD4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408BBA-17C5-4F4A-9843-4894C56204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888A00-C7FB-4957-853A-FB15C845848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7DBA164-C7CC-4F44-ACE8-70D28D0D36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459B3A-CD57-4851-8334-6FEEAD50A0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A87D95-4BA2-4A83-A7E1-0E00D8CE44B8}"/>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8" name="Footer Placeholder 7">
            <a:extLst>
              <a:ext uri="{FF2B5EF4-FFF2-40B4-BE49-F238E27FC236}">
                <a16:creationId xmlns:a16="http://schemas.microsoft.com/office/drawing/2014/main" id="{DF3A7949-FA23-4A9D-8320-E86282013F1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C300E23-9F66-489B-A9DF-8A4D958ACF0C}"/>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3971342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31DE4-1E0F-45FE-BAF5-2297ECED18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2AC15B-DA7A-48FB-91B9-078D9FBBD529}"/>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4" name="Footer Placeholder 3">
            <a:extLst>
              <a:ext uri="{FF2B5EF4-FFF2-40B4-BE49-F238E27FC236}">
                <a16:creationId xmlns:a16="http://schemas.microsoft.com/office/drawing/2014/main" id="{F66E2934-4250-423E-8786-59C1F0F3C14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2C7322-1F30-455B-90DC-38ED0F872416}"/>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181438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646EC5-6D01-42F3-8023-72832D88E9FF}"/>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3" name="Footer Placeholder 2">
            <a:extLst>
              <a:ext uri="{FF2B5EF4-FFF2-40B4-BE49-F238E27FC236}">
                <a16:creationId xmlns:a16="http://schemas.microsoft.com/office/drawing/2014/main" id="{CC701639-6952-46BC-BCEA-0ABBAFE26D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0F56F5-73F5-4ED0-B8AF-55902C8FC514}"/>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22515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C70BD-A01B-4307-B248-CA39824AC9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5DAEEF-20C8-4B83-8FC1-47717361D7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743E665-033F-437A-A9E7-E2443081A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6E8524-055C-44BC-8DED-D22D3144C7FA}"/>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6" name="Footer Placeholder 5">
            <a:extLst>
              <a:ext uri="{FF2B5EF4-FFF2-40B4-BE49-F238E27FC236}">
                <a16:creationId xmlns:a16="http://schemas.microsoft.com/office/drawing/2014/main" id="{B52BC016-F516-4E3B-A9BF-1068859FC2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0796AB-D3A4-495B-AFF3-B57588650BB1}"/>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65893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90590-E7C0-40A7-BA37-1B7D59E52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7A5021B-3F29-4E23-A4F0-4930CBD288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0C62BE-B48C-4F2C-A0FE-AC4CC86CE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E2CAC4-5ED4-4B60-9FB0-F7B89E1997D7}"/>
              </a:ext>
            </a:extLst>
          </p:cNvPr>
          <p:cNvSpPr>
            <a:spLocks noGrp="1"/>
          </p:cNvSpPr>
          <p:nvPr>
            <p:ph type="dt" sz="half" idx="10"/>
          </p:nvPr>
        </p:nvSpPr>
        <p:spPr/>
        <p:txBody>
          <a:bodyPr/>
          <a:lstStyle/>
          <a:p>
            <a:fld id="{93EC17DF-6646-49E9-A543-305561E13D7B}" type="datetimeFigureOut">
              <a:rPr lang="en-GB" smtClean="0"/>
              <a:t>17/08/2023</a:t>
            </a:fld>
            <a:endParaRPr lang="en-GB"/>
          </a:p>
        </p:txBody>
      </p:sp>
      <p:sp>
        <p:nvSpPr>
          <p:cNvPr id="6" name="Footer Placeholder 5">
            <a:extLst>
              <a:ext uri="{FF2B5EF4-FFF2-40B4-BE49-F238E27FC236}">
                <a16:creationId xmlns:a16="http://schemas.microsoft.com/office/drawing/2014/main" id="{3CD40B45-6E10-4AF9-B59B-CD9AFDDAFA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D295F5-954A-4416-8FB6-87E8378189FE}"/>
              </a:ext>
            </a:extLst>
          </p:cNvPr>
          <p:cNvSpPr>
            <a:spLocks noGrp="1"/>
          </p:cNvSpPr>
          <p:nvPr>
            <p:ph type="sldNum" sz="quarter" idx="12"/>
          </p:nvPr>
        </p:nvSpPr>
        <p:spPr/>
        <p:txBody>
          <a:bodyPr/>
          <a:lstStyle/>
          <a:p>
            <a:fld id="{D095EA3E-8612-4919-80C4-A7F170A7AA07}" type="slidenum">
              <a:rPr lang="en-GB" smtClean="0"/>
              <a:t>‹#›</a:t>
            </a:fld>
            <a:endParaRPr lang="en-GB"/>
          </a:p>
        </p:txBody>
      </p:sp>
    </p:spTree>
    <p:extLst>
      <p:ext uri="{BB962C8B-B14F-4D97-AF65-F5344CB8AC3E}">
        <p14:creationId xmlns:p14="http://schemas.microsoft.com/office/powerpoint/2010/main" val="98528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F5E175-F083-4407-93D1-28C043C3D0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26CBC7-3735-4CAE-AC77-F3F0D1D2CD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DC8C4-AE96-46B1-BFFA-6560FADFF5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C17DF-6646-49E9-A543-305561E13D7B}" type="datetimeFigureOut">
              <a:rPr lang="en-GB" smtClean="0"/>
              <a:t>17/08/2023</a:t>
            </a:fld>
            <a:endParaRPr lang="en-GB"/>
          </a:p>
        </p:txBody>
      </p:sp>
      <p:sp>
        <p:nvSpPr>
          <p:cNvPr id="5" name="Footer Placeholder 4">
            <a:extLst>
              <a:ext uri="{FF2B5EF4-FFF2-40B4-BE49-F238E27FC236}">
                <a16:creationId xmlns:a16="http://schemas.microsoft.com/office/drawing/2014/main" id="{8E8DFC73-B495-48DA-8B01-62A21CEEC5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4D56329-277E-492A-BF23-258D86C39A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5EA3E-8612-4919-80C4-A7F170A7AA07}" type="slidenum">
              <a:rPr lang="en-GB" smtClean="0"/>
              <a:t>‹#›</a:t>
            </a:fld>
            <a:endParaRPr lang="en-GB"/>
          </a:p>
        </p:txBody>
      </p:sp>
    </p:spTree>
    <p:extLst>
      <p:ext uri="{BB962C8B-B14F-4D97-AF65-F5344CB8AC3E}">
        <p14:creationId xmlns:p14="http://schemas.microsoft.com/office/powerpoint/2010/main" val="3843614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F5E175-F083-4407-93D1-28C043C3D0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26CBC7-3735-4CAE-AC77-F3F0D1D2CD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DC8C4-AE96-46B1-BFFA-6560FADFF5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C17DF-6646-49E9-A543-305561E13D7B}" type="datetimeFigureOut">
              <a:rPr lang="en-GB" smtClean="0"/>
              <a:t>17/08/2023</a:t>
            </a:fld>
            <a:endParaRPr lang="en-GB"/>
          </a:p>
        </p:txBody>
      </p:sp>
      <p:sp>
        <p:nvSpPr>
          <p:cNvPr id="5" name="Footer Placeholder 4">
            <a:extLst>
              <a:ext uri="{FF2B5EF4-FFF2-40B4-BE49-F238E27FC236}">
                <a16:creationId xmlns:a16="http://schemas.microsoft.com/office/drawing/2014/main" id="{8E8DFC73-B495-48DA-8B01-62A21CEEC5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4D56329-277E-492A-BF23-258D86C39A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5EA3E-8612-4919-80C4-A7F170A7AA07}" type="slidenum">
              <a:rPr lang="en-GB" smtClean="0"/>
              <a:t>‹#›</a:t>
            </a:fld>
            <a:endParaRPr lang="en-GB"/>
          </a:p>
        </p:txBody>
      </p:sp>
    </p:spTree>
    <p:extLst>
      <p:ext uri="{BB962C8B-B14F-4D97-AF65-F5344CB8AC3E}">
        <p14:creationId xmlns:p14="http://schemas.microsoft.com/office/powerpoint/2010/main" val="3843614584"/>
      </p:ext>
    </p:extLst>
  </p:cSld>
  <p:clrMap bg1="lt1" tx1="dk1" bg2="lt2" tx2="dk2" accent1="accent1" accent2="accent2" accent3="accent3" accent4="accent4" accent5="accent5" accent6="accent6" hlink="hlink" folHlink="folHlink"/>
  <p:sldLayoutIdLst>
    <p:sldLayoutId id="2147483661" r:id="rId1"/>
    <p:sldLayoutId id="2147483659" r:id="rId2"/>
    <p:sldLayoutId id="2147483658"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rgbClr val="59445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lydia-arnold.com/2021/04/08/authentic-assessment-top-reflective-trumps-card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s://www.ucl.ac.uk/teaching-learning/news/2022/sep/assessment-operating-model-and-student-regulations-2022-23-now-available"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hyperlink" Target="https://www.simplypsychology.org/blooms-taxonomy.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s://www.ucl.ac.uk/teaching-learning/news/2022/sep/assessment-operating-model-and-student-regulations-2022-23-now-availabl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8" Type="http://schemas.openxmlformats.org/officeDocument/2006/relationships/hyperlink" Target="https://reflect.ucl.ac.uk/digital-assessment/2023/05/10/patchwork-assessments/" TargetMode="External"/><Relationship Id="rId3" Type="http://schemas.openxmlformats.org/officeDocument/2006/relationships/hyperlink" Target="NULL" TargetMode="External"/><Relationship Id="rId7" Type="http://schemas.openxmlformats.org/officeDocument/2006/relationships/hyperlink" Target="https://www.youtube.com/watch?v=1V0f3pw2B_0" TargetMode="External"/><Relationship Id="rId2" Type="http://schemas.openxmlformats.org/officeDocument/2006/relationships/notesSlide" Target="../notesSlides/notesSlide48.xml"/><Relationship Id="rId1" Type="http://schemas.openxmlformats.org/officeDocument/2006/relationships/slideLayout" Target="../slideLayouts/slideLayout12.xml"/><Relationship Id="rId6" Type="http://schemas.openxmlformats.org/officeDocument/2006/relationships/hyperlink" Target="https://docs.google.com/presentation/d/1wVgLWgeEvJm3fznlm0aV8ZiuWsW3o3aUQUCcvuM5vxQ/edit#slide=id.g1dd1d4388d0_93_47" TargetMode="External"/><Relationship Id="rId11" Type="http://schemas.openxmlformats.org/officeDocument/2006/relationships/hyperlink" Target="https://www.theguardian.com/artanddesign/2023/may/15/design-me-a-chair-made-from-petals-the-artists-pushing-the-boundaries-of-ai?CMP=Share_AndroidApp_Other" TargetMode="External"/><Relationship Id="rId5" Type="http://schemas.openxmlformats.org/officeDocument/2006/relationships/hyperlink" Target="https://lydia-arnold.com/2023/06/12/striking-a-balance-integrating-ai-into-assessment-practices/" TargetMode="External"/><Relationship Id="rId10" Type="http://schemas.openxmlformats.org/officeDocument/2006/relationships/hyperlink" Target="https://medium.com/@rwatkins_7167/updating-your-course-syllabus-for-chatgpt-965f4b57b003" TargetMode="External"/><Relationship Id="rId4" Type="http://schemas.openxmlformats.org/officeDocument/2006/relationships/hyperlink" Target="NULL" TargetMode="External"/><Relationship Id="rId9" Type="http://schemas.openxmlformats.org/officeDocument/2006/relationships/hyperlink" Target="https://www.iesalc.unesco.org/wp-content/uploads/2023/04/ChatGPT-and-Artificial-Intelligence-in-higher-education-Quick-Start-guide_EN_FINAL.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22633"/>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A5ED30D-8573-FA8D-7E2D-4D3D600395B3}"/>
              </a:ext>
            </a:extLst>
          </p:cNvPr>
          <p:cNvSpPr>
            <a:spLocks noGrp="1"/>
          </p:cNvSpPr>
          <p:nvPr>
            <p:ph type="ctrTitle"/>
          </p:nvPr>
        </p:nvSpPr>
        <p:spPr>
          <a:xfrm>
            <a:off x="670884" y="3545172"/>
            <a:ext cx="12170226" cy="1538515"/>
          </a:xfrm>
        </p:spPr>
        <p:txBody>
          <a:bodyPr vert="horz" lIns="91440" tIns="45720" rIns="91440" bIns="45720" rtlCol="0" anchor="b">
            <a:noAutofit/>
          </a:bodyPr>
          <a:lstStyle/>
          <a:p>
            <a:pPr algn="l"/>
            <a:r>
              <a:rPr lang="en-US" sz="7200" b="1">
                <a:solidFill>
                  <a:schemeClr val="bg1"/>
                </a:solidFill>
                <a:ea typeface="Calibri Light"/>
                <a:cs typeface="Calibri Light"/>
              </a:rPr>
              <a:t>Assessment ideas for an AI enabled world</a:t>
            </a:r>
          </a:p>
        </p:txBody>
      </p:sp>
      <p:sp>
        <p:nvSpPr>
          <p:cNvPr id="14" name="TextBox 13">
            <a:extLst>
              <a:ext uri="{FF2B5EF4-FFF2-40B4-BE49-F238E27FC236}">
                <a16:creationId xmlns:a16="http://schemas.microsoft.com/office/drawing/2014/main" id="{996939B1-76B0-C31B-A2A1-C0E65DC140E7}"/>
              </a:ext>
              <a:ext uri="{C183D7F6-B498-43B3-948B-1728B52AA6E4}">
                <adec:decorative xmlns:adec="http://schemas.microsoft.com/office/drawing/2017/decorative" val="1"/>
              </a:ext>
            </a:extLst>
          </p:cNvPr>
          <p:cNvSpPr txBox="1"/>
          <p:nvPr/>
        </p:nvSpPr>
        <p:spPr>
          <a:xfrm>
            <a:off x="6898275" y="4315055"/>
            <a:ext cx="2905482" cy="769441"/>
          </a:xfrm>
          <a:prstGeom prst="rect">
            <a:avLst/>
          </a:prstGeom>
          <a:noFill/>
        </p:spPr>
        <p:txBody>
          <a:bodyPr wrap="square" lIns="91440" tIns="45720" rIns="91440" bIns="45720" anchor="t">
            <a:spAutoFit/>
          </a:bodyPr>
          <a:lstStyle/>
          <a:p>
            <a:r>
              <a:rPr lang="en-GB" sz="4400" dirty="0">
                <a:solidFill>
                  <a:srgbClr val="FFC000"/>
                </a:solidFill>
                <a:ea typeface="+mn-lt"/>
                <a:cs typeface="+mn-lt"/>
              </a:rPr>
              <a:t>★★★★★</a:t>
            </a:r>
            <a:endParaRPr lang="en-GB" sz="4400" dirty="0">
              <a:cs typeface="Calibri"/>
            </a:endParaRPr>
          </a:p>
        </p:txBody>
      </p:sp>
    </p:spTree>
    <p:extLst>
      <p:ext uri="{BB962C8B-B14F-4D97-AF65-F5344CB8AC3E}">
        <p14:creationId xmlns:p14="http://schemas.microsoft.com/office/powerpoint/2010/main" val="3410234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AI generated research leads</a:t>
            </a:r>
            <a:endParaRPr lang="en-GB">
              <a:solidFill>
                <a:srgbClr val="C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10086951" y="344462"/>
            <a:ext cx="1553451" cy="646331"/>
            <a:chOff x="10086951" y="344462"/>
            <a:chExt cx="1553451" cy="646331"/>
          </a:xfrm>
        </p:grpSpPr>
        <p:sp>
          <p:nvSpPr>
            <p:cNvPr id="9" name="TextBox 8">
              <a:extLst>
                <a:ext uri="{FF2B5EF4-FFF2-40B4-BE49-F238E27FC236}">
                  <a16:creationId xmlns:a16="http://schemas.microsoft.com/office/drawing/2014/main" id="{D286546F-F0A8-B53B-E2F6-115F31EC6F5E}"/>
                </a:ext>
              </a:extLst>
            </p:cNvPr>
            <p:cNvSpPr txBox="1"/>
            <p:nvPr/>
          </p:nvSpPr>
          <p:spPr>
            <a:xfrm>
              <a:off x="11004642" y="344462"/>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a:t>
              </a:r>
              <a:endParaRPr lang="en-GB" sz="3600" dirty="0">
                <a:solidFill>
                  <a:schemeClr val="tx1">
                    <a:lumMod val="95000"/>
                    <a:lumOff val="5000"/>
                  </a:schemeClr>
                </a:solidFill>
              </a:endParaRPr>
            </a:p>
          </p:txBody>
        </p:sp>
        <p:sp>
          <p:nvSpPr>
            <p:cNvPr id="11" name="TextBox 10">
              <a:extLst>
                <a:ext uri="{FF2B5EF4-FFF2-40B4-BE49-F238E27FC236}">
                  <a16:creationId xmlns:a16="http://schemas.microsoft.com/office/drawing/2014/main" id="{A0C9715C-1974-54DE-28D7-C9869359BCB8}"/>
                </a:ext>
              </a:extLst>
            </p:cNvPr>
            <p:cNvSpPr txBox="1"/>
            <p:nvPr/>
          </p:nvSpPr>
          <p:spPr>
            <a:xfrm>
              <a:off x="10086951" y="344462"/>
              <a:ext cx="917691" cy="646331"/>
            </a:xfrm>
            <a:prstGeom prst="rect">
              <a:avLst/>
            </a:prstGeom>
            <a:noFill/>
            <a:ln w="12700">
              <a:noFill/>
            </a:ln>
          </p:spPr>
          <p:txBody>
            <a:bodyPr wrap="square" rtlCol="0">
              <a:spAutoFit/>
            </a:bodyPr>
            <a:lstStyle/>
            <a:p>
              <a:pPr algn="ctr"/>
              <a:r>
                <a:rPr lang="en-US" sz="3600" dirty="0"/>
                <a:t>OB</a:t>
              </a:r>
              <a:endParaRPr lang="en-GB" sz="3600" dirty="0"/>
            </a:p>
          </p:txBody>
        </p:sp>
      </p:gr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ts val="2000"/>
              </a:lnSpc>
              <a:spcBef>
                <a:spcPts val="0"/>
              </a:spcBef>
              <a:spcAft>
                <a:spcPts val="1200"/>
              </a:spcAft>
              <a:buFont typeface="Arial" panose="020B0604020202020204" pitchFamily="34" charset="0"/>
              <a:buNone/>
            </a:pPr>
            <a:r>
              <a:rPr lang="en-GB" sz="2000" b="1" dirty="0">
                <a:solidFill>
                  <a:srgbClr val="FFC000"/>
                </a:solidFill>
                <a:ea typeface="+mn-lt"/>
                <a:cs typeface="+mn-lt"/>
              </a:rPr>
              <a:t> </a:t>
            </a:r>
            <a:endParaRPr lang="en-GB" sz="2000" b="1" dirty="0">
              <a:solidFill>
                <a:srgbClr val="FFC000"/>
              </a:solidFill>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Lifelong learning</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651952" y="1562100"/>
            <a:ext cx="2769139" cy="41857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Research skills </a:t>
            </a:r>
          </a:p>
          <a:p>
            <a:pPr marL="251460" indent="-179705">
              <a:lnSpc>
                <a:spcPts val="2000"/>
              </a:lnSpc>
              <a:buFont typeface="Arial,Sans-Serif"/>
              <a:buChar char="•"/>
            </a:pPr>
            <a:r>
              <a:rPr lang="en-GB" sz="1600" dirty="0">
                <a:cs typeface="Calibri" panose="020F0502020204030204"/>
              </a:rPr>
              <a:t>Critical evaluation </a:t>
            </a:r>
          </a:p>
          <a:p>
            <a:pPr marL="251460" indent="-179705">
              <a:lnSpc>
                <a:spcPts val="2000"/>
              </a:lnSpc>
              <a:buFont typeface="Arial,Sans-Serif"/>
              <a:buChar char="•"/>
            </a:pPr>
            <a:r>
              <a:rPr lang="en-GB" sz="1600" dirty="0">
                <a:cs typeface="Calibri" panose="020F0502020204030204"/>
              </a:rPr>
              <a:t>Disciplinary/professional  </a:t>
            </a:r>
            <a:br>
              <a:rPr lang="en-GB" sz="1600" dirty="0">
                <a:cs typeface="Calibri" panose="020F0502020204030204"/>
              </a:rPr>
            </a:br>
            <a:r>
              <a:rPr lang="en-GB" sz="1600" dirty="0">
                <a:cs typeface="Calibri" panose="020F0502020204030204"/>
              </a:rPr>
              <a:t>knowledge</a:t>
            </a:r>
          </a:p>
          <a:p>
            <a:pPr marL="251460" indent="-179705">
              <a:lnSpc>
                <a:spcPts val="2000"/>
              </a:lnSpc>
              <a:buFont typeface="Arial,Sans-Serif"/>
              <a:buChar char="•"/>
            </a:pPr>
            <a:r>
              <a:rPr lang="en-GB" sz="1600" dirty="0">
                <a:cs typeface="Calibri" panose="020F0502020204030204"/>
              </a:rPr>
              <a:t>AI prompt engineering skills</a:t>
            </a:r>
          </a:p>
          <a:p>
            <a:pPr marL="251460" indent="-179705">
              <a:lnSpc>
                <a:spcPts val="2000"/>
              </a:lnSpc>
              <a:buFont typeface="Arial,Sans-Serif"/>
              <a:buChar char="•"/>
            </a:pPr>
            <a:r>
              <a:rPr lang="en-GB" sz="1600" dirty="0">
                <a:cs typeface="Calibri" panose="020F0502020204030204"/>
              </a:rPr>
              <a:t>Creativity</a:t>
            </a:r>
            <a:endParaRPr lang="en-GB" dirty="0"/>
          </a:p>
          <a:p>
            <a:pPr marL="342900" indent="-342900">
              <a:buFont typeface="Arial,Sans-Serif"/>
              <a:buChar char="•"/>
            </a:pPr>
            <a:endParaRPr lang="en-GB" sz="1600" dirty="0">
              <a:cs typeface="Calibri" panose="020F0502020204030204"/>
            </a:endParaRPr>
          </a:p>
          <a:p>
            <a:r>
              <a:rPr lang="en-GB" b="1" dirty="0">
                <a:cs typeface="Calibri" panose="020F0502020204030204"/>
              </a:rPr>
              <a:t>Formats</a:t>
            </a:r>
            <a:endParaRPr lang="en-GB" b="1" dirty="0">
              <a:latin typeface="Times New Roman"/>
              <a:cs typeface="Times New Roman"/>
            </a:endParaRPr>
          </a:p>
          <a:p>
            <a:pPr marL="285750" indent="-285750">
              <a:buFont typeface="Arial"/>
              <a:buChar char="•"/>
            </a:pPr>
            <a:r>
              <a:rPr lang="en-GB" sz="1600" dirty="0">
                <a:cs typeface="Times New Roman"/>
              </a:rPr>
              <a:t>Student can present findings live or prerecorded along with supplementary written evidence. </a:t>
            </a:r>
            <a:endParaRPr lang="en-US" b="1" dirty="0">
              <a:latin typeface="Times New Roman"/>
              <a:cs typeface="Times New Roman"/>
            </a:endParaRPr>
          </a:p>
          <a:p>
            <a:pPr marL="285750" indent="-285750">
              <a:buFont typeface="Arial"/>
              <a:buChar char="•"/>
            </a:pPr>
            <a:r>
              <a:rPr lang="en-GB" sz="1600" dirty="0">
                <a:cs typeface="Times New Roman"/>
              </a:rPr>
              <a:t>Research proposal would normally be written perhaps using a template</a:t>
            </a:r>
            <a:r>
              <a:rPr lang="en-GB" b="1" dirty="0">
                <a:latin typeface="Times New Roman"/>
                <a:cs typeface="Times New Roman"/>
              </a:rPr>
              <a:t>.  </a:t>
            </a:r>
            <a:endParaRPr lang="en-US" b="1" dirty="0">
              <a:latin typeface="Times New Roman"/>
              <a:cs typeface="Times New Roman"/>
            </a:endParaRPr>
          </a:p>
        </p:txBody>
      </p:sp>
      <p:sp>
        <p:nvSpPr>
          <p:cNvPr id="20" name="Content Placeholder 7">
            <a:extLst>
              <a:ext uri="{FF2B5EF4-FFF2-40B4-BE49-F238E27FC236}">
                <a16:creationId xmlns:a16="http://schemas.microsoft.com/office/drawing/2014/main" id="{6B28C946-E95B-7DD7-F59E-81AF38E17C75}"/>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b="1" dirty="0"/>
              <a:t>Suitable for: </a:t>
            </a:r>
            <a:r>
              <a:rPr lang="en-US" sz="1800" dirty="0"/>
              <a:t>a range of disciplines where research proposals are part of the assessment.</a:t>
            </a:r>
            <a:endParaRPr lang="en-US" sz="1800" dirty="0">
              <a:cs typeface="Calibri" panose="020F0502020204030204"/>
            </a:endParaRPr>
          </a:p>
          <a:p>
            <a:pPr marL="0" indent="0">
              <a:lnSpc>
                <a:spcPts val="2800"/>
              </a:lnSpc>
              <a:spcBef>
                <a:spcPts val="0"/>
              </a:spcBef>
              <a:buFont typeface="Arial" panose="020B0604020202020204" pitchFamily="34" charset="0"/>
              <a:buNone/>
            </a:pPr>
            <a:endParaRPr lang="en-US" sz="2000" b="1" dirty="0"/>
          </a:p>
          <a:p>
            <a:pPr marL="0" indent="0">
              <a:lnSpc>
                <a:spcPts val="2800"/>
              </a:lnSpc>
              <a:spcBef>
                <a:spcPts val="0"/>
              </a:spcBef>
              <a:buFont typeface="Arial" panose="020B0604020202020204" pitchFamily="34" charset="0"/>
              <a:buNone/>
            </a:pPr>
            <a:r>
              <a:rPr lang="en-US" sz="2000" b="1" dirty="0"/>
              <a:t>Student activities</a:t>
            </a:r>
            <a:endParaRPr lang="en-US" sz="2000" b="1" dirty="0">
              <a:cs typeface="Calibri"/>
            </a:endParaRPr>
          </a:p>
          <a:p>
            <a:pPr marL="359410" indent="-359410">
              <a:lnSpc>
                <a:spcPct val="100000"/>
              </a:lnSpc>
              <a:spcBef>
                <a:spcPts val="1600"/>
              </a:spcBef>
              <a:buAutoNum type="arabicPeriod"/>
            </a:pPr>
            <a:r>
              <a:rPr lang="en-US" sz="1800" dirty="0"/>
              <a:t>Students use AI to identify which current debates and complex challenges are happening in their profession or discipline and which are in need of resolution.</a:t>
            </a:r>
            <a:endParaRPr lang="en-US" sz="1800" dirty="0">
              <a:cs typeface="Calibri"/>
            </a:endParaRPr>
          </a:p>
          <a:p>
            <a:pPr marL="359410" indent="-359410">
              <a:lnSpc>
                <a:spcPct val="100000"/>
              </a:lnSpc>
              <a:spcBef>
                <a:spcPts val="1600"/>
              </a:spcBef>
              <a:buAutoNum type="arabicPeriod"/>
            </a:pPr>
            <a:r>
              <a:rPr lang="en-US" sz="1800" dirty="0"/>
              <a:t>They can then either explore through further research or observation in a real-world context and write up a research proposal. Alternatively,  the research leads exercise can be an end in itself where students present their findings with commentary and links to resources. </a:t>
            </a:r>
            <a:endParaRPr lang="en-US" sz="1800" dirty="0">
              <a:cs typeface="Calibri"/>
            </a:endParaRPr>
          </a:p>
          <a:p>
            <a:pPr marL="0" indent="0">
              <a:lnSpc>
                <a:spcPts val="2200"/>
              </a:lnSpc>
              <a:spcBef>
                <a:spcPts val="1600"/>
              </a:spcBef>
              <a:buNone/>
            </a:pPr>
            <a:endParaRPr lang="en-US" sz="1800" dirty="0">
              <a:cs typeface="Calibri"/>
            </a:endParaRPr>
          </a:p>
        </p:txBody>
      </p:sp>
    </p:spTree>
    <p:extLst>
      <p:ext uri="{BB962C8B-B14F-4D97-AF65-F5344CB8AC3E}">
        <p14:creationId xmlns:p14="http://schemas.microsoft.com/office/powerpoint/2010/main" val="474934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AI prompt competition</a:t>
            </a:r>
            <a:endParaRPr lang="en-GB">
              <a:solidFill>
                <a:srgbClr val="C00000"/>
              </a:solidFill>
              <a:cs typeface="Arial"/>
            </a:endParaRP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929642" y="1562100"/>
            <a:ext cx="1781175" cy="4948238"/>
          </a:xfrm>
          <a:noFill/>
          <a:ln w="31750">
            <a:noFill/>
          </a:ln>
        </p:spPr>
        <p:txBody>
          <a:bodyPr vert="horz" lIns="91440" tIns="45720" rIns="91440" bIns="45720" rtlCol="0" anchor="t">
            <a:noAutofit/>
          </a:bodyPr>
          <a:lstStyle/>
          <a:p>
            <a:pPr marL="0" indent="0" fontAlgn="base">
              <a:lnSpc>
                <a:spcPts val="2000"/>
              </a:lnSpc>
              <a:spcBef>
                <a:spcPts val="0"/>
              </a:spcBef>
              <a:spcAft>
                <a:spcPts val="1200"/>
              </a:spcAft>
              <a:buNone/>
            </a:pPr>
            <a:r>
              <a:rPr lang="en-GB" sz="2000" b="1" dirty="0">
                <a:solidFill>
                  <a:srgbClr val="FFC000"/>
                </a:solidFill>
                <a:ea typeface="+mn-lt"/>
                <a:cs typeface="+mn-lt"/>
              </a:rPr>
              <a:t> </a:t>
            </a:r>
            <a:endParaRPr lang="en-GB" sz="2000" b="1"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None/>
            </a:pPr>
            <a:r>
              <a:rPr lang="en-US" sz="1600" dirty="0">
                <a:effectLst/>
                <a:latin typeface="Calibri"/>
                <a:ea typeface="Times New Roman" panose="02020603050405020304" pitchFamily="18" charset="0"/>
                <a:cs typeface="Calibri"/>
              </a:rPr>
              <a:t>Authenticity</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Challenge</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GB" sz="1600" dirty="0">
                <a:effectLst/>
                <a:latin typeface="Calibri"/>
                <a:ea typeface="Times New Roman" panose="02020603050405020304" pitchFamily="18" charset="0"/>
                <a:cs typeface="Calibri"/>
              </a:rPr>
              <a:t>Product</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Staff demand</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a:t>
            </a:r>
            <a:endParaRPr lang="en-GB" sz="2000" dirty="0">
              <a:effectLst/>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Lifelong learning</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1A3774AD-071A-7096-98C0-8C99711B6723}"/>
              </a:ext>
            </a:extLst>
          </p:cNvPr>
          <p:cNvSpPr>
            <a:spLocks noGrp="1"/>
          </p:cNvSpPr>
          <p:nvPr>
            <p:ph sz="half" idx="4294967295"/>
          </p:nvPr>
        </p:nvSpPr>
        <p:spPr>
          <a:xfrm>
            <a:off x="441614" y="1562100"/>
            <a:ext cx="5391150" cy="4948238"/>
          </a:xfrm>
        </p:spPr>
        <p:txBody>
          <a:bodyPr vert="horz" lIns="91440" tIns="45720" rIns="91440" bIns="45720" rtlCol="0" anchor="t">
            <a:noAutofit/>
          </a:bodyPr>
          <a:lstStyle/>
          <a:p>
            <a:pPr marL="0" indent="0">
              <a:lnSpc>
                <a:spcPts val="2800"/>
              </a:lnSpc>
              <a:spcBef>
                <a:spcPts val="0"/>
              </a:spcBef>
              <a:buNone/>
            </a:pPr>
            <a:r>
              <a:rPr lang="en-US" sz="2000" b="1" dirty="0"/>
              <a:t>Student activities</a:t>
            </a:r>
          </a:p>
          <a:p>
            <a:pPr marL="359410" indent="-359410">
              <a:lnSpc>
                <a:spcPts val="2200"/>
              </a:lnSpc>
              <a:spcBef>
                <a:spcPts val="1600"/>
              </a:spcBef>
              <a:buFont typeface="+mj-lt"/>
              <a:buAutoNum type="arabicPeriod"/>
            </a:pPr>
            <a:r>
              <a:rPr lang="en-US" sz="1800" dirty="0"/>
              <a:t>Identify a major question/challenge in your discipline, preferably with no clear solution. </a:t>
            </a:r>
            <a:endParaRPr lang="en-US" sz="1800" dirty="0">
              <a:cs typeface="Calibri"/>
            </a:endParaRPr>
          </a:p>
          <a:p>
            <a:pPr marL="359410" indent="-359410">
              <a:lnSpc>
                <a:spcPts val="2200"/>
              </a:lnSpc>
              <a:spcBef>
                <a:spcPts val="1600"/>
              </a:spcBef>
              <a:buFont typeface="+mj-lt"/>
              <a:buAutoNum type="arabicPeriod"/>
            </a:pPr>
            <a:r>
              <a:rPr lang="en-US" sz="1800" dirty="0"/>
              <a:t>Collaborate on developing and agreeing 5 to 10 criteria for assessing AI generated responses to the question, e.g. does it reference more than one theoretical perspective?</a:t>
            </a:r>
            <a:endParaRPr lang="en-US" sz="1800" dirty="0">
              <a:cs typeface="Calibri"/>
            </a:endParaRPr>
          </a:p>
          <a:p>
            <a:pPr marL="359410" indent="-359410">
              <a:lnSpc>
                <a:spcPts val="2200"/>
              </a:lnSpc>
              <a:spcBef>
                <a:spcPts val="1600"/>
              </a:spcBef>
              <a:buFont typeface="+mj-lt"/>
              <a:buAutoNum type="arabicPeriod"/>
            </a:pPr>
            <a:r>
              <a:rPr lang="en-US" sz="1800" dirty="0"/>
              <a:t>Individually write a prompt for AI to answer the question. </a:t>
            </a:r>
            <a:endParaRPr lang="en-US" sz="1800" dirty="0">
              <a:cs typeface="Calibri"/>
            </a:endParaRPr>
          </a:p>
          <a:p>
            <a:pPr marL="359410" indent="-359410">
              <a:lnSpc>
                <a:spcPts val="2200"/>
              </a:lnSpc>
              <a:spcBef>
                <a:spcPts val="1600"/>
              </a:spcBef>
              <a:buFont typeface="+mj-lt"/>
              <a:buAutoNum type="arabicPeriod"/>
            </a:pPr>
            <a:r>
              <a:rPr lang="en-US" sz="1800" dirty="0"/>
              <a:t>In small groups use their criteria to judge the responses of other students and rate the AI prompts/responses from best to worst. </a:t>
            </a:r>
            <a:endParaRPr lang="en-US" sz="1800" dirty="0">
              <a:cs typeface="Calibri"/>
            </a:endParaRPr>
          </a:p>
          <a:p>
            <a:pPr marL="359410" indent="-359410">
              <a:lnSpc>
                <a:spcPts val="2200"/>
              </a:lnSpc>
              <a:spcBef>
                <a:spcPts val="1600"/>
              </a:spcBef>
              <a:buFont typeface="+mj-lt"/>
              <a:buAutoNum type="arabicPeriod"/>
            </a:pPr>
            <a:r>
              <a:rPr lang="en-US" sz="1800" dirty="0"/>
              <a:t>Write up a report/reflection on the process. </a:t>
            </a:r>
            <a:endParaRPr lang="en-US" sz="1800" dirty="0">
              <a:cs typeface="Calibri"/>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9243152" y="328984"/>
            <a:ext cx="2557948" cy="665009"/>
            <a:chOff x="9243152" y="328984"/>
            <a:chExt cx="2557948" cy="665009"/>
          </a:xfrm>
        </p:grpSpPr>
        <p:sp>
          <p:nvSpPr>
            <p:cNvPr id="9" name="TextBox 8">
              <a:extLst>
                <a:ext uri="{FF2B5EF4-FFF2-40B4-BE49-F238E27FC236}">
                  <a16:creationId xmlns:a16="http://schemas.microsoft.com/office/drawing/2014/main" id="{D286546F-F0A8-B53B-E2F6-115F31EC6F5E}"/>
                </a:ext>
              </a:extLst>
            </p:cNvPr>
            <p:cNvSpPr txBox="1"/>
            <p:nvPr/>
          </p:nvSpPr>
          <p:spPr>
            <a:xfrm>
              <a:off x="9243152" y="347662"/>
              <a:ext cx="91449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1" name="TextBox 10">
              <a:extLst>
                <a:ext uri="{FF2B5EF4-FFF2-40B4-BE49-F238E27FC236}">
                  <a16:creationId xmlns:a16="http://schemas.microsoft.com/office/drawing/2014/main" id="{A0C9715C-1974-54DE-28D7-C9869359BCB8}"/>
                </a:ext>
              </a:extLst>
            </p:cNvPr>
            <p:cNvSpPr txBox="1"/>
            <p:nvPr/>
          </p:nvSpPr>
          <p:spPr>
            <a:xfrm>
              <a:off x="10628844" y="328984"/>
              <a:ext cx="1172256"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OB</a:t>
              </a:r>
            </a:p>
          </p:txBody>
        </p:sp>
      </p:grpSp>
      <p:sp>
        <p:nvSpPr>
          <p:cNvPr id="6" name="TextBox 5">
            <a:extLst>
              <a:ext uri="{FF2B5EF4-FFF2-40B4-BE49-F238E27FC236}">
                <a16:creationId xmlns:a16="http://schemas.microsoft.com/office/drawing/2014/main" id="{BDAC3F3F-085D-B9BF-F6D3-E20616D7295C}"/>
              </a:ext>
            </a:extLst>
          </p:cNvPr>
          <p:cNvSpPr txBox="1"/>
          <p:nvPr/>
        </p:nvSpPr>
        <p:spPr>
          <a:xfrm>
            <a:off x="6623234" y="1562274"/>
            <a:ext cx="2898648" cy="41652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Critical evaluation </a:t>
            </a:r>
          </a:p>
          <a:p>
            <a:pPr marL="251460" indent="-179705">
              <a:buFont typeface="Arial,Sans-Serif"/>
              <a:buChar char="•"/>
            </a:pPr>
            <a:r>
              <a:rPr lang="en-GB" sz="1600" dirty="0">
                <a:cs typeface="Calibri" panose="020F0502020204030204"/>
              </a:rPr>
              <a:t>Problem solving </a:t>
            </a:r>
          </a:p>
          <a:p>
            <a:pPr marL="251460" indent="-179705">
              <a:buFont typeface="Arial,Sans-Serif"/>
              <a:buChar char="•"/>
            </a:pPr>
            <a:r>
              <a:rPr lang="en-GB" sz="1600" dirty="0">
                <a:cs typeface="Calibri" panose="020F0502020204030204"/>
              </a:rPr>
              <a:t>AI literacy </a:t>
            </a:r>
            <a:br>
              <a:rPr lang="en-GB" sz="1600" dirty="0">
                <a:cs typeface="Calibri" panose="020F0502020204030204"/>
              </a:rPr>
            </a:br>
            <a:r>
              <a:rPr lang="en-GB" sz="1600" dirty="0">
                <a:cs typeface="Calibri" panose="020F0502020204030204"/>
              </a:rPr>
              <a:t>(e.g. prompt engineering)</a:t>
            </a:r>
          </a:p>
          <a:p>
            <a:pPr marL="251460" indent="-179705">
              <a:buFont typeface="Arial,Sans-Serif"/>
              <a:buChar char="•"/>
            </a:pPr>
            <a:r>
              <a:rPr lang="en-GB" sz="1600" dirty="0">
                <a:cs typeface="Calibri" panose="020F0502020204030204"/>
              </a:rPr>
              <a:t>Reflection </a:t>
            </a:r>
          </a:p>
          <a:p>
            <a:pPr marL="251460" indent="-179705">
              <a:lnSpc>
                <a:spcPts val="2000"/>
              </a:lnSpc>
              <a:buFont typeface="Arial,Sans-Serif"/>
              <a:buChar char="•"/>
            </a:pPr>
            <a:r>
              <a:rPr lang="en-GB" sz="1600" dirty="0">
                <a:cs typeface="Calibri" panose="020F0502020204030204"/>
              </a:rPr>
              <a:t>Collaboration</a:t>
            </a:r>
          </a:p>
          <a:p>
            <a:pPr marL="342900" indent="-342900">
              <a:buFont typeface="Arial,Sans-Serif"/>
              <a:buChar char="•"/>
            </a:pPr>
            <a:endParaRPr lang="en-GB" dirty="0">
              <a:cs typeface="Calibri" panose="020F0502020204030204"/>
            </a:endParaRP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1460" indent="-179705">
              <a:buFont typeface="Arial,Sans-Serif"/>
              <a:buChar char="•"/>
            </a:pPr>
            <a:r>
              <a:rPr lang="en-GB" sz="1600" dirty="0">
                <a:cs typeface="Calibri" panose="020F0502020204030204"/>
              </a:rPr>
              <a:t>Online forums or in-class activities (step 1 to 3). </a:t>
            </a:r>
            <a:endParaRPr lang="en-US" sz="1600" dirty="0">
              <a:cs typeface="Calibri" panose="020F0502020204030204"/>
            </a:endParaRPr>
          </a:p>
          <a:p>
            <a:pPr marL="251460" indent="-179705">
              <a:buFont typeface="Arial,Sans-Serif"/>
              <a:buChar char="•"/>
            </a:pPr>
            <a:r>
              <a:rPr lang="en-GB" sz="1600" dirty="0">
                <a:cs typeface="Calibri" panose="020F0502020204030204"/>
              </a:rPr>
              <a:t>Written document or presentation as live /recorded oral, PPT or video. </a:t>
            </a:r>
            <a:br>
              <a:rPr lang="en-GB" sz="1600" dirty="0">
                <a:cs typeface="Calibri" panose="020F0502020204030204"/>
              </a:rPr>
            </a:br>
            <a:r>
              <a:rPr lang="en-GB" sz="1600" dirty="0">
                <a:cs typeface="Calibri" panose="020F0502020204030204"/>
              </a:rPr>
              <a:t>(steps 4 to 5).</a:t>
            </a:r>
          </a:p>
        </p:txBody>
      </p:sp>
      <p:sp>
        <p:nvSpPr>
          <p:cNvPr id="4" name="TextBox 3">
            <a:extLst>
              <a:ext uri="{FF2B5EF4-FFF2-40B4-BE49-F238E27FC236}">
                <a16:creationId xmlns:a16="http://schemas.microsoft.com/office/drawing/2014/main" id="{FE60070E-507C-F693-42F1-3006E14F4CEB}"/>
              </a:ext>
            </a:extLst>
          </p:cNvPr>
          <p:cNvSpPr txBox="1"/>
          <p:nvPr/>
        </p:nvSpPr>
        <p:spPr>
          <a:xfrm>
            <a:off x="10009864" y="347662"/>
            <a:ext cx="810365"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PE</a:t>
            </a:r>
          </a:p>
        </p:txBody>
      </p:sp>
    </p:spTree>
    <p:extLst>
      <p:ext uri="{BB962C8B-B14F-4D97-AF65-F5344CB8AC3E}">
        <p14:creationId xmlns:p14="http://schemas.microsoft.com/office/powerpoint/2010/main" val="3361733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AI road test</a:t>
            </a:r>
            <a:endParaRPr lang="en-GB">
              <a:solidFill>
                <a:srgbClr val="C00000"/>
              </a:solidFill>
              <a:cs typeface="Arial"/>
            </a:endParaRP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873961" y="1562100"/>
            <a:ext cx="1781175" cy="4948238"/>
          </a:xfrm>
          <a:noFill/>
          <a:ln w="31750">
            <a:noFill/>
          </a:ln>
        </p:spPr>
        <p:txBody>
          <a:bodyPr vert="horz" lIns="91440" tIns="45720" rIns="91440" bIns="45720" rtlCol="0" anchor="t">
            <a:noAutofit/>
          </a:bodyPr>
          <a:lstStyle/>
          <a:p>
            <a:pPr marL="0" indent="0" fontAlgn="base">
              <a:lnSpc>
                <a:spcPts val="2000"/>
              </a:lnSpc>
              <a:spcBef>
                <a:spcPts val="0"/>
              </a:spcBef>
              <a:spcAft>
                <a:spcPts val="1200"/>
              </a:spcAft>
              <a:buNone/>
            </a:pPr>
            <a:r>
              <a:rPr lang="en-GB" sz="2000" b="1" dirty="0">
                <a:solidFill>
                  <a:srgbClr val="FFC000"/>
                </a:solidFill>
                <a:ea typeface="+mn-lt"/>
                <a:cs typeface="+mn-lt"/>
              </a:rPr>
              <a:t> </a:t>
            </a:r>
            <a:endParaRPr lang="en-GB" sz="2000" b="1"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None/>
            </a:pPr>
            <a:r>
              <a:rPr lang="en-US" sz="1600" dirty="0">
                <a:effectLst/>
                <a:latin typeface="Calibri"/>
                <a:ea typeface="Times New Roman" panose="02020603050405020304" pitchFamily="18" charset="0"/>
                <a:cs typeface="Calibri"/>
              </a:rPr>
              <a:t>Authenticity</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Challenge</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Product</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Staff demand</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a:t>
            </a:r>
            <a:endParaRPr lang="en-GB" sz="2000" dirty="0">
              <a:effectLst/>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Lifelong learning</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1A3774AD-071A-7096-98C0-8C99711B6723}"/>
              </a:ext>
            </a:extLst>
          </p:cNvPr>
          <p:cNvSpPr>
            <a:spLocks noGrp="1"/>
          </p:cNvSpPr>
          <p:nvPr>
            <p:ph sz="half" idx="4294967295"/>
          </p:nvPr>
        </p:nvSpPr>
        <p:spPr>
          <a:xfrm>
            <a:off x="432955" y="1562100"/>
            <a:ext cx="5391150" cy="4948238"/>
          </a:xfrm>
        </p:spPr>
        <p:txBody>
          <a:bodyPr vert="horz" lIns="91440" tIns="45720" rIns="91440" bIns="45720" rtlCol="0" anchor="t">
            <a:noAutofit/>
          </a:bodyPr>
          <a:lstStyle/>
          <a:p>
            <a:pPr marL="0" indent="0">
              <a:lnSpc>
                <a:spcPts val="2800"/>
              </a:lnSpc>
              <a:spcBef>
                <a:spcPts val="0"/>
              </a:spcBef>
              <a:buNone/>
            </a:pPr>
            <a:r>
              <a:rPr lang="en-US" sz="2000" b="1" dirty="0"/>
              <a:t>Student activities</a:t>
            </a:r>
          </a:p>
          <a:p>
            <a:pPr marL="359410" indent="-359410">
              <a:lnSpc>
                <a:spcPts val="2200"/>
              </a:lnSpc>
              <a:spcBef>
                <a:spcPts val="1600"/>
              </a:spcBef>
              <a:buFont typeface="+mj-lt"/>
              <a:buAutoNum type="arabicPeriod"/>
            </a:pPr>
            <a:r>
              <a:rPr lang="en-US" sz="1800" dirty="0">
                <a:effectLst/>
              </a:rPr>
              <a:t>The student uses AI to generate a short (200 word) response to an open question.</a:t>
            </a:r>
            <a:endParaRPr lang="en-US" sz="1800" dirty="0">
              <a:effectLst/>
              <a:cs typeface="Calibri"/>
            </a:endParaRPr>
          </a:p>
          <a:p>
            <a:pPr marL="359410" indent="-359410">
              <a:lnSpc>
                <a:spcPts val="2200"/>
              </a:lnSpc>
              <a:spcBef>
                <a:spcPts val="1600"/>
              </a:spcBef>
              <a:buFont typeface="+mj-lt"/>
              <a:buAutoNum type="arabicPeriod"/>
            </a:pPr>
            <a:r>
              <a:rPr lang="en-US" sz="1800" dirty="0"/>
              <a:t>They </a:t>
            </a:r>
            <a:r>
              <a:rPr lang="en-US" sz="1800" b="0" i="0" u="none" strike="noStrike" dirty="0">
                <a:effectLst/>
              </a:rPr>
              <a:t>individually complete a pro forma which includes elements in the AI-generated answer such as quality of writing (language, references, argument etc.</a:t>
            </a:r>
            <a:r>
              <a:rPr lang="en-US" sz="1800" dirty="0"/>
              <a:t>). </a:t>
            </a:r>
          </a:p>
          <a:p>
            <a:pPr marL="360000" indent="-360000">
              <a:lnSpc>
                <a:spcPts val="2200"/>
              </a:lnSpc>
              <a:spcBef>
                <a:spcPts val="1600"/>
              </a:spcBef>
              <a:buFont typeface="+mj-lt"/>
              <a:buAutoNum type="arabicPeriod"/>
            </a:pPr>
            <a:r>
              <a:rPr lang="en-US" sz="1800" b="0" i="0" u="none" strike="noStrike" dirty="0">
                <a:effectLst/>
              </a:rPr>
              <a:t>In small groups students discuss their findings.</a:t>
            </a:r>
            <a:r>
              <a:rPr lang="en-US" sz="1800" dirty="0"/>
              <a:t> </a:t>
            </a:r>
            <a:endParaRPr lang="en-US" sz="1800" b="0" i="0" u="none" strike="noStrike" dirty="0">
              <a:effectLst/>
              <a:cs typeface="Calibri"/>
            </a:endParaRPr>
          </a:p>
          <a:p>
            <a:pPr marL="359410" indent="-359410">
              <a:lnSpc>
                <a:spcPts val="2200"/>
              </a:lnSpc>
              <a:spcBef>
                <a:spcPts val="1600"/>
              </a:spcBef>
              <a:buFont typeface="+mj-lt"/>
              <a:buAutoNum type="arabicPeriod"/>
            </a:pPr>
            <a:r>
              <a:rPr lang="en-US" sz="1800" b="0" i="0" u="none" strike="noStrike" dirty="0">
                <a:effectLst/>
              </a:rPr>
              <a:t>They then give a joint presentation on the process and outcomes of their discussions</a:t>
            </a:r>
            <a:r>
              <a:rPr lang="en-GB" sz="1800" b="0" i="0" u="none" strike="noStrike" dirty="0">
                <a:effectLst/>
              </a:rPr>
              <a:t>.</a:t>
            </a:r>
            <a:r>
              <a:rPr lang="en-GB" sz="1800" dirty="0"/>
              <a:t>  </a:t>
            </a:r>
            <a:endParaRPr lang="en-GB" sz="1800" b="0" i="0" u="none" strike="noStrike" dirty="0">
              <a:effectLst/>
              <a:cs typeface="Calibri"/>
            </a:endParaRPr>
          </a:p>
          <a:p>
            <a:pPr marL="359410" indent="-359410">
              <a:lnSpc>
                <a:spcPts val="2200"/>
              </a:lnSpc>
              <a:spcBef>
                <a:spcPts val="1600"/>
              </a:spcBef>
              <a:buFont typeface="+mj-lt"/>
              <a:buAutoNum type="arabicPeriod"/>
            </a:pPr>
            <a:r>
              <a:rPr lang="en-GB" sz="1800" b="0" i="0" u="none" strike="noStrike" dirty="0">
                <a:effectLst/>
              </a:rPr>
              <a:t>They might also be as</a:t>
            </a:r>
            <a:r>
              <a:rPr lang="en-GB" sz="1800" dirty="0"/>
              <a:t>ked to individually or collaboratively write a better written piece.</a:t>
            </a:r>
            <a:endParaRPr lang="en-US" sz="1800" dirty="0">
              <a:cs typeface="Calibri"/>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764548"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4" name="TextBox 13">
            <a:extLst>
              <a:ext uri="{FF2B5EF4-FFF2-40B4-BE49-F238E27FC236}">
                <a16:creationId xmlns:a16="http://schemas.microsoft.com/office/drawing/2014/main" id="{7A767C2F-F3DA-6D40-15CD-5E8C44CBC685}"/>
              </a:ext>
            </a:extLst>
          </p:cNvPr>
          <p:cNvSpPr txBox="1"/>
          <p:nvPr/>
        </p:nvSpPr>
        <p:spPr>
          <a:xfrm>
            <a:off x="6640552" y="1562274"/>
            <a:ext cx="2798532" cy="41347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Critical thinking</a:t>
            </a:r>
          </a:p>
          <a:p>
            <a:pPr marL="251460" indent="-179705">
              <a:buFont typeface="Arial,Sans-Serif"/>
              <a:buChar char="•"/>
            </a:pPr>
            <a:r>
              <a:rPr lang="en-GB" sz="1600" dirty="0">
                <a:cs typeface="Calibri" panose="020F0502020204030204"/>
              </a:rPr>
              <a:t>Group work </a:t>
            </a:r>
          </a:p>
          <a:p>
            <a:pPr marL="251460" indent="-179705">
              <a:buFont typeface="Arial,Sans-Serif"/>
              <a:buChar char="•"/>
            </a:pPr>
            <a:r>
              <a:rPr lang="en-GB" sz="1600" dirty="0">
                <a:cs typeface="Calibri" panose="020F0502020204030204"/>
              </a:rPr>
              <a:t>Good academic writing practice in referencing and summarising</a:t>
            </a:r>
          </a:p>
          <a:p>
            <a:pPr marL="71755"/>
            <a:r>
              <a:rPr lang="en-GB" sz="1600" dirty="0">
                <a:cs typeface="Calibri" panose="020F0502020204030204"/>
              </a:rPr>
              <a:t> </a:t>
            </a:r>
          </a:p>
          <a:p>
            <a:pPr marL="342900" indent="-342900">
              <a:lnSpc>
                <a:spcPts val="2200"/>
              </a:lnSpc>
              <a:buFont typeface="Arial,Sans-Serif"/>
              <a:buChar char="•"/>
            </a:pPr>
            <a:endParaRPr lang="en-GB" dirty="0">
              <a:cs typeface="Calibri" panose="020F0502020204030204"/>
            </a:endParaRPr>
          </a:p>
          <a:p>
            <a:pPr>
              <a:lnSpc>
                <a:spcPts val="2200"/>
              </a:lnSpc>
            </a:pPr>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1460" indent="-179705">
              <a:buFont typeface="Arial,Sans-Serif"/>
              <a:buChar char="•"/>
            </a:pPr>
            <a:r>
              <a:rPr lang="en-GB" sz="1600" dirty="0">
                <a:cs typeface="Calibri" panose="020F0502020204030204"/>
              </a:rPr>
              <a:t>The conversation and presentation can be in class or online. </a:t>
            </a:r>
          </a:p>
          <a:p>
            <a:pPr marL="251460" indent="-179705">
              <a:buFont typeface="Arial,Sans-Serif"/>
              <a:buChar char="•"/>
            </a:pPr>
            <a:r>
              <a:rPr lang="en-GB" sz="1600" dirty="0">
                <a:cs typeface="Calibri" panose="020F0502020204030204"/>
              </a:rPr>
              <a:t>The presentation could also be a pre-recorded  video (e.g., using PPT).</a:t>
            </a:r>
            <a:endParaRPr lang="en-GB" dirty="0">
              <a:cs typeface="Calibri" panose="020F0502020204030204"/>
            </a:endParaRPr>
          </a:p>
          <a:p>
            <a:pPr marL="251460" indent="-179705">
              <a:lnSpc>
                <a:spcPts val="2000"/>
              </a:lnSpc>
              <a:buFont typeface="Arial,Sans-Serif"/>
              <a:buChar char="•"/>
            </a:pPr>
            <a:endParaRPr lang="en-GB" sz="1600" dirty="0">
              <a:cs typeface="Calibri" panose="020F0502020204030204"/>
            </a:endParaRPr>
          </a:p>
        </p:txBody>
      </p:sp>
      <p:sp>
        <p:nvSpPr>
          <p:cNvPr id="4" name="TextBox 3">
            <a:extLst>
              <a:ext uri="{FF2B5EF4-FFF2-40B4-BE49-F238E27FC236}">
                <a16:creationId xmlns:a16="http://schemas.microsoft.com/office/drawing/2014/main" id="{1E7AC7BA-5E6E-1054-1C30-A05A918169A9}"/>
              </a:ext>
            </a:extLst>
          </p:cNvPr>
          <p:cNvSpPr txBox="1"/>
          <p:nvPr/>
        </p:nvSpPr>
        <p:spPr>
          <a:xfrm>
            <a:off x="9970265" y="344462"/>
            <a:ext cx="794283"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PE</a:t>
            </a:r>
          </a:p>
        </p:txBody>
      </p:sp>
    </p:spTree>
    <p:extLst>
      <p:ext uri="{BB962C8B-B14F-4D97-AF65-F5344CB8AC3E}">
        <p14:creationId xmlns:p14="http://schemas.microsoft.com/office/powerpoint/2010/main" val="409863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AI solution finder</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9153431" y="344460"/>
            <a:ext cx="894047"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OB</a:t>
            </a:r>
            <a:endParaRPr lang="en-GB" sz="3600" dirty="0">
              <a:solidFill>
                <a:schemeClr val="tx1">
                  <a:lumMod val="95000"/>
                  <a:lumOff val="5000"/>
                </a:schemeClr>
              </a:solidFill>
            </a:endParaRPr>
          </a:p>
        </p:txBody>
      </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GB"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709825" y="1562100"/>
            <a:ext cx="2752830" cy="37035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Creativity and divergent thinking</a:t>
            </a:r>
          </a:p>
          <a:p>
            <a:pPr marL="251460" indent="-179705">
              <a:lnSpc>
                <a:spcPts val="2000"/>
              </a:lnSpc>
              <a:buFont typeface="Arial,Sans-Serif"/>
              <a:buChar char="•"/>
            </a:pPr>
            <a:r>
              <a:rPr lang="en-GB" sz="1600" dirty="0"/>
              <a:t>Contextual intelligence</a:t>
            </a:r>
            <a:endParaRPr lang="en-GB" sz="1600" dirty="0">
              <a:cs typeface="Calibri"/>
            </a:endParaRPr>
          </a:p>
          <a:p>
            <a:pPr marL="251460" indent="-179705">
              <a:lnSpc>
                <a:spcPts val="2000"/>
              </a:lnSpc>
              <a:buFont typeface="Arial,Sans-Serif"/>
              <a:buChar char="•"/>
            </a:pPr>
            <a:r>
              <a:rPr lang="en-GB" sz="1600" dirty="0"/>
              <a:t>AI literacy</a:t>
            </a:r>
            <a:endParaRPr lang="en-GB" sz="1600" dirty="0">
              <a:cs typeface="Calibri"/>
            </a:endParaRPr>
          </a:p>
          <a:p>
            <a:pPr marL="251460" indent="-179705">
              <a:lnSpc>
                <a:spcPts val="2000"/>
              </a:lnSpc>
              <a:buFont typeface="Arial,Sans-Serif"/>
              <a:buChar char="•"/>
            </a:pPr>
            <a:r>
              <a:rPr lang="en-GB" sz="1600" dirty="0"/>
              <a:t>AI technical understanding</a:t>
            </a:r>
            <a:endParaRPr lang="en-GB" sz="1600" dirty="0">
              <a:cs typeface="Calibri"/>
            </a:endParaRPr>
          </a:p>
          <a:p>
            <a:pPr marL="251460" indent="-179705">
              <a:lnSpc>
                <a:spcPts val="2000"/>
              </a:lnSpc>
              <a:buFont typeface="Arial,Sans-Serif"/>
              <a:buChar char="•"/>
            </a:pPr>
            <a:r>
              <a:rPr lang="en-GB" sz="1600" dirty="0"/>
              <a:t>Research</a:t>
            </a:r>
            <a:endParaRPr lang="en-GB" sz="1600" dirty="0">
              <a:cs typeface="Calibri"/>
            </a:endParaRPr>
          </a:p>
          <a:p>
            <a:pPr marL="251460" indent="-179705">
              <a:lnSpc>
                <a:spcPts val="2000"/>
              </a:lnSpc>
              <a:buFont typeface="Arial,Sans-Serif"/>
              <a:buChar char="•"/>
            </a:pPr>
            <a:r>
              <a:rPr lang="en-GB" sz="1600" dirty="0">
                <a:cs typeface="Calibri"/>
              </a:rPr>
              <a:t>Professional confidence</a:t>
            </a: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GB" dirty="0">
              <a:cs typeface="Calibri" panose="020F0502020204030204"/>
            </a:endParaRPr>
          </a:p>
          <a:p>
            <a:pPr marL="285750" indent="-285750">
              <a:buFont typeface="Arial"/>
              <a:buChar char="•"/>
            </a:pPr>
            <a:r>
              <a:rPr lang="en-GB" sz="1600" dirty="0">
                <a:cs typeface="Calibri" panose="020F0502020204030204"/>
              </a:rPr>
              <a:t>Presentation (live or prerecorded).</a:t>
            </a:r>
          </a:p>
          <a:p>
            <a:pPr marL="285750" indent="-285750">
              <a:buFont typeface="Arial"/>
              <a:buChar char="•"/>
            </a:pPr>
            <a:r>
              <a:rPr lang="en-GB" sz="1600" dirty="0">
                <a:cs typeface="Calibri" panose="020F0502020204030204"/>
              </a:rPr>
              <a:t>Written document. </a:t>
            </a:r>
            <a:endParaRPr lang="en-GB" dirty="0">
              <a:cs typeface="Calibri" panose="020F0502020204030204"/>
            </a:endParaRPr>
          </a:p>
          <a:p>
            <a:pPr marL="285750" indent="-285750">
              <a:buFont typeface="Arial"/>
              <a:buChar char="•"/>
            </a:pPr>
            <a:r>
              <a:rPr lang="en-GB" sz="1600" dirty="0">
                <a:cs typeface="Calibri" panose="020F0502020204030204"/>
              </a:rPr>
              <a:t>Blog post.</a:t>
            </a:r>
            <a:endParaRPr lang="en-GB" dirty="0">
              <a:cs typeface="Calibri"/>
            </a:endParaRPr>
          </a:p>
        </p:txBody>
      </p:sp>
      <p:sp>
        <p:nvSpPr>
          <p:cNvPr id="4" name="TextBox 3">
            <a:extLst>
              <a:ext uri="{FF2B5EF4-FFF2-40B4-BE49-F238E27FC236}">
                <a16:creationId xmlns:a16="http://schemas.microsoft.com/office/drawing/2014/main" id="{BC9DDBBF-DAF4-D1CC-72F1-D1DC75DDE617}"/>
              </a:ext>
            </a:extLst>
          </p:cNvPr>
          <p:cNvSpPr txBox="1"/>
          <p:nvPr/>
        </p:nvSpPr>
        <p:spPr>
          <a:xfrm>
            <a:off x="502227" y="1512451"/>
            <a:ext cx="5334000" cy="4842351"/>
          </a:xfrm>
          <a:prstGeom prst="rect">
            <a:avLst/>
          </a:prstGeom>
          <a:noFill/>
        </p:spPr>
        <p:txBody>
          <a:bodyPr wrap="square" rtlCol="0">
            <a:spAutoFit/>
          </a:bodyPr>
          <a:lstStyle/>
          <a:p>
            <a:pPr algn="l"/>
            <a:r>
              <a:rPr lang="en-US" sz="1800" b="1" dirty="0"/>
              <a:t>Suitable for:  </a:t>
            </a:r>
            <a:r>
              <a:rPr lang="en-US" sz="1800" dirty="0"/>
              <a:t>a range of disciplines but could be of particular use post placement where students have had experience of real-world,  work-based challenges.</a:t>
            </a:r>
            <a:endParaRPr lang="en-US" b="1" dirty="0"/>
          </a:p>
          <a:p>
            <a:pPr>
              <a:lnSpc>
                <a:spcPts val="2200"/>
              </a:lnSpc>
              <a:spcBef>
                <a:spcPts val="1600"/>
              </a:spcBef>
            </a:pPr>
            <a:r>
              <a:rPr lang="en-US" sz="2000" b="1" dirty="0">
                <a:cs typeface="Calibri"/>
              </a:rPr>
              <a:t>Student activities</a:t>
            </a:r>
            <a:endParaRPr lang="en-US" sz="2000" b="0" i="0" u="none" strike="noStrike" dirty="0">
              <a:effectLst/>
              <a:cs typeface="Calibri"/>
            </a:endParaRPr>
          </a:p>
          <a:p>
            <a:pPr marL="359410" indent="-359410">
              <a:lnSpc>
                <a:spcPts val="2200"/>
              </a:lnSpc>
              <a:spcBef>
                <a:spcPts val="1600"/>
              </a:spcBef>
              <a:buFont typeface="+mj-lt"/>
              <a:buAutoNum type="arabicPeriod"/>
            </a:pPr>
            <a:r>
              <a:rPr lang="en-US" dirty="0">
                <a:cs typeface="Calibri"/>
              </a:rPr>
              <a:t>Students appraise current challenges in a specific professional or disciplinary field and investigate where AI could offer opportunities OR identify a challenge themselves (new or predicted).</a:t>
            </a:r>
          </a:p>
          <a:p>
            <a:pPr marL="359410" indent="-359410">
              <a:lnSpc>
                <a:spcPts val="2200"/>
              </a:lnSpc>
              <a:spcBef>
                <a:spcPts val="1600"/>
              </a:spcBef>
              <a:buFont typeface="+mj-lt"/>
              <a:buAutoNum type="arabicPeriod"/>
            </a:pPr>
            <a:r>
              <a:rPr lang="en-US" sz="1800" dirty="0">
                <a:cs typeface="Calibri"/>
              </a:rPr>
              <a:t>They then present rationale for selection of the challenge (why it is a priority) and a plan for how AI might help to resolve it. </a:t>
            </a:r>
          </a:p>
          <a:p>
            <a:pPr marL="359410" indent="-359410">
              <a:lnSpc>
                <a:spcPts val="2200"/>
              </a:lnSpc>
              <a:spcBef>
                <a:spcPts val="1600"/>
              </a:spcBef>
              <a:buFont typeface="+mj-lt"/>
              <a:buAutoNum type="arabicPeriod"/>
            </a:pPr>
            <a:r>
              <a:rPr lang="en-US" sz="1800" dirty="0">
                <a:cs typeface="Calibri"/>
              </a:rPr>
              <a:t>They could then present this to work-based colleagues/managers for feedback where relevant. </a:t>
            </a:r>
          </a:p>
          <a:p>
            <a:pPr algn="l"/>
            <a:endParaRPr lang="en-GB" b="1" dirty="0"/>
          </a:p>
        </p:txBody>
      </p:sp>
      <p:sp>
        <p:nvSpPr>
          <p:cNvPr id="3" name="TextBox 2">
            <a:extLst>
              <a:ext uri="{FF2B5EF4-FFF2-40B4-BE49-F238E27FC236}">
                <a16:creationId xmlns:a16="http://schemas.microsoft.com/office/drawing/2014/main" id="{CC125725-4591-3B97-EE83-384734950542}"/>
              </a:ext>
            </a:extLst>
          </p:cNvPr>
          <p:cNvSpPr txBox="1"/>
          <p:nvPr/>
        </p:nvSpPr>
        <p:spPr>
          <a:xfrm>
            <a:off x="7947571" y="344461"/>
            <a:ext cx="12058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CCE</a:t>
            </a:r>
            <a:endParaRPr lang="en-GB" sz="3600" dirty="0">
              <a:solidFill>
                <a:schemeClr val="tx1">
                  <a:lumMod val="95000"/>
                  <a:lumOff val="5000"/>
                </a:schemeClr>
              </a:solidFill>
            </a:endParaRPr>
          </a:p>
        </p:txBody>
      </p:sp>
      <p:sp>
        <p:nvSpPr>
          <p:cNvPr id="5" name="TextBox 4">
            <a:extLst>
              <a:ext uri="{FF2B5EF4-FFF2-40B4-BE49-F238E27FC236}">
                <a16:creationId xmlns:a16="http://schemas.microsoft.com/office/drawing/2014/main" id="{63060246-F49F-8425-CAEF-39233A8E0D4C}"/>
              </a:ext>
            </a:extLst>
          </p:cNvPr>
          <p:cNvSpPr txBox="1"/>
          <p:nvPr/>
        </p:nvSpPr>
        <p:spPr>
          <a:xfrm>
            <a:off x="10249587" y="339273"/>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a:t>
            </a:r>
            <a:endParaRPr lang="en-GB" sz="3600" dirty="0">
              <a:solidFill>
                <a:schemeClr val="tx1">
                  <a:lumMod val="95000"/>
                  <a:lumOff val="5000"/>
                </a:schemeClr>
              </a:solidFill>
            </a:endParaRPr>
          </a:p>
        </p:txBody>
      </p:sp>
      <p:sp>
        <p:nvSpPr>
          <p:cNvPr id="6" name="TextBox 5">
            <a:extLst>
              <a:ext uri="{FF2B5EF4-FFF2-40B4-BE49-F238E27FC236}">
                <a16:creationId xmlns:a16="http://schemas.microsoft.com/office/drawing/2014/main" id="{08D8D625-463C-4B55-75D7-2A19C9769AD1}"/>
              </a:ext>
            </a:extLst>
          </p:cNvPr>
          <p:cNvSpPr txBox="1"/>
          <p:nvPr/>
        </p:nvSpPr>
        <p:spPr>
          <a:xfrm>
            <a:off x="11009626" y="352765"/>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D</a:t>
            </a:r>
            <a:endParaRPr lang="en-GB" sz="3600" dirty="0">
              <a:solidFill>
                <a:schemeClr val="tx1">
                  <a:lumMod val="95000"/>
                  <a:lumOff val="5000"/>
                </a:schemeClr>
              </a:solidFill>
            </a:endParaRPr>
          </a:p>
        </p:txBody>
      </p:sp>
    </p:spTree>
    <p:extLst>
      <p:ext uri="{BB962C8B-B14F-4D97-AF65-F5344CB8AC3E}">
        <p14:creationId xmlns:p14="http://schemas.microsoft.com/office/powerpoint/2010/main" val="244901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dirty="0">
                <a:solidFill>
                  <a:srgbClr val="433244"/>
                </a:solidFill>
                <a:cs typeface="Arial"/>
              </a:rPr>
              <a:t>AI think-pair-share</a:t>
            </a:r>
            <a:endParaRPr lang="en-GB" dirty="0">
              <a:solidFill>
                <a:srgbClr val="C00000"/>
              </a:solidFill>
              <a:cs typeface="Arial"/>
            </a:endParaRP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925916" y="1562100"/>
            <a:ext cx="1781175" cy="4948238"/>
          </a:xfrm>
          <a:noFill/>
          <a:ln w="31750">
            <a:noFill/>
          </a:ln>
        </p:spPr>
        <p:txBody>
          <a:bodyPr vert="horz" lIns="91440" tIns="45720" rIns="91440" bIns="45720" rtlCol="0" anchor="t">
            <a:noAutofit/>
          </a:bodyPr>
          <a:lstStyle/>
          <a:p>
            <a:pPr marL="0" indent="0">
              <a:lnSpc>
                <a:spcPts val="2000"/>
              </a:lnSpc>
              <a:spcBef>
                <a:spcPts val="0"/>
              </a:spcBef>
              <a:spcAft>
                <a:spcPts val="1200"/>
              </a:spcAft>
              <a:buNone/>
            </a:pPr>
            <a:endParaRPr lang="en-GB" sz="1600" dirty="0">
              <a:effectLst/>
              <a:latin typeface="Calibri"/>
              <a:ea typeface="Times New Roman" panose="02020603050405020304" pitchFamily="18" charset="0"/>
              <a:cs typeface="Calibri"/>
            </a:endParaRPr>
          </a:p>
          <a:p>
            <a:pPr marL="0" indent="0">
              <a:lnSpc>
                <a:spcPts val="2000"/>
              </a:lnSpc>
              <a:spcBef>
                <a:spcPts val="0"/>
              </a:spcBef>
              <a:spcAft>
                <a:spcPts val="1200"/>
              </a:spcAft>
              <a:buNone/>
            </a:pPr>
            <a:r>
              <a:rPr lang="en-GB" sz="1600" dirty="0">
                <a:effectLst/>
                <a:latin typeface="Calibri"/>
                <a:ea typeface="Times New Roman" panose="02020603050405020304" pitchFamily="18" charset="0"/>
                <a:cs typeface="Calibri"/>
              </a:rPr>
              <a:t>Authenticity</a:t>
            </a:r>
            <a:r>
              <a:rPr lang="en-GB"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GB" sz="1600" dirty="0">
                <a:effectLst/>
                <a:latin typeface="Calibri"/>
                <a:ea typeface="Times New Roman" panose="02020603050405020304" pitchFamily="18" charset="0"/>
                <a:cs typeface="Calibri"/>
              </a:rPr>
              <a:t>Challenge</a:t>
            </a:r>
            <a:r>
              <a:rPr lang="en-GB"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GB" sz="1600" dirty="0">
                <a:effectLst/>
                <a:latin typeface="Calibri"/>
                <a:ea typeface="Times New Roman" panose="02020603050405020304" pitchFamily="18" charset="0"/>
                <a:cs typeface="Calibri"/>
              </a:rPr>
              <a:t>Product</a:t>
            </a:r>
            <a:r>
              <a:rPr lang="en-GB"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GB" sz="1600" dirty="0">
                <a:latin typeface="Calibri"/>
                <a:ea typeface="Times New Roman" panose="02020603050405020304" pitchFamily="18" charset="0"/>
                <a:cs typeface="Times New Roman"/>
              </a:rPr>
              <a:t>Learning </a:t>
            </a:r>
            <a:br>
              <a:rPr lang="en-GB" sz="1600" dirty="0">
                <a:latin typeface="Segoe UI Emoji"/>
                <a:ea typeface="+mn-lt"/>
                <a:cs typeface="Times New Roman"/>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GB" sz="1600" dirty="0">
                <a:effectLst/>
                <a:latin typeface="Calibri"/>
                <a:ea typeface="Times New Roman" panose="02020603050405020304" pitchFamily="18" charset="0"/>
                <a:cs typeface="Calibri"/>
              </a:rPr>
              <a:t>Staff demand</a:t>
            </a:r>
            <a:r>
              <a:rPr lang="en-GB"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effectLst/>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Lifelong learning</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8967667" y="317861"/>
            <a:ext cx="2475760" cy="646332"/>
            <a:chOff x="8967667" y="317861"/>
            <a:chExt cx="2475760" cy="646332"/>
          </a:xfrm>
        </p:grpSpPr>
        <p:sp>
          <p:nvSpPr>
            <p:cNvPr id="9" name="TextBox 8">
              <a:extLst>
                <a:ext uri="{FF2B5EF4-FFF2-40B4-BE49-F238E27FC236}">
                  <a16:creationId xmlns:a16="http://schemas.microsoft.com/office/drawing/2014/main" id="{D286546F-F0A8-B53B-E2F6-115F31EC6F5E}"/>
                </a:ext>
              </a:extLst>
            </p:cNvPr>
            <p:cNvSpPr txBox="1"/>
            <p:nvPr/>
          </p:nvSpPr>
          <p:spPr>
            <a:xfrm>
              <a:off x="8967667" y="317862"/>
              <a:ext cx="1086494"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OB</a:t>
              </a:r>
            </a:p>
          </p:txBody>
        </p:sp>
        <p:sp>
          <p:nvSpPr>
            <p:cNvPr id="11" name="TextBox 10">
              <a:extLst>
                <a:ext uri="{FF2B5EF4-FFF2-40B4-BE49-F238E27FC236}">
                  <a16:creationId xmlns:a16="http://schemas.microsoft.com/office/drawing/2014/main" id="{A0C9715C-1974-54DE-28D7-C9869359BCB8}"/>
                </a:ext>
              </a:extLst>
            </p:cNvPr>
            <p:cNvSpPr txBox="1"/>
            <p:nvPr/>
          </p:nvSpPr>
          <p:spPr>
            <a:xfrm>
              <a:off x="10807667" y="317861"/>
              <a:ext cx="635760"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C</a:t>
              </a:r>
            </a:p>
          </p:txBody>
        </p:sp>
      </p:grpSp>
      <p:sp>
        <p:nvSpPr>
          <p:cNvPr id="14" name="TextBox 13">
            <a:extLst>
              <a:ext uri="{FF2B5EF4-FFF2-40B4-BE49-F238E27FC236}">
                <a16:creationId xmlns:a16="http://schemas.microsoft.com/office/drawing/2014/main" id="{B5303215-3C4D-DAA7-7D52-A6F9E0ECEA8F}"/>
              </a:ext>
            </a:extLst>
          </p:cNvPr>
          <p:cNvSpPr txBox="1"/>
          <p:nvPr/>
        </p:nvSpPr>
        <p:spPr>
          <a:xfrm>
            <a:off x="6612266" y="1559058"/>
            <a:ext cx="2898648" cy="37189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solidFill>
                  <a:srgbClr val="000000"/>
                </a:solidFill>
                <a:cs typeface="Calibri"/>
              </a:rPr>
              <a:t>Critical thinking</a:t>
            </a:r>
            <a:endParaRPr lang="en-GB" dirty="0">
              <a:solidFill>
                <a:srgbClr val="000000"/>
              </a:solidFill>
              <a:cs typeface="Calibri"/>
            </a:endParaRPr>
          </a:p>
          <a:p>
            <a:pPr marL="251460" indent="-179705">
              <a:buFont typeface="Arial,Sans-Serif"/>
              <a:buChar char="•"/>
            </a:pPr>
            <a:r>
              <a:rPr lang="en-GB" sz="1600" dirty="0">
                <a:solidFill>
                  <a:srgbClr val="000000"/>
                </a:solidFill>
                <a:cs typeface="Calibri"/>
              </a:rPr>
              <a:t>Evaluation </a:t>
            </a:r>
            <a:endParaRPr lang="en-GB" dirty="0">
              <a:solidFill>
                <a:srgbClr val="000000"/>
              </a:solidFill>
              <a:cs typeface="Calibri"/>
            </a:endParaRPr>
          </a:p>
          <a:p>
            <a:pPr marL="251460" indent="-179705">
              <a:buFont typeface="Arial,Sans-Serif"/>
              <a:buChar char="•"/>
            </a:pPr>
            <a:r>
              <a:rPr lang="en-GB" sz="1600" dirty="0">
                <a:solidFill>
                  <a:srgbClr val="000000"/>
                </a:solidFill>
                <a:cs typeface="Calibri"/>
              </a:rPr>
              <a:t>AI literacy</a:t>
            </a:r>
            <a:endParaRPr lang="en-GB" sz="1600" dirty="0">
              <a:cs typeface="Calibri" panose="020F0502020204030204"/>
            </a:endParaRPr>
          </a:p>
          <a:p>
            <a:pPr marL="251460" indent="-179705">
              <a:buFont typeface="Arial,Sans-Serif"/>
              <a:buChar char="•"/>
            </a:pPr>
            <a:r>
              <a:rPr lang="en-GB" sz="1600" dirty="0">
                <a:cs typeface="Calibri" panose="020F0502020204030204"/>
              </a:rPr>
              <a:t>Independent thinking</a:t>
            </a:r>
          </a:p>
          <a:p>
            <a:pPr marL="251460" indent="-179705">
              <a:buFont typeface="Arial,Sans-Serif"/>
              <a:buChar char="•"/>
            </a:pPr>
            <a:r>
              <a:rPr lang="en-GB" sz="1600" dirty="0">
                <a:cs typeface="Calibri" panose="020F0502020204030204"/>
              </a:rPr>
              <a:t>Reflection</a:t>
            </a:r>
            <a:endParaRPr lang="en-GB" dirty="0">
              <a:cs typeface="Calibri" panose="020F0502020204030204"/>
            </a:endParaRPr>
          </a:p>
          <a:p>
            <a:pPr marL="342900" indent="-342900">
              <a:lnSpc>
                <a:spcPts val="2200"/>
              </a:lnSpc>
              <a:buFont typeface="Arial,Sans-Serif"/>
              <a:buChar char="•"/>
            </a:pPr>
            <a:endParaRPr lang="en-GB" dirty="0">
              <a:cs typeface="Calibri" panose="020F0502020204030204"/>
            </a:endParaRPr>
          </a:p>
          <a:p>
            <a:pPr>
              <a:lnSpc>
                <a:spcPts val="2200"/>
              </a:lnSpc>
            </a:pPr>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1460" indent="-179705">
              <a:buFont typeface="Arial,Sans-Serif"/>
              <a:buChar char="•"/>
            </a:pPr>
            <a:r>
              <a:rPr lang="en-GB" sz="1600" dirty="0">
                <a:cs typeface="Calibri" panose="020F0502020204030204"/>
              </a:rPr>
              <a:t>In class or Teams. Output will be in written format. </a:t>
            </a:r>
            <a:endParaRPr lang="en-GB" dirty="0">
              <a:cs typeface="Calibri" panose="020F0502020204030204"/>
            </a:endParaRPr>
          </a:p>
          <a:p>
            <a:pPr marL="251460" indent="-179705">
              <a:spcBef>
                <a:spcPts val="600"/>
              </a:spcBef>
              <a:buFont typeface="Arial,Sans-Serif"/>
              <a:buChar char="•"/>
            </a:pPr>
            <a:r>
              <a:rPr lang="en-GB" sz="1600" dirty="0">
                <a:cs typeface="Calibri" panose="020F0502020204030204"/>
              </a:rPr>
              <a:t>Students can use Track </a:t>
            </a:r>
            <a:br>
              <a:rPr lang="en-GB" sz="1600" dirty="0">
                <a:cs typeface="Calibri" panose="020F0502020204030204"/>
              </a:rPr>
            </a:br>
            <a:r>
              <a:rPr lang="en-GB" sz="1600" dirty="0">
                <a:cs typeface="Calibri" panose="020F0502020204030204"/>
              </a:rPr>
              <a:t>Changes in MS Word or Suggesting in Google Docs to make and log changes.</a:t>
            </a:r>
            <a:endParaRPr lang="en-GB" dirty="0">
              <a:cs typeface="Calibri"/>
            </a:endParaRPr>
          </a:p>
        </p:txBody>
      </p:sp>
      <p:sp>
        <p:nvSpPr>
          <p:cNvPr id="16" name="Content Placeholder 7">
            <a:extLst>
              <a:ext uri="{FF2B5EF4-FFF2-40B4-BE49-F238E27FC236}">
                <a16:creationId xmlns:a16="http://schemas.microsoft.com/office/drawing/2014/main" id="{AF5BA747-ECED-858A-EEC1-0DD6EF7635BE}"/>
              </a:ext>
            </a:extLst>
          </p:cNvPr>
          <p:cNvSpPr txBox="1">
            <a:spLocks/>
          </p:cNvSpPr>
          <p:nvPr/>
        </p:nvSpPr>
        <p:spPr>
          <a:xfrm>
            <a:off x="409611" y="1524174"/>
            <a:ext cx="5712296" cy="494825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endParaRPr lang="en-US" sz="2000" b="1" dirty="0">
              <a:cs typeface="Calibri"/>
            </a:endParaRPr>
          </a:p>
          <a:p>
            <a:pPr marL="359410" indent="-359410">
              <a:spcBef>
                <a:spcPts val="1600"/>
              </a:spcBef>
              <a:buFont typeface="Calibri Light" panose="020F0302020204030204"/>
              <a:buAutoNum type="arabicPeriod"/>
            </a:pPr>
            <a:r>
              <a:rPr lang="en-US" sz="1800" dirty="0">
                <a:cs typeface="Calibri"/>
              </a:rPr>
              <a:t>Students individually identify a key challenge in their field or discipline.</a:t>
            </a:r>
          </a:p>
          <a:p>
            <a:pPr marL="359410" indent="-359410">
              <a:spcBef>
                <a:spcPts val="1600"/>
              </a:spcBef>
              <a:buAutoNum type="arabicPeriod"/>
            </a:pPr>
            <a:r>
              <a:rPr lang="en-US" sz="1800" dirty="0">
                <a:cs typeface="Calibri"/>
              </a:rPr>
              <a:t>Using three different types of prompts, they generate a response from an AI text generator. </a:t>
            </a:r>
          </a:p>
          <a:p>
            <a:pPr marL="359410" indent="-359410">
              <a:spcBef>
                <a:spcPts val="1600"/>
              </a:spcBef>
              <a:buAutoNum type="arabicPeriod"/>
            </a:pPr>
            <a:r>
              <a:rPr lang="en-US" sz="1800" dirty="0">
                <a:cs typeface="Calibri"/>
              </a:rPr>
              <a:t>They pair up to exchange notes on the process and whether the outputs were correct,  surprising etc.</a:t>
            </a:r>
          </a:p>
          <a:p>
            <a:pPr marL="359410" indent="-359410">
              <a:spcBef>
                <a:spcPts val="1600"/>
              </a:spcBef>
              <a:buAutoNum type="arabicPeriod"/>
            </a:pPr>
            <a:r>
              <a:rPr lang="en-US" sz="1800" dirty="0">
                <a:cs typeface="Calibri"/>
              </a:rPr>
              <a:t>Individually, they then refine their prompt to generate a final AI output and log the changes they make. </a:t>
            </a:r>
          </a:p>
          <a:p>
            <a:pPr marL="359410" indent="-359410">
              <a:lnSpc>
                <a:spcPts val="2200"/>
              </a:lnSpc>
              <a:spcBef>
                <a:spcPts val="1600"/>
              </a:spcBef>
              <a:buAutoNum type="arabicPeriod"/>
            </a:pPr>
            <a:r>
              <a:rPr lang="en-US" sz="1800" dirty="0">
                <a:cs typeface="Calibri"/>
              </a:rPr>
              <a:t>They submit this output along with their prompt, improved AI response, added content highlighted and a reflection about the pre-work in pairs.</a:t>
            </a:r>
            <a:endParaRPr lang="en-US" dirty="0"/>
          </a:p>
          <a:p>
            <a:pPr marL="359410" indent="-359410">
              <a:lnSpc>
                <a:spcPts val="2200"/>
              </a:lnSpc>
              <a:spcBef>
                <a:spcPts val="1600"/>
              </a:spcBef>
              <a:buFont typeface="+mj-lt"/>
              <a:buAutoNum type="arabicPeriod"/>
            </a:pPr>
            <a:endParaRPr lang="en-US" sz="1800" dirty="0">
              <a:cs typeface="Calibri"/>
            </a:endParaRPr>
          </a:p>
        </p:txBody>
      </p:sp>
      <p:sp>
        <p:nvSpPr>
          <p:cNvPr id="4" name="TextBox 3">
            <a:extLst>
              <a:ext uri="{FF2B5EF4-FFF2-40B4-BE49-F238E27FC236}">
                <a16:creationId xmlns:a16="http://schemas.microsoft.com/office/drawing/2014/main" id="{9BFB8010-186D-6E66-3B62-95D8A779148E}"/>
              </a:ext>
            </a:extLst>
          </p:cNvPr>
          <p:cNvSpPr txBox="1"/>
          <p:nvPr/>
        </p:nvSpPr>
        <p:spPr>
          <a:xfrm>
            <a:off x="9925916" y="301519"/>
            <a:ext cx="847141"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PE</a:t>
            </a:r>
          </a:p>
        </p:txBody>
      </p:sp>
    </p:spTree>
    <p:extLst>
      <p:ext uri="{BB962C8B-B14F-4D97-AF65-F5344CB8AC3E}">
        <p14:creationId xmlns:p14="http://schemas.microsoft.com/office/powerpoint/2010/main" val="1246992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dirty="0" err="1">
                <a:solidFill>
                  <a:srgbClr val="433244"/>
                </a:solidFill>
                <a:cs typeface="Arial"/>
              </a:rPr>
              <a:t>Analyse</a:t>
            </a:r>
            <a:r>
              <a:rPr lang="en-US" dirty="0">
                <a:solidFill>
                  <a:srgbClr val="433244"/>
                </a:solidFill>
                <a:cs typeface="Arial"/>
              </a:rPr>
              <a:t> public data</a:t>
            </a:r>
            <a:endParaRPr lang="en-GB" dirty="0">
              <a:solidFill>
                <a:srgbClr val="C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8136969" y="328258"/>
            <a:ext cx="3511391" cy="662534"/>
            <a:chOff x="8876557" y="305846"/>
            <a:chExt cx="3511391" cy="662534"/>
          </a:xfrm>
        </p:grpSpPr>
        <p:sp>
          <p:nvSpPr>
            <p:cNvPr id="9" name="TextBox 8">
              <a:extLst>
                <a:ext uri="{FF2B5EF4-FFF2-40B4-BE49-F238E27FC236}">
                  <a16:creationId xmlns:a16="http://schemas.microsoft.com/office/drawing/2014/main" id="{D286546F-F0A8-B53B-E2F6-115F31EC6F5E}"/>
                </a:ext>
              </a:extLst>
            </p:cNvPr>
            <p:cNvSpPr txBox="1"/>
            <p:nvPr/>
          </p:nvSpPr>
          <p:spPr>
            <a:xfrm>
              <a:off x="11752188" y="305846"/>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1" name="TextBox 10">
              <a:extLst>
                <a:ext uri="{FF2B5EF4-FFF2-40B4-BE49-F238E27FC236}">
                  <a16:creationId xmlns:a16="http://schemas.microsoft.com/office/drawing/2014/main" id="{A0C9715C-1974-54DE-28D7-C9869359BCB8}"/>
                </a:ext>
              </a:extLst>
            </p:cNvPr>
            <p:cNvSpPr txBox="1"/>
            <p:nvPr/>
          </p:nvSpPr>
          <p:spPr>
            <a:xfrm>
              <a:off x="8876557" y="322049"/>
              <a:ext cx="1086010"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CCE</a:t>
              </a:r>
            </a:p>
          </p:txBody>
        </p:sp>
      </p:grpSp>
      <p:sp>
        <p:nvSpPr>
          <p:cNvPr id="16" name="Content Placeholder 2">
            <a:extLst>
              <a:ext uri="{FF2B5EF4-FFF2-40B4-BE49-F238E27FC236}">
                <a16:creationId xmlns:a16="http://schemas.microsoft.com/office/drawing/2014/main" id="{EE2FE1D5-F8B8-87C2-C61E-37D62F73D229}"/>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5757B527-2FF4-5607-B61C-82590E322DB9}"/>
              </a:ext>
            </a:extLst>
          </p:cNvPr>
          <p:cNvSpPr txBox="1"/>
          <p:nvPr/>
        </p:nvSpPr>
        <p:spPr>
          <a:xfrm>
            <a:off x="6709825" y="1562100"/>
            <a:ext cx="2491671" cy="48628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Cultural intelligence</a:t>
            </a:r>
          </a:p>
          <a:p>
            <a:pPr marL="251460" indent="-179705">
              <a:buFont typeface="Arial,Sans-Serif"/>
              <a:buChar char="•"/>
            </a:pPr>
            <a:r>
              <a:rPr lang="en-GB" sz="1600" dirty="0">
                <a:cs typeface="Calibri" panose="020F0502020204030204"/>
              </a:rPr>
              <a:t>Evaluation</a:t>
            </a:r>
          </a:p>
          <a:p>
            <a:pPr marL="251460" indent="-179705">
              <a:buFont typeface="Arial,Sans-Serif"/>
              <a:buChar char="•"/>
            </a:pPr>
            <a:r>
              <a:rPr lang="en-GB" sz="1600" dirty="0">
                <a:cs typeface="Calibri" panose="020F0502020204030204"/>
              </a:rPr>
              <a:t>Data literacy</a:t>
            </a:r>
          </a:p>
          <a:p>
            <a:pPr marL="251460" indent="-179705">
              <a:buFont typeface="Arial,Sans-Serif"/>
              <a:buChar char="•"/>
            </a:pPr>
            <a:r>
              <a:rPr lang="en-GB" sz="1600" dirty="0">
                <a:cs typeface="Calibri" panose="020F0502020204030204"/>
              </a:rPr>
              <a:t>Application</a:t>
            </a:r>
          </a:p>
          <a:p>
            <a:pPr marL="251460" indent="-179705">
              <a:buFont typeface="Arial,Sans-Serif"/>
              <a:buChar char="•"/>
            </a:pPr>
            <a:r>
              <a:rPr lang="en-GB" sz="1600" dirty="0">
                <a:cs typeface="Calibri" panose="020F0502020204030204"/>
              </a:rPr>
              <a:t>Research skills</a:t>
            </a:r>
          </a:p>
          <a:p>
            <a:pPr marL="251460" indent="-179705">
              <a:buFont typeface="Arial,Sans-Serif"/>
              <a:buChar char="•"/>
            </a:pPr>
            <a:r>
              <a:rPr lang="en-GB" sz="1600" dirty="0">
                <a:cs typeface="Calibri" panose="020F0502020204030204"/>
              </a:rPr>
              <a:t>Ethical and contextual understanding.</a:t>
            </a:r>
            <a:endParaRPr lang="en-GB" dirty="0">
              <a:cs typeface="Calibri" panose="020F0502020204030204"/>
            </a:endParaRPr>
          </a:p>
          <a:p>
            <a:pPr marL="342900" indent="-342900">
              <a:buFont typeface="Arial,Sans-Serif"/>
              <a:buChar char="•"/>
            </a:pPr>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sz="1600" dirty="0">
              <a:latin typeface="Calibri" panose="020F0502020204030204"/>
              <a:cs typeface="Times New Roman"/>
            </a:endParaRPr>
          </a:p>
          <a:p>
            <a:pPr marL="285750" indent="-285750">
              <a:buFont typeface="Arial"/>
              <a:buChar char="•"/>
            </a:pPr>
            <a:r>
              <a:rPr lang="en-GB" sz="1600" dirty="0">
                <a:cs typeface="Times New Roman"/>
              </a:rPr>
              <a:t>For testing this could be a Quiz delivered online or in class.</a:t>
            </a:r>
          </a:p>
          <a:p>
            <a:pPr marL="285750" indent="-285750">
              <a:buFont typeface="Arial"/>
              <a:buChar char="•"/>
            </a:pPr>
            <a:r>
              <a:rPr lang="en-GB" sz="1600" dirty="0">
                <a:cs typeface="Times New Roman"/>
              </a:rPr>
              <a:t>For evaluation this could be a proforma or report.</a:t>
            </a:r>
          </a:p>
          <a:p>
            <a:pPr marL="285750" indent="-285750">
              <a:buFont typeface="Arial"/>
              <a:buChar char="•"/>
            </a:pPr>
            <a:r>
              <a:rPr lang="en-GB" sz="1600" dirty="0">
                <a:cs typeface="Times New Roman"/>
              </a:rPr>
              <a:t>Output could be produced in written, visual, or video formats. </a:t>
            </a:r>
            <a:endParaRPr lang="en-US" sz="1600" dirty="0">
              <a:cs typeface="Times New Roman"/>
            </a:endParaRPr>
          </a:p>
        </p:txBody>
      </p:sp>
      <p:sp>
        <p:nvSpPr>
          <p:cNvPr id="20" name="Content Placeholder 7">
            <a:extLst>
              <a:ext uri="{FF2B5EF4-FFF2-40B4-BE49-F238E27FC236}">
                <a16:creationId xmlns:a16="http://schemas.microsoft.com/office/drawing/2014/main" id="{7028B56F-D7CE-8D60-3395-47DD06974A77}"/>
              </a:ext>
            </a:extLst>
          </p:cNvPr>
          <p:cNvSpPr txBox="1">
            <a:spLocks/>
          </p:cNvSpPr>
          <p:nvPr/>
        </p:nvSpPr>
        <p:spPr>
          <a:xfrm>
            <a:off x="395094" y="1560207"/>
            <a:ext cx="5696161" cy="462029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42900" indent="-342900">
              <a:lnSpc>
                <a:spcPct val="100000"/>
              </a:lnSpc>
              <a:spcBef>
                <a:spcPts val="1600"/>
              </a:spcBef>
              <a:buAutoNum type="arabicPeriod"/>
            </a:pPr>
            <a:r>
              <a:rPr lang="en-GB" sz="1800" dirty="0">
                <a:cs typeface="Arial"/>
              </a:rPr>
              <a:t>Students locate open-source live data sets (e.g. from sources such as Google Trends, WHO, Earth Data and governments) to help answer current pressing questions associated with their discipline (that they have either identified or been provided with). For arts subjects this could mean exploring open access repositories. </a:t>
            </a:r>
          </a:p>
          <a:p>
            <a:pPr marL="342900" indent="-342900">
              <a:lnSpc>
                <a:spcPct val="100000"/>
              </a:lnSpc>
              <a:spcBef>
                <a:spcPts val="1600"/>
              </a:spcBef>
              <a:buAutoNum type="arabicPeriod"/>
            </a:pPr>
            <a:r>
              <a:rPr lang="en-GB" sz="1800" dirty="0">
                <a:cs typeface="Arial"/>
              </a:rPr>
              <a:t>Using a set of criteria they evaluate the data from a user perspective.</a:t>
            </a:r>
            <a:endParaRPr lang="en-GB" dirty="0">
              <a:cs typeface="Calibri" panose="020F0502020204030204"/>
            </a:endParaRPr>
          </a:p>
          <a:p>
            <a:pPr marL="342900" indent="-342900">
              <a:lnSpc>
                <a:spcPct val="100000"/>
              </a:lnSpc>
              <a:spcBef>
                <a:spcPts val="1600"/>
              </a:spcBef>
              <a:buAutoNum type="arabicPeriod"/>
            </a:pPr>
            <a:r>
              <a:rPr lang="en-GB" sz="1800" dirty="0">
                <a:cs typeface="Arial"/>
              </a:rPr>
              <a:t>They could also select and work with data to generate an output such as policy proposal, infographic or documentary. </a:t>
            </a:r>
            <a:endParaRPr lang="en-US" sz="1800" dirty="0">
              <a:cs typeface="Calibri"/>
            </a:endParaRPr>
          </a:p>
        </p:txBody>
      </p:sp>
      <p:sp>
        <p:nvSpPr>
          <p:cNvPr id="3" name="TextBox 2">
            <a:extLst>
              <a:ext uri="{FF2B5EF4-FFF2-40B4-BE49-F238E27FC236}">
                <a16:creationId xmlns:a16="http://schemas.microsoft.com/office/drawing/2014/main" id="{753833E3-C4CC-32D9-1FE4-B406FFC88469}"/>
              </a:ext>
            </a:extLst>
          </p:cNvPr>
          <p:cNvSpPr txBox="1"/>
          <p:nvPr/>
        </p:nvSpPr>
        <p:spPr>
          <a:xfrm>
            <a:off x="9263822" y="344461"/>
            <a:ext cx="1086010"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OB</a:t>
            </a:r>
          </a:p>
        </p:txBody>
      </p:sp>
      <p:sp>
        <p:nvSpPr>
          <p:cNvPr id="5" name="TextBox 4">
            <a:extLst>
              <a:ext uri="{FF2B5EF4-FFF2-40B4-BE49-F238E27FC236}">
                <a16:creationId xmlns:a16="http://schemas.microsoft.com/office/drawing/2014/main" id="{A63BA49D-9493-E7FF-3D5C-A26C7AF69DB2}"/>
              </a:ext>
            </a:extLst>
          </p:cNvPr>
          <p:cNvSpPr txBox="1"/>
          <p:nvPr/>
        </p:nvSpPr>
        <p:spPr>
          <a:xfrm>
            <a:off x="10376840" y="344461"/>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Q</a:t>
            </a:r>
          </a:p>
        </p:txBody>
      </p:sp>
    </p:spTree>
    <p:extLst>
      <p:ext uri="{BB962C8B-B14F-4D97-AF65-F5344CB8AC3E}">
        <p14:creationId xmlns:p14="http://schemas.microsoft.com/office/powerpoint/2010/main" val="3157274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latin typeface="Calibri Light"/>
                <a:cs typeface="Arial"/>
              </a:rPr>
              <a:t>Annotated bibliography</a:t>
            </a: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934575" y="1562100"/>
            <a:ext cx="1781175" cy="4948238"/>
          </a:xfrm>
          <a:noFill/>
          <a:ln w="31750">
            <a:noFill/>
          </a:ln>
        </p:spPr>
        <p:txBody>
          <a:bodyPr vert="horz" lIns="91440" tIns="45720" rIns="91440" bIns="45720" rtlCol="0" anchor="t">
            <a:noAutofit/>
          </a:bodyPr>
          <a:lstStyle/>
          <a:p>
            <a:pPr marL="0" indent="0">
              <a:lnSpc>
                <a:spcPts val="2000"/>
              </a:lnSpc>
              <a:spcBef>
                <a:spcPts val="0"/>
              </a:spcBef>
              <a:spcAft>
                <a:spcPts val="1200"/>
              </a:spcAft>
              <a:buNone/>
            </a:pPr>
            <a:endParaRPr lang="en-US" sz="1600" dirty="0">
              <a:effectLst/>
              <a:latin typeface="Calibri"/>
              <a:ea typeface="Times New Roman" panose="02020603050405020304" pitchFamily="18" charset="0"/>
              <a:cs typeface="Calibri"/>
            </a:endParaRPr>
          </a:p>
          <a:p>
            <a:pPr marL="0" indent="0">
              <a:lnSpc>
                <a:spcPts val="2000"/>
              </a:lnSpc>
              <a:spcBef>
                <a:spcPts val="0"/>
              </a:spcBef>
              <a:spcAft>
                <a:spcPts val="1200"/>
              </a:spcAft>
              <a:buNone/>
            </a:pPr>
            <a:r>
              <a:rPr lang="en-US" sz="1600" dirty="0">
                <a:effectLst/>
                <a:latin typeface="Calibri"/>
                <a:ea typeface="Times New Roman" panose="02020603050405020304" pitchFamily="18" charset="0"/>
                <a:cs typeface="Calibri"/>
              </a:rPr>
              <a:t>Authenticity</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 </a:t>
            </a:r>
            <a:r>
              <a:rPr lang="en-GB" sz="2000" dirty="0">
                <a:solidFill>
                  <a:srgbClr val="FFC000"/>
                </a:solidFill>
                <a:ea typeface="+mn-lt"/>
                <a:cs typeface="+mn-lt"/>
              </a:rPr>
              <a:t>★</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Challenge</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a:t>
            </a:r>
            <a:r>
              <a:rPr lang="en-GB" sz="2000" dirty="0">
                <a:solidFill>
                  <a:srgbClr val="FFC000"/>
                </a:solidFill>
                <a:latin typeface="Calibri"/>
                <a:ea typeface="+mn-lt"/>
                <a:cs typeface="Calibri"/>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Product</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Staff demand</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a:t>
            </a:r>
            <a:endParaRPr lang="en-GB" sz="2000" dirty="0">
              <a:effectLst/>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1A3774AD-071A-7096-98C0-8C99711B6723}"/>
              </a:ext>
            </a:extLst>
          </p:cNvPr>
          <p:cNvSpPr>
            <a:spLocks noGrp="1"/>
          </p:cNvSpPr>
          <p:nvPr>
            <p:ph sz="half" idx="4294967295"/>
          </p:nvPr>
        </p:nvSpPr>
        <p:spPr>
          <a:xfrm>
            <a:off x="316254" y="1560207"/>
            <a:ext cx="5869577" cy="4629935"/>
          </a:xfrm>
        </p:spPr>
        <p:txBody>
          <a:bodyPr vert="horz" lIns="91440" tIns="45720" rIns="91440" bIns="45720" rtlCol="0" anchor="t">
            <a:noAutofit/>
          </a:bodyPr>
          <a:lstStyle/>
          <a:p>
            <a:pPr marL="0" indent="0">
              <a:lnSpc>
                <a:spcPts val="2800"/>
              </a:lnSpc>
              <a:spcBef>
                <a:spcPts val="0"/>
              </a:spcBef>
              <a:buNone/>
            </a:pPr>
            <a:r>
              <a:rPr lang="en-US" sz="2000" b="1" dirty="0"/>
              <a:t>Student activities</a:t>
            </a:r>
          </a:p>
          <a:p>
            <a:pPr marL="359410" indent="-359410">
              <a:lnSpc>
                <a:spcPts val="2200"/>
              </a:lnSpc>
              <a:spcBef>
                <a:spcPts val="1600"/>
              </a:spcBef>
              <a:buFont typeface="Calibri Light" panose="020F0302020204030204"/>
              <a:buAutoNum type="arabicPeriod"/>
            </a:pPr>
            <a:r>
              <a:rPr lang="en-US" sz="1800" dirty="0"/>
              <a:t>The students compile a list of sources (written/other media), including a diverse range of authors, e.g. from different cultural, racial or class backgrounds who identify as LGBTQ, disabled or other characteristics. </a:t>
            </a:r>
          </a:p>
          <a:p>
            <a:pPr marL="359410" indent="-359410">
              <a:lnSpc>
                <a:spcPts val="2200"/>
              </a:lnSpc>
              <a:spcBef>
                <a:spcPts val="1600"/>
              </a:spcBef>
              <a:buFont typeface="Calibri Light" panose="020F0302020204030204"/>
              <a:buAutoNum type="arabicPeriod"/>
            </a:pPr>
            <a:r>
              <a:rPr lang="en-US" sz="1800" dirty="0"/>
              <a:t>They </a:t>
            </a:r>
            <a:r>
              <a:rPr lang="en-US" sz="1800" dirty="0" err="1"/>
              <a:t>summarise</a:t>
            </a:r>
            <a:r>
              <a:rPr lang="en-US" sz="1800" dirty="0"/>
              <a:t> their choice of material, providing a brief explanation of its application to their area of study. </a:t>
            </a:r>
          </a:p>
          <a:p>
            <a:pPr marL="359410" indent="-359410">
              <a:lnSpc>
                <a:spcPts val="2200"/>
              </a:lnSpc>
              <a:spcBef>
                <a:spcPts val="1600"/>
              </a:spcBef>
              <a:buFont typeface="Calibri Light" panose="020F0302020204030204"/>
              <a:buAutoNum type="arabicPeriod"/>
            </a:pPr>
            <a:r>
              <a:rPr lang="en-US" sz="1800" dirty="0"/>
              <a:t>For at least 2 entries they provide a more in-depth discussion /critique of the material and why they think it is an important addition to the curriculum. </a:t>
            </a:r>
          </a:p>
          <a:p>
            <a:pPr marL="359410" indent="-359410">
              <a:lnSpc>
                <a:spcPts val="2200"/>
              </a:lnSpc>
              <a:spcBef>
                <a:spcPts val="1600"/>
              </a:spcBef>
              <a:buAutoNum type="arabicPeriod"/>
            </a:pPr>
            <a:r>
              <a:rPr lang="en-US" sz="1800" dirty="0"/>
              <a:t>Lists are shared with peers and each student commits to following up on at least one source from another’s list. </a:t>
            </a:r>
          </a:p>
          <a:p>
            <a:pPr marL="359410" indent="-359410">
              <a:lnSpc>
                <a:spcPts val="2200"/>
              </a:lnSpc>
              <a:spcBef>
                <a:spcPts val="1600"/>
              </a:spcBef>
              <a:buAutoNum type="arabicPeriod"/>
            </a:pPr>
            <a:r>
              <a:rPr lang="en-US" sz="1800" dirty="0"/>
              <a:t>Each student submits their annotated list </a:t>
            </a:r>
            <a:r>
              <a:rPr lang="en-GB" sz="1800" dirty="0">
                <a:cs typeface="Calibri" panose="020F0502020204030204"/>
              </a:rPr>
              <a:t>with commentary about their learning throughout the process</a:t>
            </a:r>
            <a:endParaRPr lang="en-US" sz="1800" dirty="0"/>
          </a:p>
          <a:p>
            <a:pPr marL="359410" indent="-359410">
              <a:lnSpc>
                <a:spcPts val="2200"/>
              </a:lnSpc>
              <a:spcBef>
                <a:spcPts val="1600"/>
              </a:spcBef>
              <a:buAutoNum type="arabicPeriod"/>
            </a:pPr>
            <a:endParaRPr lang="en-US" sz="1800" dirty="0">
              <a:cs typeface="Calibri"/>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825162" y="3476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6" name="TextBox 5">
            <a:extLst>
              <a:ext uri="{FF2B5EF4-FFF2-40B4-BE49-F238E27FC236}">
                <a16:creationId xmlns:a16="http://schemas.microsoft.com/office/drawing/2014/main" id="{BDAC3F3F-085D-B9BF-F6D3-E20616D7295C}"/>
              </a:ext>
            </a:extLst>
          </p:cNvPr>
          <p:cNvSpPr txBox="1"/>
          <p:nvPr/>
        </p:nvSpPr>
        <p:spPr>
          <a:xfrm>
            <a:off x="6543361" y="1507533"/>
            <a:ext cx="2842925" cy="43806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Cultural intelligence</a:t>
            </a:r>
          </a:p>
          <a:p>
            <a:pPr marL="251460" indent="-179705">
              <a:buFont typeface="Arial,Sans-Serif"/>
              <a:buChar char="•"/>
            </a:pPr>
            <a:r>
              <a:rPr lang="en-GB" sz="1600" dirty="0">
                <a:cs typeface="Calibri" panose="020F0502020204030204"/>
              </a:rPr>
              <a:t>Evaluation</a:t>
            </a:r>
          </a:p>
          <a:p>
            <a:pPr marL="251460" indent="-179705">
              <a:buFont typeface="Arial,Sans-Serif"/>
              <a:buChar char="•"/>
            </a:pPr>
            <a:r>
              <a:rPr lang="en-GB" sz="1600" dirty="0">
                <a:cs typeface="Calibri" panose="020F0502020204030204"/>
              </a:rPr>
              <a:t>Analysis</a:t>
            </a:r>
          </a:p>
          <a:p>
            <a:pPr marL="251460" indent="-179705">
              <a:buFont typeface="Arial,Sans-Serif"/>
              <a:buChar char="•"/>
            </a:pPr>
            <a:r>
              <a:rPr lang="en-GB" sz="1600" dirty="0">
                <a:cs typeface="Calibri" panose="020F0502020204030204"/>
              </a:rPr>
              <a:t>Understanding</a:t>
            </a:r>
          </a:p>
          <a:p>
            <a:pPr marL="251460" indent="-179705">
              <a:buFont typeface="Arial,Sans-Serif"/>
              <a:buChar char="•"/>
            </a:pPr>
            <a:r>
              <a:rPr lang="en-GB" sz="1600" dirty="0">
                <a:cs typeface="Calibri" panose="020F0502020204030204"/>
              </a:rPr>
              <a:t>Critical reflection </a:t>
            </a:r>
          </a:p>
          <a:p>
            <a:pPr marL="251460" indent="-179705">
              <a:buFont typeface="Arial,Sans-Serif"/>
              <a:buChar char="•"/>
            </a:pPr>
            <a:r>
              <a:rPr lang="en-GB" sz="1600" dirty="0">
                <a:cs typeface="Calibri" panose="020F0502020204030204"/>
              </a:rPr>
              <a:t>Self-evaluation </a:t>
            </a:r>
          </a:p>
          <a:p>
            <a:pPr marL="251460" indent="-179705">
              <a:buFont typeface="Arial,Sans-Serif"/>
              <a:buChar char="•"/>
            </a:pPr>
            <a:r>
              <a:rPr lang="en-GB" sz="1600" dirty="0">
                <a:cs typeface="Calibri" panose="020F0502020204030204"/>
              </a:rPr>
              <a:t>Information literacy </a:t>
            </a:r>
          </a:p>
          <a:p>
            <a:pPr>
              <a:lnSpc>
                <a:spcPts val="2200"/>
              </a:lnSpc>
            </a:pPr>
            <a:br>
              <a:rPr lang="en-GB" b="1" dirty="0">
                <a:cs typeface="Calibri" panose="020F0502020204030204"/>
              </a:rPr>
            </a:br>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1460" indent="-179705">
              <a:buFont typeface="Arial,Sans-Serif"/>
              <a:buChar char="•"/>
            </a:pPr>
            <a:r>
              <a:rPr lang="en-GB" sz="1600" dirty="0">
                <a:cs typeface="Calibri" panose="020F0502020204030204"/>
              </a:rPr>
              <a:t>Online reference tools e.g. Moodle Glossary, Talis Elevate, Zotero for formative. </a:t>
            </a:r>
          </a:p>
          <a:p>
            <a:pPr marL="251460" indent="-179705">
              <a:buFont typeface="Arial,Sans-Serif"/>
              <a:buChar char="•"/>
            </a:pPr>
            <a:r>
              <a:rPr lang="en-GB" sz="1600" dirty="0">
                <a:cs typeface="Calibri" panose="020F0502020204030204"/>
              </a:rPr>
              <a:t>For summative, a document or presentation (live or recorded).</a:t>
            </a:r>
          </a:p>
        </p:txBody>
      </p:sp>
      <p:sp>
        <p:nvSpPr>
          <p:cNvPr id="4" name="TextBox 3">
            <a:extLst>
              <a:ext uri="{FF2B5EF4-FFF2-40B4-BE49-F238E27FC236}">
                <a16:creationId xmlns:a16="http://schemas.microsoft.com/office/drawing/2014/main" id="{D2218F7C-08FB-8D59-0AE4-35EF41038C5B}"/>
              </a:ext>
            </a:extLst>
          </p:cNvPr>
          <p:cNvSpPr txBox="1"/>
          <p:nvPr/>
        </p:nvSpPr>
        <p:spPr>
          <a:xfrm>
            <a:off x="8812293" y="323450"/>
            <a:ext cx="961866"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OB</a:t>
            </a:r>
          </a:p>
        </p:txBody>
      </p:sp>
      <p:sp>
        <p:nvSpPr>
          <p:cNvPr id="5" name="TextBox 4">
            <a:extLst>
              <a:ext uri="{FF2B5EF4-FFF2-40B4-BE49-F238E27FC236}">
                <a16:creationId xmlns:a16="http://schemas.microsoft.com/office/drawing/2014/main" id="{C03B0236-C97B-4D73-5F92-7C9B02491B04}"/>
              </a:ext>
            </a:extLst>
          </p:cNvPr>
          <p:cNvSpPr txBox="1"/>
          <p:nvPr/>
        </p:nvSpPr>
        <p:spPr>
          <a:xfrm>
            <a:off x="9823542" y="347662"/>
            <a:ext cx="961866"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PE</a:t>
            </a:r>
          </a:p>
        </p:txBody>
      </p:sp>
    </p:spTree>
    <p:extLst>
      <p:ext uri="{BB962C8B-B14F-4D97-AF65-F5344CB8AC3E}">
        <p14:creationId xmlns:p14="http://schemas.microsoft.com/office/powerpoint/2010/main" val="1260989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Case study (provided)</a:t>
            </a:r>
            <a:endParaRPr lang="en-GB">
              <a:solidFill>
                <a:srgbClr val="C00000"/>
              </a:solidFill>
              <a:cs typeface="Arial"/>
            </a:endParaRP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908598" y="1562100"/>
            <a:ext cx="1781175" cy="4948238"/>
          </a:xfrm>
          <a:noFill/>
          <a:ln w="31750">
            <a:noFill/>
          </a:ln>
        </p:spPr>
        <p:txBody>
          <a:bodyPr vert="horz" lIns="91440" tIns="45720" rIns="91440" bIns="45720" rtlCol="0" anchor="t">
            <a:noAutofit/>
          </a:bodyPr>
          <a:lstStyle/>
          <a:p>
            <a:pPr marL="0" indent="0">
              <a:lnSpc>
                <a:spcPts val="2000"/>
              </a:lnSpc>
              <a:spcBef>
                <a:spcPts val="0"/>
              </a:spcBef>
              <a:spcAft>
                <a:spcPts val="1200"/>
              </a:spcAft>
              <a:buNone/>
            </a:pPr>
            <a:endParaRPr lang="en-GB" sz="1600" dirty="0">
              <a:effectLst/>
              <a:latin typeface="Calibri"/>
              <a:ea typeface="Times New Roman" panose="02020603050405020304" pitchFamily="18" charset="0"/>
              <a:cs typeface="Calibri"/>
            </a:endParaRPr>
          </a:p>
          <a:p>
            <a:pPr marL="0" indent="0">
              <a:lnSpc>
                <a:spcPts val="2000"/>
              </a:lnSpc>
              <a:spcBef>
                <a:spcPts val="0"/>
              </a:spcBef>
              <a:spcAft>
                <a:spcPts val="1200"/>
              </a:spcAft>
              <a:buNone/>
            </a:pPr>
            <a:r>
              <a:rPr lang="en-GB" sz="1600" dirty="0">
                <a:effectLst/>
                <a:latin typeface="Calibri"/>
                <a:ea typeface="Times New Roman" panose="02020603050405020304" pitchFamily="18" charset="0"/>
                <a:cs typeface="Calibri"/>
              </a:rPr>
              <a:t>Authenticity</a:t>
            </a:r>
            <a:r>
              <a:rPr lang="en-GB"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GB" sz="1600" dirty="0">
                <a:effectLst/>
                <a:latin typeface="Calibri"/>
                <a:ea typeface="Times New Roman" panose="02020603050405020304" pitchFamily="18" charset="0"/>
                <a:cs typeface="Calibri"/>
              </a:rPr>
              <a:t>Challenge</a:t>
            </a:r>
            <a:r>
              <a:rPr lang="en-GB"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GB" sz="1600" dirty="0">
                <a:effectLst/>
                <a:latin typeface="Calibri"/>
                <a:ea typeface="Times New Roman" panose="02020603050405020304" pitchFamily="18" charset="0"/>
                <a:cs typeface="Calibri"/>
              </a:rPr>
              <a:t>Product</a:t>
            </a:r>
            <a:r>
              <a:rPr lang="en-GB"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GB" sz="1600" dirty="0">
                <a:effectLst/>
                <a:latin typeface="Calibri"/>
                <a:ea typeface="Times New Roman" panose="02020603050405020304" pitchFamily="18" charset="0"/>
                <a:cs typeface="Calibri"/>
              </a:rPr>
              <a:t>Staff demand</a:t>
            </a:r>
            <a:r>
              <a:rPr lang="en-GB"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a:t>
            </a:r>
            <a:endParaRPr lang="en-GB" sz="2000" dirty="0">
              <a:effectLst/>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1A3774AD-071A-7096-98C0-8C99711B6723}"/>
              </a:ext>
            </a:extLst>
          </p:cNvPr>
          <p:cNvSpPr>
            <a:spLocks noGrp="1"/>
          </p:cNvSpPr>
          <p:nvPr>
            <p:ph sz="half" idx="4294967295"/>
          </p:nvPr>
        </p:nvSpPr>
        <p:spPr>
          <a:xfrm>
            <a:off x="406977" y="1562100"/>
            <a:ext cx="5391150" cy="4948238"/>
          </a:xfrm>
        </p:spPr>
        <p:txBody>
          <a:bodyPr vert="horz" lIns="91440" tIns="45720" rIns="91440" bIns="45720" rtlCol="0" anchor="t">
            <a:noAutofit/>
          </a:bodyPr>
          <a:lstStyle/>
          <a:p>
            <a:pPr marL="0" indent="0">
              <a:lnSpc>
                <a:spcPts val="2800"/>
              </a:lnSpc>
              <a:spcBef>
                <a:spcPts val="0"/>
              </a:spcBef>
              <a:buNone/>
            </a:pPr>
            <a:r>
              <a:rPr lang="en-US" sz="2000" b="1" dirty="0"/>
              <a:t>Student activities</a:t>
            </a:r>
          </a:p>
          <a:p>
            <a:pPr marL="360000" indent="-360000">
              <a:lnSpc>
                <a:spcPts val="2200"/>
              </a:lnSpc>
              <a:spcBef>
                <a:spcPts val="1600"/>
              </a:spcBef>
              <a:buFont typeface="+mj-lt"/>
              <a:buAutoNum type="arabicPeriod"/>
            </a:pPr>
            <a:r>
              <a:rPr lang="en-GB" sz="1800" dirty="0">
                <a:cs typeface="Arial" panose="020B0604020202020204" pitchFamily="34" charset="0"/>
              </a:rPr>
              <a:t>Students are </a:t>
            </a:r>
            <a:r>
              <a:rPr lang="en-GB" sz="1800" dirty="0">
                <a:effectLst/>
                <a:ea typeface="Times New Roman" panose="02020603050405020304" pitchFamily="18" charset="0"/>
              </a:rPr>
              <a:t>provided with an </a:t>
            </a:r>
            <a:r>
              <a:rPr lang="en-GB" sz="1800" dirty="0">
                <a:ea typeface="Times New Roman" panose="02020603050405020304" pitchFamily="18" charset="0"/>
              </a:rPr>
              <a:t>existing case study or multiple ones with similar features.</a:t>
            </a:r>
          </a:p>
          <a:p>
            <a:pPr marL="360000" indent="-360000">
              <a:lnSpc>
                <a:spcPts val="2200"/>
              </a:lnSpc>
              <a:spcBef>
                <a:spcPts val="1600"/>
              </a:spcBef>
              <a:buFont typeface="+mj-lt"/>
              <a:buAutoNum type="arabicPeriod"/>
            </a:pPr>
            <a:r>
              <a:rPr lang="en-GB" sz="1800" dirty="0">
                <a:ea typeface="Times New Roman" panose="02020603050405020304" pitchFamily="18" charset="0"/>
              </a:rPr>
              <a:t>They are asked to read thoroughly, take notes and highlight key areas included in the case studies.</a:t>
            </a:r>
          </a:p>
          <a:p>
            <a:pPr marL="360000" indent="-360000">
              <a:lnSpc>
                <a:spcPts val="2200"/>
              </a:lnSpc>
              <a:spcBef>
                <a:spcPts val="1600"/>
              </a:spcBef>
              <a:buFont typeface="+mj-lt"/>
              <a:buAutoNum type="arabicPeriod"/>
            </a:pPr>
            <a:r>
              <a:rPr lang="en-GB" sz="1800" dirty="0">
                <a:ea typeface="Times New Roman" panose="02020603050405020304" pitchFamily="18" charset="0"/>
              </a:rPr>
              <a:t>They then identify 2 to 3 key problems, why they exist, how they impacted the organisation/s, who is responsible and whether they think the solutions offered are viable (and if not why not). </a:t>
            </a:r>
          </a:p>
          <a:p>
            <a:pPr marL="360000" indent="-360000">
              <a:lnSpc>
                <a:spcPts val="2200"/>
              </a:lnSpc>
              <a:spcBef>
                <a:spcPts val="1600"/>
              </a:spcBef>
              <a:buFont typeface="+mj-lt"/>
              <a:buAutoNum type="arabicPeriod"/>
            </a:pPr>
            <a:r>
              <a:rPr lang="en-GB" sz="1800" dirty="0">
                <a:ea typeface="Times New Roman" panose="02020603050405020304" pitchFamily="18" charset="0"/>
              </a:rPr>
              <a:t>Students then present their findings including a reflection on what professional or theoretical models they think are useful in interpreting these case studies.</a:t>
            </a:r>
          </a:p>
          <a:p>
            <a:pPr marL="360000" indent="-360000">
              <a:lnSpc>
                <a:spcPts val="2200"/>
              </a:lnSpc>
              <a:spcBef>
                <a:spcPts val="1600"/>
              </a:spcBef>
              <a:buFont typeface="+mj-lt"/>
              <a:buAutoNum type="arabicPeriod"/>
            </a:pPr>
            <a:endParaRPr lang="en-GB" sz="1800" dirty="0">
              <a:ea typeface="Times New Roman" panose="02020603050405020304" pitchFamily="18" charset="0"/>
            </a:endParaRPr>
          </a:p>
          <a:p>
            <a:pPr marL="360000" indent="-360000">
              <a:lnSpc>
                <a:spcPts val="2200"/>
              </a:lnSpc>
              <a:spcBef>
                <a:spcPts val="1600"/>
              </a:spcBef>
              <a:buFont typeface="+mj-lt"/>
              <a:buAutoNum type="arabicPeriod"/>
            </a:pPr>
            <a:endParaRPr lang="en-US" sz="1800" dirty="0">
              <a:cs typeface="Calibri"/>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1019249" y="331767"/>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5" name="TextBox 4">
            <a:extLst>
              <a:ext uri="{FF2B5EF4-FFF2-40B4-BE49-F238E27FC236}">
                <a16:creationId xmlns:a16="http://schemas.microsoft.com/office/drawing/2014/main" id="{E0C510B2-6CAD-C000-E4FD-7A58D552EEBD}"/>
              </a:ext>
            </a:extLst>
          </p:cNvPr>
          <p:cNvSpPr txBox="1"/>
          <p:nvPr/>
        </p:nvSpPr>
        <p:spPr>
          <a:xfrm>
            <a:off x="6659520" y="1562274"/>
            <a:ext cx="2768020" cy="38882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Analysis</a:t>
            </a:r>
          </a:p>
          <a:p>
            <a:pPr marL="251460" indent="-179705">
              <a:buFont typeface="Arial,Sans-Serif"/>
              <a:buChar char="•"/>
            </a:pPr>
            <a:r>
              <a:rPr lang="en-GB" sz="1600" dirty="0">
                <a:cs typeface="Calibri" panose="020F0502020204030204"/>
              </a:rPr>
              <a:t>Application </a:t>
            </a:r>
          </a:p>
          <a:p>
            <a:pPr marL="251460" indent="-179705">
              <a:buFont typeface="Arial,Sans-Serif"/>
              <a:buChar char="•"/>
            </a:pPr>
            <a:r>
              <a:rPr lang="en-GB" sz="1600" dirty="0">
                <a:cs typeface="Calibri" panose="020F0502020204030204"/>
              </a:rPr>
              <a:t>Critical evaluation</a:t>
            </a:r>
            <a:endParaRPr lang="en-GB" dirty="0">
              <a:cs typeface="Calibri" panose="020F0502020204030204"/>
            </a:endParaRPr>
          </a:p>
          <a:p>
            <a:pPr marL="251460" indent="-179705">
              <a:buFont typeface="Arial,Sans-Serif"/>
              <a:buChar char="•"/>
            </a:pPr>
            <a:r>
              <a:rPr lang="en-GB" sz="1600" dirty="0">
                <a:cs typeface="Calibri" panose="020F0502020204030204"/>
              </a:rPr>
              <a:t>Relating theory to practice</a:t>
            </a:r>
          </a:p>
          <a:p>
            <a:pPr marL="251460" indent="-179705">
              <a:buFont typeface="Arial,Sans-Serif"/>
              <a:buChar char="•"/>
            </a:pPr>
            <a:r>
              <a:rPr lang="en-GB" sz="1600" dirty="0">
                <a:cs typeface="Calibri" panose="020F0502020204030204"/>
              </a:rPr>
              <a:t>Understanding of </a:t>
            </a:r>
            <a:br>
              <a:rPr lang="en-GB" sz="1600" dirty="0">
                <a:cs typeface="Calibri" panose="020F0502020204030204"/>
              </a:rPr>
            </a:br>
            <a:r>
              <a:rPr lang="en-GB" sz="1600" dirty="0">
                <a:cs typeface="Calibri" panose="020F0502020204030204"/>
              </a:rPr>
              <a:t>professional contexts</a:t>
            </a:r>
            <a:endParaRPr lang="en-GB" dirty="0">
              <a:cs typeface="Calibri" panose="020F0502020204030204"/>
            </a:endParaRPr>
          </a:p>
          <a:p>
            <a:pPr marL="342900" indent="-342900">
              <a:lnSpc>
                <a:spcPts val="2200"/>
              </a:lnSpc>
              <a:buFont typeface="Arial,Sans-Serif"/>
              <a:buChar char="•"/>
            </a:pPr>
            <a:endParaRPr lang="en-GB" dirty="0">
              <a:cs typeface="Calibri" panose="020F0502020204030204"/>
            </a:endParaRPr>
          </a:p>
          <a:p>
            <a:pPr>
              <a:lnSpc>
                <a:spcPts val="2200"/>
              </a:lnSpc>
            </a:pPr>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1460" indent="-179705">
              <a:buFont typeface="Arial,Sans-Serif"/>
              <a:buChar char="•"/>
            </a:pPr>
            <a:r>
              <a:rPr lang="en-GB" sz="1600" dirty="0">
                <a:cs typeface="Calibri"/>
              </a:rPr>
              <a:t>Written document.</a:t>
            </a:r>
          </a:p>
          <a:p>
            <a:pPr marL="251460" indent="-179705">
              <a:buFont typeface="Arial,Sans-Serif"/>
              <a:buChar char="•"/>
            </a:pPr>
            <a:r>
              <a:rPr lang="en-GB" sz="1600" dirty="0">
                <a:cs typeface="Calibri"/>
              </a:rPr>
              <a:t>In-class or online</a:t>
            </a:r>
            <a:br>
              <a:rPr lang="en-GB" sz="1600" dirty="0">
                <a:cs typeface="Calibri"/>
              </a:rPr>
            </a:br>
            <a:r>
              <a:rPr lang="en-GB" sz="1600" dirty="0">
                <a:cs typeface="Calibri"/>
              </a:rPr>
              <a:t>presentation (PPT for example).</a:t>
            </a:r>
          </a:p>
          <a:p>
            <a:pPr marL="251460" indent="-179705">
              <a:buFont typeface="Arial,Sans-Serif"/>
              <a:buChar char="•"/>
            </a:pPr>
            <a:r>
              <a:rPr lang="en-GB" sz="1600" dirty="0">
                <a:cs typeface="Calibri"/>
              </a:rPr>
              <a:t>Video submission of</a:t>
            </a:r>
            <a:br>
              <a:rPr lang="en-GB" sz="1600" dirty="0">
                <a:cs typeface="Calibri"/>
              </a:rPr>
            </a:br>
            <a:r>
              <a:rPr lang="en-GB" sz="1600" dirty="0">
                <a:cs typeface="Calibri"/>
              </a:rPr>
              <a:t>pre-recorded piece. </a:t>
            </a:r>
          </a:p>
        </p:txBody>
      </p:sp>
      <p:sp>
        <p:nvSpPr>
          <p:cNvPr id="4" name="TextBox 3">
            <a:extLst>
              <a:ext uri="{FF2B5EF4-FFF2-40B4-BE49-F238E27FC236}">
                <a16:creationId xmlns:a16="http://schemas.microsoft.com/office/drawing/2014/main" id="{A66EB5C0-72C2-81FE-CA69-A6D50AE76D97}"/>
              </a:ext>
            </a:extLst>
          </p:cNvPr>
          <p:cNvSpPr txBox="1"/>
          <p:nvPr/>
        </p:nvSpPr>
        <p:spPr>
          <a:xfrm>
            <a:off x="8768596" y="326804"/>
            <a:ext cx="1575851"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CCE</a:t>
            </a:r>
          </a:p>
        </p:txBody>
      </p:sp>
      <p:sp>
        <p:nvSpPr>
          <p:cNvPr id="6" name="TextBox 5">
            <a:extLst>
              <a:ext uri="{FF2B5EF4-FFF2-40B4-BE49-F238E27FC236}">
                <a16:creationId xmlns:a16="http://schemas.microsoft.com/office/drawing/2014/main" id="{1372BE06-8A99-DF59-48C9-E784AC4E7C01}"/>
              </a:ext>
            </a:extLst>
          </p:cNvPr>
          <p:cNvSpPr txBox="1"/>
          <p:nvPr/>
        </p:nvSpPr>
        <p:spPr>
          <a:xfrm>
            <a:off x="10052862" y="316514"/>
            <a:ext cx="834457"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OB</a:t>
            </a:r>
          </a:p>
        </p:txBody>
      </p:sp>
    </p:spTree>
    <p:extLst>
      <p:ext uri="{BB962C8B-B14F-4D97-AF65-F5344CB8AC3E}">
        <p14:creationId xmlns:p14="http://schemas.microsoft.com/office/powerpoint/2010/main" val="2015825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Case study (student led)</a:t>
            </a:r>
            <a:endParaRPr lang="en-GB">
              <a:solidFill>
                <a:srgbClr val="C00000"/>
              </a:solidFill>
              <a:cs typeface="Arial"/>
            </a:endParaRP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925916" y="1562100"/>
            <a:ext cx="1781175" cy="4948238"/>
          </a:xfrm>
          <a:noFill/>
          <a:ln w="31750">
            <a:noFill/>
          </a:ln>
        </p:spPr>
        <p:txBody>
          <a:bodyPr vert="horz" lIns="91440" tIns="45720" rIns="91440" bIns="45720" rtlCol="0" anchor="t">
            <a:noAutofit/>
          </a:bodyPr>
          <a:lstStyle/>
          <a:p>
            <a:pPr marL="0" indent="0">
              <a:lnSpc>
                <a:spcPts val="2000"/>
              </a:lnSpc>
              <a:spcBef>
                <a:spcPts val="0"/>
              </a:spcBef>
              <a:spcAft>
                <a:spcPts val="1200"/>
              </a:spcAft>
              <a:buNone/>
            </a:pPr>
            <a:endParaRPr lang="en-US" sz="1600" dirty="0">
              <a:effectLst/>
              <a:latin typeface="Calibri"/>
              <a:ea typeface="Times New Roman" panose="02020603050405020304" pitchFamily="18" charset="0"/>
              <a:cs typeface="Calibri"/>
            </a:endParaRPr>
          </a:p>
          <a:p>
            <a:pPr marL="0" indent="0">
              <a:lnSpc>
                <a:spcPts val="2000"/>
              </a:lnSpc>
              <a:spcBef>
                <a:spcPts val="0"/>
              </a:spcBef>
              <a:spcAft>
                <a:spcPts val="1200"/>
              </a:spcAft>
              <a:buNone/>
            </a:pPr>
            <a:r>
              <a:rPr lang="en-US" sz="1600" dirty="0">
                <a:effectLst/>
                <a:latin typeface="Calibri"/>
                <a:ea typeface="Times New Roman" panose="02020603050405020304" pitchFamily="18" charset="0"/>
                <a:cs typeface="Calibri"/>
              </a:rPr>
              <a:t>Authenticity</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Challenge</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Product</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Staff demand</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 ★ </a:t>
            </a:r>
            <a:endParaRPr lang="en-GB" sz="2000" dirty="0">
              <a:effectLst/>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latin typeface="Calibri"/>
                <a:ea typeface="Times New Roman" panose="02020603050405020304" pitchFamily="18" charset="0"/>
                <a:cs typeface="Calibri"/>
              </a:rPr>
              <a:t>Lifelong learning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 ★ ★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1A3774AD-071A-7096-98C0-8C99711B6723}"/>
              </a:ext>
            </a:extLst>
          </p:cNvPr>
          <p:cNvSpPr>
            <a:spLocks noGrp="1"/>
          </p:cNvSpPr>
          <p:nvPr>
            <p:ph sz="half" idx="4294967295"/>
          </p:nvPr>
        </p:nvSpPr>
        <p:spPr>
          <a:xfrm>
            <a:off x="398318" y="1561090"/>
            <a:ext cx="5561013" cy="4948237"/>
          </a:xfrm>
        </p:spPr>
        <p:txBody>
          <a:bodyPr vert="horz" lIns="91440" tIns="45720" rIns="91440" bIns="45720" rtlCol="0" anchor="t">
            <a:noAutofit/>
          </a:bodyPr>
          <a:lstStyle/>
          <a:p>
            <a:pPr marL="0" indent="0">
              <a:lnSpc>
                <a:spcPts val="2800"/>
              </a:lnSpc>
              <a:spcBef>
                <a:spcPts val="0"/>
              </a:spcBef>
              <a:buNone/>
            </a:pPr>
            <a:r>
              <a:rPr lang="en-US" sz="2000" b="1" dirty="0"/>
              <a:t>Student activities</a:t>
            </a:r>
          </a:p>
          <a:p>
            <a:pPr marL="360000" indent="-360000">
              <a:lnSpc>
                <a:spcPts val="2200"/>
              </a:lnSpc>
              <a:spcBef>
                <a:spcPts val="1600"/>
              </a:spcBef>
              <a:buFont typeface="+mj-lt"/>
              <a:buAutoNum type="arabicPeriod"/>
            </a:pPr>
            <a:r>
              <a:rPr lang="en-GB" sz="1800" dirty="0">
                <a:cs typeface="Arial" panose="020B0604020202020204" pitchFamily="34" charset="0"/>
              </a:rPr>
              <a:t>Students identify a </a:t>
            </a:r>
            <a:r>
              <a:rPr lang="en-US" sz="1800" dirty="0"/>
              <a:t>real-life issue or challenge in their discipline or professional context or organization.</a:t>
            </a:r>
          </a:p>
          <a:p>
            <a:pPr marL="360000" indent="-360000">
              <a:lnSpc>
                <a:spcPts val="2200"/>
              </a:lnSpc>
              <a:spcBef>
                <a:spcPts val="1600"/>
              </a:spcBef>
              <a:buFont typeface="+mj-lt"/>
              <a:buAutoNum type="arabicPeriod"/>
            </a:pPr>
            <a:r>
              <a:rPr lang="en-US" sz="1800" dirty="0"/>
              <a:t>In groups, students discuss their issues, possible explanations, data and any solutions they are thinking about. </a:t>
            </a:r>
          </a:p>
          <a:p>
            <a:pPr marL="360000" indent="-360000">
              <a:lnSpc>
                <a:spcPts val="2200"/>
              </a:lnSpc>
              <a:spcBef>
                <a:spcPts val="1600"/>
              </a:spcBef>
              <a:buFont typeface="+mj-lt"/>
              <a:buAutoNum type="arabicPeriod"/>
            </a:pPr>
            <a:r>
              <a:rPr lang="en-US" sz="1800" dirty="0">
                <a:cs typeface="Calibri"/>
              </a:rPr>
              <a:t>Depending on the level of the student </a:t>
            </a:r>
            <a:r>
              <a:rPr lang="en-US" sz="1800" b="1" dirty="0">
                <a:cs typeface="Calibri"/>
              </a:rPr>
              <a:t>EITHER</a:t>
            </a:r>
            <a:r>
              <a:rPr lang="en-US" sz="1800" dirty="0">
                <a:cs typeface="Calibri"/>
              </a:rPr>
              <a:t>:</a:t>
            </a:r>
            <a:br>
              <a:rPr lang="en-US" sz="1800" dirty="0">
                <a:cs typeface="Calibri"/>
              </a:rPr>
            </a:br>
            <a:r>
              <a:rPr lang="en-US" sz="1800" b="1" dirty="0">
                <a:cs typeface="Calibri"/>
              </a:rPr>
              <a:t>a. </a:t>
            </a:r>
            <a:r>
              <a:rPr lang="en-US" sz="1800" dirty="0">
                <a:cs typeface="Calibri"/>
              </a:rPr>
              <a:t>based on group discussion, produce a draft proposal for a research-informed case study (what data is needed, which stakeholders, analysis methodology, hypothetical solutions </a:t>
            </a:r>
            <a:r>
              <a:rPr lang="en-US" sz="1800" dirty="0" err="1">
                <a:cs typeface="Calibri"/>
              </a:rPr>
              <a:t>etc</a:t>
            </a:r>
            <a:r>
              <a:rPr lang="en-US" sz="1800" dirty="0">
                <a:cs typeface="Calibri"/>
              </a:rPr>
              <a:t>) for presentation to the class </a:t>
            </a:r>
            <a:r>
              <a:rPr lang="en-US" sz="1800" b="1" dirty="0">
                <a:cs typeface="Calibri"/>
              </a:rPr>
              <a:t>OR</a:t>
            </a:r>
            <a:br>
              <a:rPr lang="en-US" sz="1800" dirty="0">
                <a:cs typeface="Calibri"/>
              </a:rPr>
            </a:br>
            <a:r>
              <a:rPr lang="en-US" sz="1800" b="1" dirty="0">
                <a:cs typeface="Calibri"/>
              </a:rPr>
              <a:t>b</a:t>
            </a:r>
            <a:r>
              <a:rPr lang="en-US" sz="1800" dirty="0">
                <a:cs typeface="Calibri"/>
              </a:rPr>
              <a:t>. conduct small-scale research by gathering data/interviews, analysis and producing a report and recommendations for presentation to stakeholders</a:t>
            </a:r>
            <a:r>
              <a:rPr lang="en-US" sz="1600" dirty="0">
                <a:cs typeface="Calibri"/>
              </a:rPr>
              <a:t>.</a:t>
            </a:r>
          </a:p>
        </p:txBody>
      </p:sp>
      <p:sp>
        <p:nvSpPr>
          <p:cNvPr id="9" name="TextBox 8">
            <a:extLst>
              <a:ext uri="{FF2B5EF4-FFF2-40B4-BE49-F238E27FC236}">
                <a16:creationId xmlns:a16="http://schemas.microsoft.com/office/drawing/2014/main" id="{D286546F-F0A8-B53B-E2F6-115F31EC6F5E}"/>
              </a:ext>
            </a:extLst>
          </p:cNvPr>
          <p:cNvSpPr txBox="1"/>
          <p:nvPr/>
        </p:nvSpPr>
        <p:spPr>
          <a:xfrm>
            <a:off x="10320371"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5" name="TextBox 4">
            <a:extLst>
              <a:ext uri="{FF2B5EF4-FFF2-40B4-BE49-F238E27FC236}">
                <a16:creationId xmlns:a16="http://schemas.microsoft.com/office/drawing/2014/main" id="{53D0639E-EEFB-FEEA-72B7-6EDC1A7DEEFC}"/>
              </a:ext>
            </a:extLst>
          </p:cNvPr>
          <p:cNvSpPr txBox="1"/>
          <p:nvPr/>
        </p:nvSpPr>
        <p:spPr>
          <a:xfrm>
            <a:off x="6637749" y="1562274"/>
            <a:ext cx="2673678" cy="31803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Analysis</a:t>
            </a:r>
          </a:p>
          <a:p>
            <a:pPr marL="251460" indent="-179705">
              <a:buFont typeface="Arial,Sans-Serif"/>
              <a:buChar char="•"/>
            </a:pPr>
            <a:r>
              <a:rPr lang="en-GB" sz="1600" dirty="0">
                <a:cs typeface="Calibri" panose="020F0502020204030204"/>
              </a:rPr>
              <a:t>Application </a:t>
            </a:r>
          </a:p>
          <a:p>
            <a:pPr marL="251460" indent="-179705">
              <a:buFont typeface="Arial,Sans-Serif"/>
              <a:buChar char="•"/>
            </a:pPr>
            <a:r>
              <a:rPr lang="en-GB" sz="1600" dirty="0">
                <a:cs typeface="Calibri" panose="020F0502020204030204"/>
              </a:rPr>
              <a:t>Critical evaluation</a:t>
            </a:r>
          </a:p>
          <a:p>
            <a:pPr marL="251460" indent="-179705">
              <a:buFont typeface="Arial,Sans-Serif"/>
              <a:buChar char="•"/>
            </a:pPr>
            <a:r>
              <a:rPr lang="en-GB" sz="1600" dirty="0">
                <a:cs typeface="Calibri" panose="020F0502020204030204"/>
              </a:rPr>
              <a:t>Relating theory to practice</a:t>
            </a:r>
          </a:p>
          <a:p>
            <a:pPr marL="251460" indent="-179705">
              <a:buFont typeface="Arial,Sans-Serif"/>
              <a:buChar char="•"/>
            </a:pPr>
            <a:r>
              <a:rPr lang="en-GB" sz="1600" dirty="0">
                <a:cs typeface="Calibri" panose="020F0502020204030204"/>
              </a:rPr>
              <a:t>Understanding of </a:t>
            </a:r>
            <a:br>
              <a:rPr lang="en-GB" sz="1600" dirty="0">
                <a:cs typeface="Calibri" panose="020F0502020204030204"/>
              </a:rPr>
            </a:br>
            <a:r>
              <a:rPr lang="en-GB" sz="1600" dirty="0">
                <a:cs typeface="Calibri" panose="020F0502020204030204"/>
              </a:rPr>
              <a:t>professional contexts</a:t>
            </a:r>
          </a:p>
          <a:p>
            <a:pPr marL="71755"/>
            <a:endParaRPr lang="en-GB" dirty="0">
              <a:cs typeface="Calibri" panose="020F0502020204030204"/>
            </a:endParaRPr>
          </a:p>
          <a:p>
            <a:pPr marL="342900" indent="-342900">
              <a:lnSpc>
                <a:spcPts val="2160"/>
              </a:lnSpc>
              <a:buFont typeface="Arial,Sans-Serif"/>
              <a:buChar char="•"/>
            </a:pPr>
            <a:endParaRPr lang="en-GB" dirty="0">
              <a:cs typeface="Calibri" panose="020F0502020204030204"/>
            </a:endParaRPr>
          </a:p>
          <a:p>
            <a:pPr>
              <a:lnSpc>
                <a:spcPts val="2160"/>
              </a:lnSpc>
            </a:pPr>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1460" indent="-179705">
              <a:buFont typeface="Arial,Sans-Serif"/>
              <a:buChar char="•"/>
            </a:pPr>
            <a:r>
              <a:rPr lang="en-GB" sz="1600" dirty="0">
                <a:cs typeface="Calibri"/>
              </a:rPr>
              <a:t>In-person or online</a:t>
            </a:r>
            <a:br>
              <a:rPr lang="en-GB" sz="1600" dirty="0">
                <a:cs typeface="Calibri"/>
              </a:rPr>
            </a:br>
            <a:r>
              <a:rPr lang="en-GB" sz="1600" dirty="0">
                <a:cs typeface="Calibri"/>
              </a:rPr>
              <a:t>presentation.</a:t>
            </a:r>
          </a:p>
        </p:txBody>
      </p:sp>
      <p:sp>
        <p:nvSpPr>
          <p:cNvPr id="4" name="TextBox 3">
            <a:extLst>
              <a:ext uri="{FF2B5EF4-FFF2-40B4-BE49-F238E27FC236}">
                <a16:creationId xmlns:a16="http://schemas.microsoft.com/office/drawing/2014/main" id="{512321D4-D0BE-022C-0057-C8BE1700947D}"/>
              </a:ext>
            </a:extLst>
          </p:cNvPr>
          <p:cNvSpPr txBox="1"/>
          <p:nvPr/>
        </p:nvSpPr>
        <p:spPr>
          <a:xfrm>
            <a:off x="9413092" y="344462"/>
            <a:ext cx="1050499"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PE</a:t>
            </a:r>
          </a:p>
        </p:txBody>
      </p:sp>
      <p:sp>
        <p:nvSpPr>
          <p:cNvPr id="6" name="TextBox 5">
            <a:extLst>
              <a:ext uri="{FF2B5EF4-FFF2-40B4-BE49-F238E27FC236}">
                <a16:creationId xmlns:a16="http://schemas.microsoft.com/office/drawing/2014/main" id="{3DBA2EF2-7D66-3C53-6475-5D5A8CE3A514}"/>
              </a:ext>
            </a:extLst>
          </p:cNvPr>
          <p:cNvSpPr txBox="1"/>
          <p:nvPr/>
        </p:nvSpPr>
        <p:spPr>
          <a:xfrm>
            <a:off x="11084292"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D</a:t>
            </a:r>
          </a:p>
        </p:txBody>
      </p:sp>
    </p:spTree>
    <p:extLst>
      <p:ext uri="{BB962C8B-B14F-4D97-AF65-F5344CB8AC3E}">
        <p14:creationId xmlns:p14="http://schemas.microsoft.com/office/powerpoint/2010/main" val="2988411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Collections</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163425"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rPr>
              <a:t>C</a:t>
            </a:r>
            <a:endParaRPr lang="en-US" sz="3600" dirty="0">
              <a:solidFill>
                <a:schemeClr val="tx1">
                  <a:lumMod val="95000"/>
                  <a:lumOff val="5000"/>
                </a:schemeClr>
              </a:solidFill>
              <a:ea typeface="Calibri"/>
              <a:cs typeface="Calibri"/>
            </a:endParaRPr>
          </a:p>
        </p:txBody>
      </p:sp>
      <p:sp>
        <p:nvSpPr>
          <p:cNvPr id="14" name="Content Placeholder 2">
            <a:extLst>
              <a:ext uri="{FF2B5EF4-FFF2-40B4-BE49-F238E27FC236}">
                <a16:creationId xmlns:a16="http://schemas.microsoft.com/office/drawing/2014/main" id="{2B71187F-B201-E545-C927-9F046F9AC708}"/>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ts val="2000"/>
              </a:lnSpc>
              <a:spcBef>
                <a:spcPts val="0"/>
              </a:spcBef>
              <a:spcAft>
                <a:spcPts val="1200"/>
              </a:spcAft>
              <a:buFont typeface="Arial" panose="020B0604020202020204" pitchFamily="34" charset="0"/>
              <a:buNone/>
            </a:pPr>
            <a:r>
              <a:rPr lang="en-GB" sz="2000" b="1" dirty="0">
                <a:solidFill>
                  <a:srgbClr val="FFC000"/>
                </a:solidFill>
                <a:ea typeface="+mn-lt"/>
                <a:cs typeface="+mn-lt"/>
              </a:rPr>
              <a:t> </a:t>
            </a:r>
            <a:endParaRPr lang="en-GB" sz="2000" b="1" dirty="0">
              <a:solidFill>
                <a:srgbClr val="FFC000"/>
              </a:solidFill>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4AE35DA6-242E-431E-2DC3-16086DAD1E17}"/>
              </a:ext>
            </a:extLst>
          </p:cNvPr>
          <p:cNvSpPr txBox="1"/>
          <p:nvPr/>
        </p:nvSpPr>
        <p:spPr>
          <a:xfrm>
            <a:off x="6590292" y="1562100"/>
            <a:ext cx="2730737" cy="46987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Critical evaluation </a:t>
            </a:r>
          </a:p>
          <a:p>
            <a:pPr marL="251460" indent="-179705">
              <a:buFont typeface="Arial,Sans-Serif"/>
              <a:buChar char="•"/>
            </a:pPr>
            <a:r>
              <a:rPr lang="en-GB" sz="1600" dirty="0">
                <a:cs typeface="Calibri" panose="020F0502020204030204"/>
              </a:rPr>
              <a:t>Contextual intelligence</a:t>
            </a:r>
          </a:p>
          <a:p>
            <a:pPr marL="251460" indent="-179705">
              <a:buFont typeface="Arial,Sans-Serif"/>
              <a:buChar char="•"/>
            </a:pPr>
            <a:r>
              <a:rPr lang="en-GB" sz="1600" dirty="0">
                <a:cs typeface="Calibri" panose="020F0502020204030204"/>
              </a:rPr>
              <a:t>Organisation</a:t>
            </a:r>
          </a:p>
          <a:p>
            <a:pPr marL="251460" indent="-179705">
              <a:buFont typeface="Arial,Sans-Serif"/>
              <a:buChar char="•"/>
            </a:pPr>
            <a:r>
              <a:rPr lang="en-GB" sz="1600" dirty="0">
                <a:cs typeface="Calibri" panose="020F0502020204030204"/>
              </a:rPr>
              <a:t>Creativity</a:t>
            </a:r>
          </a:p>
          <a:p>
            <a:pPr marL="251460" indent="-179705">
              <a:buFont typeface="Arial,Sans-Serif"/>
              <a:buChar char="•"/>
            </a:pPr>
            <a:r>
              <a:rPr lang="en-GB" sz="1600" dirty="0">
                <a:cs typeface="Calibri" panose="020F0502020204030204"/>
              </a:rPr>
              <a:t>Planning</a:t>
            </a:r>
            <a:endParaRPr lang="en-GB" dirty="0">
              <a:cs typeface="Calibri" panose="020F0502020204030204"/>
            </a:endParaRPr>
          </a:p>
          <a:p>
            <a:pPr marL="342900" indent="-342900">
              <a:lnSpc>
                <a:spcPts val="2200"/>
              </a:lnSpc>
              <a:buFont typeface="Arial,Sans-Serif"/>
              <a:buChar char="•"/>
            </a:pPr>
            <a:endParaRPr lang="en-GB" dirty="0">
              <a:cs typeface="Calibri" panose="020F0502020204030204"/>
            </a:endParaRPr>
          </a:p>
          <a:p>
            <a:pPr>
              <a:lnSpc>
                <a:spcPts val="2200"/>
              </a:lnSpc>
            </a:pPr>
            <a:endParaRPr lang="en-GB" dirty="0">
              <a:cs typeface="Calibri" panose="020F0502020204030204"/>
            </a:endParaRPr>
          </a:p>
          <a:p>
            <a:pPr>
              <a:lnSpc>
                <a:spcPts val="2200"/>
              </a:lnSpc>
            </a:pPr>
            <a:endParaRPr lang="en-GB" dirty="0">
              <a:cs typeface="Calibri" panose="020F0502020204030204"/>
            </a:endParaRPr>
          </a:p>
          <a:p>
            <a:pPr>
              <a:lnSpc>
                <a:spcPts val="2200"/>
              </a:lnSpc>
            </a:pPr>
            <a:r>
              <a:rPr lang="en-GB" b="1" dirty="0">
                <a:cs typeface="Calibri" panose="020F0502020204030204"/>
              </a:rPr>
              <a:t>Formats</a:t>
            </a:r>
            <a:r>
              <a:rPr lang="en-GB" b="1" dirty="0">
                <a:cs typeface="Times New Roman"/>
              </a:rPr>
              <a:t> </a:t>
            </a:r>
            <a:endParaRPr lang="en-US" b="1" dirty="0">
              <a:cs typeface="Times New Roman"/>
            </a:endParaRPr>
          </a:p>
          <a:p>
            <a:pPr marL="255905" indent="-182880">
              <a:buFont typeface="Arial"/>
              <a:buChar char="•"/>
            </a:pPr>
            <a:r>
              <a:rPr lang="en-GB" sz="1600" dirty="0">
                <a:cs typeface="Calibri" panose="020F0502020204030204"/>
              </a:rPr>
              <a:t>Depends on the student's project and area of interest.  </a:t>
            </a:r>
            <a:endParaRPr lang="en-US" dirty="0">
              <a:cs typeface="Calibri" panose="020F0502020204030204"/>
            </a:endParaRPr>
          </a:p>
          <a:p>
            <a:pPr marL="255905" indent="-182880">
              <a:buFont typeface="Arial"/>
              <a:buChar char="•"/>
            </a:pPr>
            <a:r>
              <a:rPr lang="en-GB" sz="1600" dirty="0">
                <a:cs typeface="Calibri" panose="020F0502020204030204"/>
              </a:rPr>
              <a:t>Final submissions for assessment could be made in written form with links/images and documentation.  </a:t>
            </a:r>
            <a:endParaRPr lang="en-US" dirty="0">
              <a:cs typeface="Calibri" panose="020F0502020204030204"/>
            </a:endParaRPr>
          </a:p>
        </p:txBody>
      </p:sp>
      <p:sp>
        <p:nvSpPr>
          <p:cNvPr id="18" name="Content Placeholder 7">
            <a:extLst>
              <a:ext uri="{FF2B5EF4-FFF2-40B4-BE49-F238E27FC236}">
                <a16:creationId xmlns:a16="http://schemas.microsoft.com/office/drawing/2014/main" id="{E453C3F6-F1F2-0EFD-5205-F7089175606C}"/>
              </a:ext>
            </a:extLst>
          </p:cNvPr>
          <p:cNvSpPr txBox="1">
            <a:spLocks/>
          </p:cNvSpPr>
          <p:nvPr/>
        </p:nvSpPr>
        <p:spPr>
          <a:xfrm>
            <a:off x="395095" y="1558421"/>
            <a:ext cx="5607628" cy="464922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59410" indent="-359410">
              <a:lnSpc>
                <a:spcPct val="100000"/>
              </a:lnSpc>
              <a:spcBef>
                <a:spcPts val="1600"/>
              </a:spcBef>
              <a:buAutoNum type="arabicPeriod"/>
            </a:pPr>
            <a:r>
              <a:rPr lang="en-GB" sz="1800" dirty="0">
                <a:cs typeface="Arial"/>
              </a:rPr>
              <a:t>Students select and organise information for a given context (e.g. music, or film performances for a festival, poems for a publication, equipment for a new veterinary practice, products for a new fashion retail website) and provide a critical narrative to explain their choices for inclusion or exclusion of material. </a:t>
            </a:r>
            <a:endParaRPr lang="en-GB" sz="1800" dirty="0">
              <a:cs typeface="Arial" panose="020B0604020202020204" pitchFamily="34" charset="0"/>
            </a:endParaRPr>
          </a:p>
          <a:p>
            <a:pPr marL="359410" indent="-359410">
              <a:lnSpc>
                <a:spcPct val="100000"/>
              </a:lnSpc>
              <a:spcBef>
                <a:spcPts val="1600"/>
              </a:spcBef>
              <a:buAutoNum type="arabicPeriod"/>
            </a:pPr>
            <a:r>
              <a:rPr lang="en-GB" sz="1800" dirty="0">
                <a:cs typeface="Arial"/>
              </a:rPr>
              <a:t>Feedback can be sought at various stages of the process through group discussion or one-to-ones.</a:t>
            </a:r>
          </a:p>
          <a:p>
            <a:pPr marL="359410" indent="-359410">
              <a:lnSpc>
                <a:spcPct val="100000"/>
              </a:lnSpc>
              <a:spcBef>
                <a:spcPts val="1600"/>
              </a:spcBef>
              <a:buAutoNum type="arabicPeriod"/>
            </a:pPr>
            <a:r>
              <a:rPr lang="en-GB" sz="1800" dirty="0">
                <a:cs typeface="Arial"/>
              </a:rPr>
              <a:t>The next step could be to ask students to produce or stage the final event, publication, website or exhibition </a:t>
            </a:r>
            <a:r>
              <a:rPr lang="en-GB" sz="1800" b="1" dirty="0">
                <a:cs typeface="Arial"/>
              </a:rPr>
              <a:t>OR</a:t>
            </a:r>
            <a:r>
              <a:rPr lang="en-GB" sz="1800" dirty="0">
                <a:cs typeface="Arial"/>
              </a:rPr>
              <a:t> to make it more manageable for large cohorts, ask them to produce a mixed media output with supporting documentation. </a:t>
            </a:r>
            <a:endParaRPr lang="en-US" sz="1800" dirty="0">
              <a:cs typeface="Calibri"/>
            </a:endParaRPr>
          </a:p>
        </p:txBody>
      </p:sp>
    </p:spTree>
    <p:extLst>
      <p:ext uri="{BB962C8B-B14F-4D97-AF65-F5344CB8AC3E}">
        <p14:creationId xmlns:p14="http://schemas.microsoft.com/office/powerpoint/2010/main" val="1959242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5FFA23-AC18-A718-B49A-5731BE2F1217}"/>
              </a:ext>
            </a:extLst>
          </p:cNvPr>
          <p:cNvSpPr txBox="1"/>
          <p:nvPr/>
        </p:nvSpPr>
        <p:spPr>
          <a:xfrm>
            <a:off x="1536540" y="912074"/>
            <a:ext cx="9643773" cy="3385542"/>
          </a:xfrm>
          <a:prstGeom prst="rect">
            <a:avLst/>
          </a:prstGeom>
          <a:noFill/>
        </p:spPr>
        <p:txBody>
          <a:bodyPr wrap="square" lIns="91440" tIns="45720" rIns="91440" bIns="45720" anchor="t">
            <a:spAutoFit/>
          </a:bodyPr>
          <a:lstStyle/>
          <a:p>
            <a:r>
              <a:rPr lang="en-GB" sz="2800"/>
              <a:t>A menu of ideas to provoke discussion and reflection around assessment approaches in higher education. </a:t>
            </a:r>
            <a:br>
              <a:rPr lang="en-GB" sz="2800"/>
            </a:br>
            <a:br>
              <a:rPr lang="en-GB" sz="2800"/>
            </a:br>
            <a:r>
              <a:rPr lang="en-GB" sz="2800"/>
              <a:t>The focus is on assessment design that enables students to develop foundational knowledge, skills and attributes that will help them thrive in an AI enabled world (with or without AI assistance).</a:t>
            </a:r>
            <a:endParaRPr lang="en-GB" sz="2800">
              <a:ea typeface="Calibri"/>
              <a:cs typeface="Calibri"/>
            </a:endParaRPr>
          </a:p>
          <a:p>
            <a:pPr lvl="0">
              <a:lnSpc>
                <a:spcPct val="100000"/>
              </a:lnSpc>
            </a:pPr>
            <a:endParaRPr lang="en-US"/>
          </a:p>
        </p:txBody>
      </p:sp>
      <p:sp>
        <p:nvSpPr>
          <p:cNvPr id="10" name="Subtitle 2">
            <a:extLst>
              <a:ext uri="{FF2B5EF4-FFF2-40B4-BE49-F238E27FC236}">
                <a16:creationId xmlns:a16="http://schemas.microsoft.com/office/drawing/2014/main" id="{AF4E98FE-0D14-B56A-5C4D-994E6686CE4E}"/>
              </a:ext>
            </a:extLst>
          </p:cNvPr>
          <p:cNvSpPr txBox="1">
            <a:spLocks/>
          </p:cNvSpPr>
          <p:nvPr/>
        </p:nvSpPr>
        <p:spPr>
          <a:xfrm>
            <a:off x="1712228" y="4025822"/>
            <a:ext cx="8767544" cy="125827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cs typeface="Calibri"/>
            </a:endParaRPr>
          </a:p>
          <a:p>
            <a:pPr marL="0" indent="0">
              <a:buNone/>
            </a:pPr>
            <a:r>
              <a:rPr lang="en-GB" sz="2000" dirty="0"/>
              <a:t>Thank you to Lydia Arnold and others for sharing ideas to include in this resource. Menu design is based on </a:t>
            </a:r>
            <a:r>
              <a:rPr lang="en-GB" sz="2000" dirty="0">
                <a:solidFill>
                  <a:schemeClr val="accent4"/>
                </a:solidFill>
              </a:rPr>
              <a:t> </a:t>
            </a:r>
            <a:r>
              <a:rPr lang="en-GB" sz="2000" dirty="0">
                <a:solidFill>
                  <a:schemeClr val="accent1"/>
                </a:solidFill>
                <a:hlinkClick r:id="rId3">
                  <a:extLst>
                    <a:ext uri="{A12FA001-AC4F-418D-AE19-62706E023703}">
                      <ahyp:hlinkClr xmlns:ahyp="http://schemas.microsoft.com/office/drawing/2018/hyperlinkcolor" val="tx"/>
                    </a:ext>
                  </a:extLst>
                </a:hlinkClick>
              </a:rPr>
              <a:t>Lydia Arnold’s ‘Top trumps </a:t>
            </a:r>
            <a:r>
              <a:rPr lang="en-GB" sz="2000" dirty="0"/>
              <a:t>(2022).  See end card for contributors.</a:t>
            </a:r>
            <a:br>
              <a:rPr lang="en-GB" sz="2000" dirty="0"/>
            </a:br>
            <a:endParaRPr lang="en-GB" sz="2000" dirty="0">
              <a:ea typeface="Calibri"/>
              <a:cs typeface="Calibri"/>
            </a:endParaRPr>
          </a:p>
          <a:p>
            <a:pPr marL="0" indent="0">
              <a:buNone/>
            </a:pPr>
            <a:r>
              <a:rPr lang="en-GB" sz="2000" dirty="0"/>
              <a:t>Menu collated and customised by Isobel Bowditch. Visual design by </a:t>
            </a:r>
            <a:r>
              <a:rPr lang="en-GB" sz="2000" dirty="0" err="1"/>
              <a:t>Lene</a:t>
            </a:r>
            <a:r>
              <a:rPr lang="en-GB" sz="2000" dirty="0"/>
              <a:t> Marie Kjems  (both from Digital Assessment Advisory, UCL)</a:t>
            </a:r>
            <a:endParaRPr lang="en-GB" sz="2000" dirty="0">
              <a:solidFill>
                <a:schemeClr val="bg1"/>
              </a:solidFill>
              <a:ea typeface="Calibri"/>
              <a:cs typeface="Calibri"/>
            </a:endParaRPr>
          </a:p>
        </p:txBody>
      </p:sp>
      <p:pic>
        <p:nvPicPr>
          <p:cNvPr id="11" name="Picture 2" descr="Creative Commons Licence">
            <a:extLst>
              <a:ext uri="{FF2B5EF4-FFF2-40B4-BE49-F238E27FC236}">
                <a16:creationId xmlns:a16="http://schemas.microsoft.com/office/drawing/2014/main" id="{AC517ECA-06ED-E68A-8BAC-2D116E355A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00959" y="5944226"/>
            <a:ext cx="1141161" cy="40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193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a:xfrm>
            <a:off x="188463" y="93353"/>
            <a:ext cx="9835205" cy="1148551"/>
          </a:xfrm>
        </p:spPr>
        <p:txBody>
          <a:bodyPr>
            <a:noAutofit/>
          </a:bodyPr>
          <a:lstStyle/>
          <a:p>
            <a:r>
              <a:rPr lang="en-US">
                <a:solidFill>
                  <a:srgbClr val="433244"/>
                </a:solidFill>
                <a:cs typeface="Arial"/>
              </a:rPr>
              <a:t>Consultant report: professional futures</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9705788" y="344462"/>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a:t>
            </a:r>
            <a:endParaRPr lang="en-GB" sz="3600" dirty="0">
              <a:solidFill>
                <a:schemeClr val="tx1">
                  <a:lumMod val="95000"/>
                  <a:lumOff val="5000"/>
                </a:schemeClr>
              </a:solidFill>
            </a:endParaRPr>
          </a:p>
        </p:txBody>
      </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GB"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598989" y="1562100"/>
            <a:ext cx="2491671"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a:t>
            </a:r>
            <a:r>
              <a:rPr lang="en-GB" dirty="0">
                <a:cs typeface="Calibri" panose="020F0502020204030204"/>
              </a:rPr>
              <a:t> </a:t>
            </a:r>
            <a:endParaRPr lang="en-US" dirty="0">
              <a:cs typeface="Calibri" panose="020F0502020204030204"/>
            </a:endParaRPr>
          </a:p>
          <a:p>
            <a:pPr marL="251460" indent="-179705">
              <a:buFont typeface="Arial,Sans-Serif"/>
              <a:buChar char="•"/>
            </a:pPr>
            <a:r>
              <a:rPr lang="en-GB" sz="1600" dirty="0">
                <a:cs typeface="Calibri" panose="020F0502020204030204"/>
              </a:rPr>
              <a:t>Contextual intelligence</a:t>
            </a:r>
          </a:p>
          <a:p>
            <a:pPr marL="251460" indent="-179705">
              <a:buFont typeface="Arial,Sans-Serif"/>
              <a:buChar char="•"/>
            </a:pPr>
            <a:r>
              <a:rPr lang="en-GB" sz="1600" dirty="0">
                <a:cs typeface="Calibri" panose="020F0502020204030204"/>
              </a:rPr>
              <a:t>Research</a:t>
            </a:r>
          </a:p>
          <a:p>
            <a:pPr marL="251460" indent="-179705">
              <a:buFont typeface="Arial,Sans-Serif"/>
              <a:buChar char="•"/>
            </a:pPr>
            <a:r>
              <a:rPr lang="en-GB" sz="1600" dirty="0">
                <a:cs typeface="Calibri" panose="020F0502020204030204"/>
              </a:rPr>
              <a:t>Presentation and communication skills</a:t>
            </a:r>
          </a:p>
          <a:p>
            <a:pPr marL="251460" indent="-179705">
              <a:buFont typeface="Arial,Sans-Serif"/>
              <a:buChar char="•"/>
            </a:pPr>
            <a:r>
              <a:rPr lang="en-GB" sz="1600" dirty="0">
                <a:cs typeface="Calibri" panose="020F0502020204030204"/>
              </a:rPr>
              <a:t>Synthesis of ideas</a:t>
            </a:r>
            <a:endParaRPr lang="en-GB" dirty="0">
              <a:cs typeface="Calibri" panose="020F0502020204030204"/>
            </a:endParaRPr>
          </a:p>
          <a:p>
            <a:pPr marL="251460" indent="-179705">
              <a:buFont typeface="Arial,Sans-Serif"/>
              <a:buChar char="•"/>
            </a:pPr>
            <a:r>
              <a:rPr lang="en-GB" sz="1600" dirty="0">
                <a:cs typeface="Calibri" panose="020F0502020204030204"/>
              </a:rPr>
              <a:t>Professional skills and knowledge</a:t>
            </a:r>
          </a:p>
          <a:p>
            <a:endParaRPr lang="en-GB" dirty="0">
              <a:cs typeface="Calibri" panose="020F0502020204030204"/>
            </a:endParaRP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85750" indent="-285750">
              <a:buFont typeface="Arial"/>
              <a:buChar char="•"/>
            </a:pPr>
            <a:r>
              <a:rPr lang="en-US" sz="1600" dirty="0">
                <a:cs typeface="Times New Roman"/>
              </a:rPr>
              <a:t>Webpage.</a:t>
            </a:r>
          </a:p>
          <a:p>
            <a:pPr marL="285750" indent="-285750">
              <a:buFont typeface="Arial"/>
              <a:buChar char="•"/>
            </a:pPr>
            <a:r>
              <a:rPr lang="en-US" sz="1600" dirty="0">
                <a:cs typeface="Times New Roman"/>
              </a:rPr>
              <a:t>Blog.</a:t>
            </a:r>
          </a:p>
          <a:p>
            <a:pPr marL="285750" indent="-285750">
              <a:buFont typeface="Arial"/>
              <a:buChar char="•"/>
            </a:pPr>
            <a:r>
              <a:rPr lang="en-US" sz="1600" dirty="0">
                <a:cs typeface="Times New Roman"/>
              </a:rPr>
              <a:t>Video.</a:t>
            </a:r>
          </a:p>
          <a:p>
            <a:pPr marL="285750" indent="-285750">
              <a:buFont typeface="Arial"/>
              <a:buChar char="•"/>
            </a:pPr>
            <a:r>
              <a:rPr lang="en-US" sz="1600" dirty="0">
                <a:cs typeface="Times New Roman"/>
              </a:rPr>
              <a:t>Podcast.</a:t>
            </a:r>
          </a:p>
          <a:p>
            <a:pPr marL="285750" indent="-285750">
              <a:buFont typeface="Arial"/>
              <a:buChar char="•"/>
            </a:pPr>
            <a:r>
              <a:rPr lang="en-US" sz="1600" dirty="0">
                <a:cs typeface="Times New Roman"/>
              </a:rPr>
              <a:t>Written document. </a:t>
            </a:r>
            <a:endParaRPr lang="en-GB" sz="1600" dirty="0">
              <a:cs typeface="Calibri" panose="020F0502020204030204"/>
            </a:endParaRPr>
          </a:p>
        </p:txBody>
      </p:sp>
      <p:sp>
        <p:nvSpPr>
          <p:cNvPr id="20" name="Content Placeholder 7">
            <a:extLst>
              <a:ext uri="{FF2B5EF4-FFF2-40B4-BE49-F238E27FC236}">
                <a16:creationId xmlns:a16="http://schemas.microsoft.com/office/drawing/2014/main" id="{6B28C946-E95B-7DD7-F59E-81AF38E17C75}"/>
              </a:ext>
            </a:extLst>
          </p:cNvPr>
          <p:cNvSpPr txBox="1">
            <a:spLocks/>
          </p:cNvSpPr>
          <p:nvPr/>
        </p:nvSpPr>
        <p:spPr>
          <a:xfrm>
            <a:off x="395095" y="1560207"/>
            <a:ext cx="5607628" cy="462993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59410" indent="-359410">
              <a:lnSpc>
                <a:spcPct val="100000"/>
              </a:lnSpc>
              <a:buAutoNum type="arabicPeriod"/>
            </a:pPr>
            <a:r>
              <a:rPr lang="en-US" sz="1800" dirty="0"/>
              <a:t>Students explore the role of AI in their discipline or professional areas. </a:t>
            </a:r>
            <a:endParaRPr lang="en-US" sz="1800" dirty="0">
              <a:cs typeface="Calibri" panose="020F0502020204030204"/>
            </a:endParaRPr>
          </a:p>
          <a:p>
            <a:pPr marL="359410" indent="-359410">
              <a:lnSpc>
                <a:spcPct val="100000"/>
              </a:lnSpc>
              <a:buAutoNum type="arabicPeriod"/>
            </a:pPr>
            <a:r>
              <a:rPr lang="en-US" sz="1800" dirty="0"/>
              <a:t>Students research or imagine how AI may influence their future career, e.g. through news articles, speaking to others, looking at webinars on the subject.</a:t>
            </a:r>
            <a:endParaRPr lang="en-US" sz="1800" dirty="0">
              <a:cs typeface="Calibri" panose="020F0502020204030204"/>
            </a:endParaRPr>
          </a:p>
          <a:p>
            <a:pPr marL="359410" indent="-359410">
              <a:lnSpc>
                <a:spcPct val="100000"/>
              </a:lnSpc>
              <a:buAutoNum type="arabicPeriod"/>
            </a:pPr>
            <a:r>
              <a:rPr lang="en-US" sz="1800" dirty="0"/>
              <a:t>You may want to develop the task by inviting in guest speakers and providing opportunities for Q&amp;A. Students can also contribute to discussion forums or work collaboratively. </a:t>
            </a:r>
            <a:endParaRPr lang="en-US" sz="1800" dirty="0">
              <a:cs typeface="Calibri" panose="020F0502020204030204"/>
            </a:endParaRPr>
          </a:p>
          <a:p>
            <a:pPr marL="359410" indent="-359410">
              <a:lnSpc>
                <a:spcPct val="100000"/>
              </a:lnSpc>
              <a:buAutoNum type="arabicPeriod"/>
            </a:pPr>
            <a:r>
              <a:rPr lang="en-US" sz="1800" dirty="0"/>
              <a:t>Students can then individually/ in group produce a consultant report for a professional body.  They might also create an action plan evaluating their current strengths and areas for development in terms of AI /technical skills.  </a:t>
            </a:r>
            <a:endParaRPr lang="en-US" sz="1800" dirty="0">
              <a:cs typeface="Calibri"/>
            </a:endParaRPr>
          </a:p>
        </p:txBody>
      </p:sp>
      <p:sp>
        <p:nvSpPr>
          <p:cNvPr id="3" name="TextBox 2">
            <a:extLst>
              <a:ext uri="{FF2B5EF4-FFF2-40B4-BE49-F238E27FC236}">
                <a16:creationId xmlns:a16="http://schemas.microsoft.com/office/drawing/2014/main" id="{A0964322-3189-8CC5-A413-8B3B2B0D37E3}"/>
              </a:ext>
            </a:extLst>
          </p:cNvPr>
          <p:cNvSpPr txBox="1"/>
          <p:nvPr/>
        </p:nvSpPr>
        <p:spPr>
          <a:xfrm>
            <a:off x="10574284" y="306950"/>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D</a:t>
            </a:r>
            <a:endParaRPr lang="en-GB" sz="3600" dirty="0">
              <a:solidFill>
                <a:schemeClr val="tx1">
                  <a:lumMod val="95000"/>
                  <a:lumOff val="5000"/>
                </a:schemeClr>
              </a:solidFill>
            </a:endParaRPr>
          </a:p>
        </p:txBody>
      </p:sp>
    </p:spTree>
    <p:extLst>
      <p:ext uri="{BB962C8B-B14F-4D97-AF65-F5344CB8AC3E}">
        <p14:creationId xmlns:p14="http://schemas.microsoft.com/office/powerpoint/2010/main" val="969927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Create a teaching resource</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023669" y="235010"/>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8" name="Content Placeholder 2">
            <a:extLst>
              <a:ext uri="{FF2B5EF4-FFF2-40B4-BE49-F238E27FC236}">
                <a16:creationId xmlns:a16="http://schemas.microsoft.com/office/drawing/2014/main" id="{99FF16D5-266A-F5BF-6DCD-26706456027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A93D4D86-A489-C580-2E85-285BC129A7B9}"/>
              </a:ext>
            </a:extLst>
          </p:cNvPr>
          <p:cNvSpPr txBox="1"/>
          <p:nvPr/>
        </p:nvSpPr>
        <p:spPr>
          <a:xfrm>
            <a:off x="6709825" y="1562100"/>
            <a:ext cx="2491671" cy="39600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5905" indent="-182880">
              <a:buFont typeface="Arial,Sans-Serif"/>
              <a:buChar char="•"/>
            </a:pPr>
            <a:r>
              <a:rPr lang="en-GB" sz="1600" dirty="0">
                <a:cs typeface="Calibri" panose="020F0502020204030204"/>
              </a:rPr>
              <a:t>Metacognition</a:t>
            </a:r>
          </a:p>
          <a:p>
            <a:pPr marL="255905" indent="-182880">
              <a:buFont typeface="Arial,Sans-Serif"/>
              <a:buChar char="•"/>
            </a:pPr>
            <a:r>
              <a:rPr lang="en-GB" sz="1600" dirty="0">
                <a:cs typeface="Calibri" panose="020F0502020204030204"/>
              </a:rPr>
              <a:t>Collaboration</a:t>
            </a:r>
          </a:p>
          <a:p>
            <a:pPr marL="255905" indent="-182880">
              <a:buFont typeface="Arial,Sans-Serif"/>
              <a:buChar char="•"/>
            </a:pPr>
            <a:r>
              <a:rPr lang="en-GB" sz="1600" dirty="0">
                <a:cs typeface="Calibri" panose="020F0502020204030204"/>
              </a:rPr>
              <a:t>Communication</a:t>
            </a:r>
          </a:p>
          <a:p>
            <a:pPr marL="255905" indent="-182880">
              <a:buFont typeface="Arial,Sans-Serif"/>
              <a:buChar char="•"/>
            </a:pPr>
            <a:r>
              <a:rPr lang="en-GB" sz="1600" dirty="0">
                <a:cs typeface="Calibri" panose="020F0502020204030204"/>
              </a:rPr>
              <a:t>Grasp of subject knowledge</a:t>
            </a:r>
          </a:p>
          <a:p>
            <a:pPr marL="251460" indent="-179705">
              <a:lnSpc>
                <a:spcPts val="2200"/>
              </a:lnSpc>
              <a:buFont typeface="Arial,Sans-Serif"/>
              <a:buChar char="•"/>
            </a:pPr>
            <a:r>
              <a:rPr lang="en-GB" sz="1600" dirty="0">
                <a:cs typeface="Calibri" panose="020F0502020204030204"/>
              </a:rPr>
              <a:t>Assessment literacy</a:t>
            </a:r>
            <a:endParaRPr lang="en-GB" dirty="0"/>
          </a:p>
          <a:p>
            <a:pPr marL="251460" indent="-179705">
              <a:lnSpc>
                <a:spcPts val="2200"/>
              </a:lnSpc>
              <a:buFont typeface="Arial,Sans-Serif"/>
              <a:buChar char="•"/>
            </a:pPr>
            <a:r>
              <a:rPr lang="en-GB" sz="1600" dirty="0">
                <a:cs typeface="Calibri" panose="020F0502020204030204"/>
              </a:rPr>
              <a:t>Digital skills</a:t>
            </a:r>
            <a:endParaRPr lang="en-GB" dirty="0">
              <a:cs typeface="Calibri" panose="020F0502020204030204"/>
            </a:endParaRPr>
          </a:p>
          <a:p>
            <a:pPr>
              <a:lnSpc>
                <a:spcPts val="2200"/>
              </a:lnSpc>
            </a:pPr>
            <a:endParaRPr lang="en-GB" dirty="0">
              <a:cs typeface="Calibri" panose="020F0502020204030204"/>
            </a:endParaRPr>
          </a:p>
          <a:p>
            <a:pPr>
              <a:lnSpc>
                <a:spcPts val="2200"/>
              </a:lnSpc>
            </a:pPr>
            <a:r>
              <a:rPr lang="en-GB" b="1" dirty="0">
                <a:cs typeface="Calibri" panose="020F0502020204030204"/>
              </a:rPr>
              <a:t>Formats</a:t>
            </a:r>
            <a:r>
              <a:rPr lang="en-GB" b="1" dirty="0">
                <a:latin typeface="Times New Roman"/>
                <a:cs typeface="Times New Roman"/>
              </a:rPr>
              <a:t> </a:t>
            </a:r>
          </a:p>
          <a:p>
            <a:pPr marL="255905" indent="-182880">
              <a:buFont typeface="Arial"/>
              <a:buChar char="•"/>
            </a:pPr>
            <a:r>
              <a:rPr lang="en-GB" sz="1600" dirty="0">
                <a:cs typeface="Times New Roman"/>
              </a:rPr>
              <a:t>Blog, video or interactive resource. </a:t>
            </a:r>
            <a:endParaRPr lang="en-US" sz="1600" dirty="0">
              <a:cs typeface="Times New Roman"/>
            </a:endParaRPr>
          </a:p>
          <a:p>
            <a:pPr marL="255905" indent="-182880">
              <a:buFont typeface="Arial"/>
              <a:buChar char="•"/>
            </a:pPr>
            <a:r>
              <a:rPr lang="en-GB" sz="1600" dirty="0">
                <a:cs typeface="Times New Roman"/>
              </a:rPr>
              <a:t>Written document depending on what students agree. </a:t>
            </a:r>
            <a:endParaRPr lang="en-US" sz="1600" dirty="0">
              <a:cs typeface="Times New Roman"/>
            </a:endParaRPr>
          </a:p>
        </p:txBody>
      </p:sp>
      <p:sp>
        <p:nvSpPr>
          <p:cNvPr id="22" name="Content Placeholder 7">
            <a:extLst>
              <a:ext uri="{FF2B5EF4-FFF2-40B4-BE49-F238E27FC236}">
                <a16:creationId xmlns:a16="http://schemas.microsoft.com/office/drawing/2014/main" id="{A111FEE7-CDE7-5E51-5280-0552201BF4EF}"/>
              </a:ext>
            </a:extLst>
          </p:cNvPr>
          <p:cNvSpPr txBox="1">
            <a:spLocks/>
          </p:cNvSpPr>
          <p:nvPr/>
        </p:nvSpPr>
        <p:spPr>
          <a:xfrm>
            <a:off x="432955" y="1562100"/>
            <a:ext cx="5424362"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59410" indent="-359410">
              <a:lnSpc>
                <a:spcPct val="100000"/>
              </a:lnSpc>
              <a:spcBef>
                <a:spcPts val="1400"/>
              </a:spcBef>
              <a:buFont typeface="Arial" panose="020B0604020202020204" pitchFamily="34" charset="0"/>
              <a:buAutoNum type="arabicPeriod"/>
            </a:pPr>
            <a:r>
              <a:rPr lang="en-GB" sz="1800" dirty="0">
                <a:cs typeface="Arial"/>
              </a:rPr>
              <a:t>Students are asked to create a collaborative resource to teach other students (present or future) about a specific topic e.g. to explain key concepts or identify common misconceptions</a:t>
            </a:r>
          </a:p>
          <a:p>
            <a:pPr marL="359410" indent="-359410">
              <a:lnSpc>
                <a:spcPct val="100000"/>
              </a:lnSpc>
              <a:spcBef>
                <a:spcPts val="1400"/>
              </a:spcBef>
              <a:buFont typeface="Arial" panose="020B0604020202020204" pitchFamily="34" charset="0"/>
              <a:buAutoNum type="arabicPeriod"/>
            </a:pPr>
            <a:r>
              <a:rPr lang="en-GB" sz="1800" dirty="0">
                <a:cs typeface="Arial"/>
              </a:rPr>
              <a:t>As a group they agree on a chosen medium or platform and what topic/aspect of a topic each individual will cover.</a:t>
            </a:r>
          </a:p>
          <a:p>
            <a:pPr marL="359410" indent="-359410">
              <a:lnSpc>
                <a:spcPct val="100000"/>
              </a:lnSpc>
              <a:spcBef>
                <a:spcPts val="1400"/>
              </a:spcBef>
              <a:buFont typeface="Arial" panose="020B0604020202020204" pitchFamily="34" charset="0"/>
              <a:buAutoNum type="arabicPeriod"/>
            </a:pPr>
            <a:r>
              <a:rPr lang="en-GB" sz="1800" dirty="0">
                <a:cs typeface="Arial"/>
              </a:rPr>
              <a:t>Group reviews and revises final resources.</a:t>
            </a:r>
          </a:p>
          <a:p>
            <a:pPr marL="359410" indent="-359410">
              <a:lnSpc>
                <a:spcPct val="100000"/>
              </a:lnSpc>
              <a:spcBef>
                <a:spcPts val="1400"/>
              </a:spcBef>
              <a:buFont typeface="Arial" panose="020B0604020202020204" pitchFamily="34" charset="0"/>
              <a:buAutoNum type="arabicPeriod"/>
            </a:pPr>
            <a:r>
              <a:rPr lang="en-GB" sz="1800" dirty="0">
                <a:cs typeface="Arial"/>
              </a:rPr>
              <a:t>Once completed students are assessed both on group collaboration and individual contribution.</a:t>
            </a:r>
          </a:p>
          <a:p>
            <a:pPr marL="359410" indent="-359410">
              <a:lnSpc>
                <a:spcPct val="100000"/>
              </a:lnSpc>
              <a:spcBef>
                <a:spcPts val="1400"/>
              </a:spcBef>
              <a:buFont typeface="Arial" panose="020B0604020202020204" pitchFamily="34" charset="0"/>
              <a:buAutoNum type="arabicPeriod"/>
            </a:pPr>
            <a:r>
              <a:rPr lang="en-GB" sz="1800" dirty="0">
                <a:cs typeface="Arial"/>
              </a:rPr>
              <a:t>Remember to ask students for permission to use their work with future cohorts.</a:t>
            </a:r>
          </a:p>
          <a:p>
            <a:pPr marL="359410" indent="-359410">
              <a:lnSpc>
                <a:spcPts val="2200"/>
              </a:lnSpc>
              <a:spcBef>
                <a:spcPts val="1600"/>
              </a:spcBef>
              <a:buFont typeface="Arial" panose="020B0604020202020204" pitchFamily="34" charset="0"/>
              <a:buAutoNum type="arabicPeriod"/>
            </a:pPr>
            <a:endParaRPr lang="en-US" sz="1800" dirty="0">
              <a:cs typeface="Calibri"/>
            </a:endParaRPr>
          </a:p>
        </p:txBody>
      </p:sp>
    </p:spTree>
    <p:extLst>
      <p:ext uri="{BB962C8B-B14F-4D97-AF65-F5344CB8AC3E}">
        <p14:creationId xmlns:p14="http://schemas.microsoft.com/office/powerpoint/2010/main" val="3074957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Data explainer</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799185"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GB"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709825" y="1562100"/>
            <a:ext cx="2491671" cy="41703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Understanding (deep knowledge)</a:t>
            </a:r>
          </a:p>
          <a:p>
            <a:pPr marL="251460" indent="-179705">
              <a:buFont typeface="Arial,Sans-Serif"/>
              <a:buChar char="•"/>
            </a:pPr>
            <a:r>
              <a:rPr lang="en-GB" sz="1600" dirty="0">
                <a:cs typeface="Calibri" panose="020F0502020204030204"/>
              </a:rPr>
              <a:t>Data Analytics</a:t>
            </a:r>
          </a:p>
          <a:p>
            <a:pPr marL="251460" indent="-179705">
              <a:buFont typeface="Arial,Sans-Serif"/>
              <a:buChar char="•"/>
            </a:pPr>
            <a:r>
              <a:rPr lang="en-GB" sz="1600" dirty="0">
                <a:cs typeface="Calibri" panose="020F0502020204030204"/>
              </a:rPr>
              <a:t>Evaluation</a:t>
            </a:r>
          </a:p>
          <a:p>
            <a:pPr marL="251460" indent="-179705">
              <a:buFont typeface="Arial,Sans-Serif"/>
              <a:buChar char="•"/>
            </a:pPr>
            <a:r>
              <a:rPr lang="en-GB" sz="1600" dirty="0">
                <a:cs typeface="Calibri" panose="020F0502020204030204"/>
              </a:rPr>
              <a:t>Communication</a:t>
            </a:r>
            <a:endParaRPr lang="en-GB" dirty="0">
              <a:cs typeface="Calibri" panose="020F0502020204030204"/>
            </a:endParaRPr>
          </a:p>
          <a:p>
            <a:pPr marL="251460" indent="-179705">
              <a:lnSpc>
                <a:spcPts val="2200"/>
              </a:lnSpc>
              <a:buFont typeface="Arial,Sans-Serif"/>
              <a:buChar char="•"/>
            </a:pPr>
            <a:r>
              <a:rPr lang="en-GB" sz="1600" dirty="0">
                <a:cs typeface="Calibri" panose="020F0502020204030204"/>
              </a:rPr>
              <a:t>Metacognition</a:t>
            </a:r>
          </a:p>
          <a:p>
            <a:pPr marL="342900" indent="-342900">
              <a:lnSpc>
                <a:spcPts val="2200"/>
              </a:lnSpc>
              <a:buFont typeface="Arial,Sans-Serif"/>
              <a:buChar char="•"/>
            </a:pPr>
            <a:endParaRPr lang="en-GB" dirty="0">
              <a:cs typeface="Calibri" panose="020F0502020204030204"/>
            </a:endParaRPr>
          </a:p>
          <a:p>
            <a:pPr>
              <a:lnSpc>
                <a:spcPts val="2200"/>
              </a:lnSpc>
            </a:pPr>
            <a:r>
              <a:rPr lang="en-GB" b="1" dirty="0">
                <a:cs typeface="Calibri" panose="020F0502020204030204"/>
              </a:rPr>
              <a:t>Formats</a:t>
            </a:r>
            <a:r>
              <a:rPr lang="en-GB" b="1" dirty="0">
                <a:cs typeface="Times New Roman"/>
              </a:rPr>
              <a:t> </a:t>
            </a:r>
            <a:endParaRPr lang="en-US" b="1" dirty="0">
              <a:cs typeface="Times New Roman"/>
            </a:endParaRPr>
          </a:p>
          <a:p>
            <a:pPr marL="357505" indent="-285750">
              <a:buFont typeface="Arial" panose="020B0604020202020204" pitchFamily="34" charset="0"/>
              <a:buChar char="•"/>
            </a:pPr>
            <a:r>
              <a:rPr lang="en-GB" sz="1600" dirty="0">
                <a:cs typeface="Calibri" panose="020F0502020204030204"/>
              </a:rPr>
              <a:t>Could use online quiz for Step 1 and 2.</a:t>
            </a:r>
          </a:p>
          <a:p>
            <a:pPr marL="357505" indent="-285750">
              <a:buFont typeface="Arial" panose="020B0604020202020204" pitchFamily="34" charset="0"/>
              <a:buChar char="•"/>
            </a:pPr>
            <a:r>
              <a:rPr lang="en-GB" sz="1600" dirty="0">
                <a:cs typeface="Calibri" panose="020F0502020204030204"/>
              </a:rPr>
              <a:t>Documentation and final output could be written, presentation (live, prerecorded) or video.</a:t>
            </a:r>
          </a:p>
        </p:txBody>
      </p:sp>
      <p:sp>
        <p:nvSpPr>
          <p:cNvPr id="20" name="Content Placeholder 7">
            <a:extLst>
              <a:ext uri="{FF2B5EF4-FFF2-40B4-BE49-F238E27FC236}">
                <a16:creationId xmlns:a16="http://schemas.microsoft.com/office/drawing/2014/main" id="{6B28C946-E95B-7DD7-F59E-81AF38E17C75}"/>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42900" indent="-342900">
              <a:lnSpc>
                <a:spcPct val="100000"/>
              </a:lnSpc>
              <a:spcBef>
                <a:spcPts val="1600"/>
              </a:spcBef>
              <a:buAutoNum type="arabicPeriod"/>
            </a:pPr>
            <a:r>
              <a:rPr lang="en-GB" sz="1800" dirty="0">
                <a:cs typeface="Arial"/>
              </a:rPr>
              <a:t>Students are directed to a data set, e.g. business accounts or product testing measurements, and asked to perform appropriate calculations and interrogation.</a:t>
            </a:r>
          </a:p>
          <a:p>
            <a:pPr marL="342900" indent="-342900">
              <a:lnSpc>
                <a:spcPct val="100000"/>
              </a:lnSpc>
              <a:spcBef>
                <a:spcPts val="1600"/>
              </a:spcBef>
              <a:buAutoNum type="arabicPeriod"/>
            </a:pPr>
            <a:r>
              <a:rPr lang="en-GB" sz="1800" dirty="0">
                <a:cs typeface="Arial"/>
              </a:rPr>
              <a:t>They could compare calculations done on specialist data sets with those obtained from generative AI.</a:t>
            </a:r>
          </a:p>
          <a:p>
            <a:pPr marL="342900" indent="-342900">
              <a:lnSpc>
                <a:spcPct val="100000"/>
              </a:lnSpc>
              <a:spcBef>
                <a:spcPts val="1600"/>
              </a:spcBef>
              <a:buAutoNum type="arabicPeriod"/>
            </a:pPr>
            <a:r>
              <a:rPr lang="en-GB" sz="1800" dirty="0">
                <a:cs typeface="Arial"/>
              </a:rPr>
              <a:t>They then describe the steps that they went through as if explaining to a client, patient or colleague. </a:t>
            </a:r>
          </a:p>
          <a:p>
            <a:pPr marL="342900" indent="-342900">
              <a:lnSpc>
                <a:spcPct val="100000"/>
              </a:lnSpc>
              <a:spcBef>
                <a:spcPts val="1600"/>
              </a:spcBef>
              <a:buAutoNum type="arabicPeriod"/>
            </a:pPr>
            <a:r>
              <a:rPr lang="en-GB" sz="1800" dirty="0">
                <a:cs typeface="Arial"/>
              </a:rPr>
              <a:t>They are asked to draw conclusions and make recommendations. They might use data visualisations to summarise findings. </a:t>
            </a:r>
            <a:endParaRPr lang="en-US" sz="1800" dirty="0">
              <a:cs typeface="Calibri"/>
            </a:endParaRPr>
          </a:p>
        </p:txBody>
      </p:sp>
      <p:sp>
        <p:nvSpPr>
          <p:cNvPr id="3" name="TextBox 2">
            <a:extLst>
              <a:ext uri="{FF2B5EF4-FFF2-40B4-BE49-F238E27FC236}">
                <a16:creationId xmlns:a16="http://schemas.microsoft.com/office/drawing/2014/main" id="{7CCB5C4B-6A47-D1A5-E1EF-F376BA83CE66}"/>
              </a:ext>
            </a:extLst>
          </p:cNvPr>
          <p:cNvSpPr txBox="1"/>
          <p:nvPr/>
        </p:nvSpPr>
        <p:spPr>
          <a:xfrm>
            <a:off x="9908598"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Q</a:t>
            </a:r>
          </a:p>
        </p:txBody>
      </p:sp>
      <p:sp>
        <p:nvSpPr>
          <p:cNvPr id="4" name="TextBox 3">
            <a:extLst>
              <a:ext uri="{FF2B5EF4-FFF2-40B4-BE49-F238E27FC236}">
                <a16:creationId xmlns:a16="http://schemas.microsoft.com/office/drawing/2014/main" id="{741B585B-25DA-8B42-8F14-DE2D7CD73BFE}"/>
              </a:ext>
            </a:extLst>
          </p:cNvPr>
          <p:cNvSpPr txBox="1"/>
          <p:nvPr/>
        </p:nvSpPr>
        <p:spPr>
          <a:xfrm>
            <a:off x="8394853" y="344462"/>
            <a:ext cx="2301905"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OB</a:t>
            </a:r>
          </a:p>
        </p:txBody>
      </p:sp>
    </p:spTree>
    <p:extLst>
      <p:ext uri="{BB962C8B-B14F-4D97-AF65-F5344CB8AC3E}">
        <p14:creationId xmlns:p14="http://schemas.microsoft.com/office/powerpoint/2010/main" val="4220683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Debate with AI</a:t>
            </a:r>
            <a:endParaRPr lang="en-GB">
              <a:solidFill>
                <a:srgbClr val="C00000"/>
              </a:solidFill>
              <a:cs typeface="Arial"/>
            </a:endParaRP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934575" y="1562100"/>
            <a:ext cx="1781175" cy="4948238"/>
          </a:xfrm>
          <a:noFill/>
          <a:ln w="31750">
            <a:noFill/>
          </a:ln>
        </p:spPr>
        <p:txBody>
          <a:bodyPr vert="horz" lIns="91440" tIns="45720" rIns="91440" bIns="45720" rtlCol="0" anchor="t">
            <a:noAutofit/>
          </a:bodyPr>
          <a:lstStyle/>
          <a:p>
            <a:pPr marL="0" indent="0">
              <a:lnSpc>
                <a:spcPts val="2000"/>
              </a:lnSpc>
              <a:spcBef>
                <a:spcPts val="0"/>
              </a:spcBef>
              <a:spcAft>
                <a:spcPts val="1200"/>
              </a:spcAft>
              <a:buNone/>
            </a:pPr>
            <a:endParaRPr lang="en-US" sz="1600" dirty="0">
              <a:effectLst/>
              <a:latin typeface="Calibri"/>
              <a:ea typeface="Times New Roman" panose="02020603050405020304" pitchFamily="18" charset="0"/>
              <a:cs typeface="Calibri"/>
            </a:endParaRPr>
          </a:p>
          <a:p>
            <a:pPr marL="0" indent="0">
              <a:lnSpc>
                <a:spcPts val="2000"/>
              </a:lnSpc>
              <a:spcBef>
                <a:spcPts val="0"/>
              </a:spcBef>
              <a:spcAft>
                <a:spcPts val="1200"/>
              </a:spcAft>
              <a:buNone/>
            </a:pPr>
            <a:r>
              <a:rPr lang="en-US" sz="1600" dirty="0">
                <a:effectLst/>
                <a:latin typeface="Calibri"/>
                <a:ea typeface="Times New Roman" panose="02020603050405020304" pitchFamily="18" charset="0"/>
                <a:cs typeface="Calibri"/>
              </a:rPr>
              <a:t>Authenticity</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Challenge</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Product</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Staff demand</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a:ea typeface="+mn-lt"/>
                <a:cs typeface="+mn-lt"/>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618579" y="292039"/>
            <a:ext cx="635760" cy="646331"/>
          </a:xfrm>
          <a:prstGeom prst="rect">
            <a:avLst/>
          </a:prstGeom>
          <a:noFill/>
          <a:ln w="12700">
            <a:noFill/>
          </a:ln>
        </p:spPr>
        <p:txBody>
          <a:bodyPr wrap="square" lIns="91440" tIns="45720" rIns="91440" bIns="45720" rtlCol="0" anchor="t">
            <a:spAutoFit/>
          </a:bodyPr>
          <a:lstStyle/>
          <a:p>
            <a:pPr algn="ctr"/>
            <a:r>
              <a:rPr lang="en-US" sz="3600">
                <a:solidFill>
                  <a:schemeClr val="tx1">
                    <a:lumMod val="95000"/>
                    <a:lumOff val="5000"/>
                  </a:schemeClr>
                </a:solidFill>
              </a:rPr>
              <a:t>C</a:t>
            </a:r>
            <a:endParaRPr lang="en-US" sz="3600">
              <a:solidFill>
                <a:schemeClr val="tx1">
                  <a:lumMod val="95000"/>
                  <a:lumOff val="5000"/>
                </a:schemeClr>
              </a:solidFill>
              <a:ea typeface="Calibri"/>
              <a:cs typeface="Calibri"/>
            </a:endParaRPr>
          </a:p>
        </p:txBody>
      </p:sp>
      <p:sp>
        <p:nvSpPr>
          <p:cNvPr id="14" name="TextBox 13">
            <a:extLst>
              <a:ext uri="{FF2B5EF4-FFF2-40B4-BE49-F238E27FC236}">
                <a16:creationId xmlns:a16="http://schemas.microsoft.com/office/drawing/2014/main" id="{1A12B5E1-4384-111F-29FA-D86BD84D325C}"/>
              </a:ext>
            </a:extLst>
          </p:cNvPr>
          <p:cNvSpPr txBox="1"/>
          <p:nvPr/>
        </p:nvSpPr>
        <p:spPr>
          <a:xfrm>
            <a:off x="6670289" y="1603269"/>
            <a:ext cx="2597279" cy="44165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Critical</a:t>
            </a:r>
            <a:r>
              <a:rPr lang="en-GB" sz="1600" dirty="0">
                <a:ea typeface="+mn-lt"/>
                <a:cs typeface="+mn-lt"/>
              </a:rPr>
              <a:t> evaluation</a:t>
            </a:r>
            <a:endParaRPr lang="en-GB" dirty="0">
              <a:cs typeface="Calibri" panose="020F0502020204030204"/>
            </a:endParaRPr>
          </a:p>
          <a:p>
            <a:pPr marL="251460" indent="-179705">
              <a:buFont typeface="Arial,Sans-Serif"/>
              <a:buChar char="•"/>
            </a:pPr>
            <a:r>
              <a:rPr lang="en-GB" sz="1600" dirty="0">
                <a:ea typeface="+mn-lt"/>
                <a:cs typeface="+mn-lt"/>
              </a:rPr>
              <a:t>Problem solving</a:t>
            </a:r>
            <a:endParaRPr lang="en-GB" dirty="0">
              <a:ea typeface="+mn-lt"/>
              <a:cs typeface="+mn-lt"/>
            </a:endParaRPr>
          </a:p>
          <a:p>
            <a:pPr marL="251460" indent="-179705">
              <a:buFont typeface="Arial,Sans-Serif"/>
              <a:buChar char="•"/>
            </a:pPr>
            <a:r>
              <a:rPr lang="en-GB" sz="1600" dirty="0">
                <a:ea typeface="+mn-lt"/>
                <a:cs typeface="+mn-lt"/>
              </a:rPr>
              <a:t>AI literacy</a:t>
            </a:r>
            <a:endParaRPr lang="en-GB" dirty="0">
              <a:cs typeface="Calibri" panose="020F0502020204030204"/>
            </a:endParaRPr>
          </a:p>
          <a:p>
            <a:pPr marL="251460" indent="-179705">
              <a:buFont typeface="Arial,Sans-Serif"/>
              <a:buChar char="•"/>
            </a:pPr>
            <a:r>
              <a:rPr lang="en-GB" sz="1600" dirty="0">
                <a:ea typeface="+mn-lt"/>
                <a:cs typeface="+mn-lt"/>
              </a:rPr>
              <a:t>Independent thinking</a:t>
            </a:r>
          </a:p>
          <a:p>
            <a:pPr marL="251460" indent="-179705">
              <a:buFont typeface="Arial,Sans-Serif"/>
              <a:buChar char="•"/>
            </a:pPr>
            <a:r>
              <a:rPr lang="en-GB" sz="1600" dirty="0">
                <a:ea typeface="+mn-lt"/>
                <a:cs typeface="+mn-lt"/>
              </a:rPr>
              <a:t>Contextual intelligence</a:t>
            </a:r>
            <a:endParaRPr lang="en-GB" dirty="0">
              <a:cs typeface="Calibri" panose="020F0502020204030204"/>
            </a:endParaRPr>
          </a:p>
          <a:p>
            <a:pPr>
              <a:lnSpc>
                <a:spcPts val="2200"/>
              </a:lnSpc>
            </a:pPr>
            <a:endParaRPr lang="en-GB" dirty="0">
              <a:cs typeface="Calibri" panose="020F0502020204030204"/>
            </a:endParaRPr>
          </a:p>
          <a:p>
            <a:pPr>
              <a:lnSpc>
                <a:spcPts val="2200"/>
              </a:lnSpc>
            </a:pPr>
            <a:endParaRPr lang="en-GB" dirty="0">
              <a:cs typeface="Calibri" panose="020F0502020204030204"/>
            </a:endParaRPr>
          </a:p>
          <a:p>
            <a:pPr>
              <a:lnSpc>
                <a:spcPts val="2200"/>
              </a:lnSpc>
            </a:pPr>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1460" indent="-179705">
              <a:buFont typeface="Arial,Sans-Serif"/>
              <a:buChar char="•"/>
            </a:pPr>
            <a:r>
              <a:rPr lang="en-GB" sz="1600" dirty="0">
                <a:ea typeface="+mn-lt"/>
                <a:cs typeface="+mn-lt"/>
              </a:rPr>
              <a:t>AI text generator e.g., ChatGPT.</a:t>
            </a:r>
            <a:endParaRPr lang="en-GB" dirty="0">
              <a:cs typeface="Calibri" panose="020F0502020204030204"/>
            </a:endParaRPr>
          </a:p>
          <a:p>
            <a:pPr marL="251460" indent="-179705">
              <a:buFont typeface="Arial,Sans-Serif"/>
              <a:buChar char="•"/>
            </a:pPr>
            <a:r>
              <a:rPr lang="en-GB" sz="1600" dirty="0">
                <a:ea typeface="+mn-lt"/>
                <a:cs typeface="+mn-lt"/>
              </a:rPr>
              <a:t>Group debate in class, online (via </a:t>
            </a:r>
            <a:r>
              <a:rPr lang="en-GB" sz="1600" dirty="0" err="1">
                <a:ea typeface="+mn-lt"/>
                <a:cs typeface="+mn-lt"/>
              </a:rPr>
              <a:t>webconference</a:t>
            </a:r>
            <a:r>
              <a:rPr lang="en-GB" sz="1600" dirty="0">
                <a:ea typeface="+mn-lt"/>
                <a:cs typeface="+mn-lt"/>
              </a:rPr>
              <a:t> or online forum). </a:t>
            </a:r>
          </a:p>
          <a:p>
            <a:pPr marL="251460" indent="-179705">
              <a:buFont typeface="Arial,Sans-Serif"/>
              <a:buChar char="•"/>
            </a:pPr>
            <a:r>
              <a:rPr lang="en-GB" sz="1600" dirty="0">
                <a:ea typeface="+mn-lt"/>
                <a:cs typeface="+mn-lt"/>
              </a:rPr>
              <a:t>Essay could be written, video or audio.</a:t>
            </a:r>
            <a:endParaRPr lang="en-GB" dirty="0">
              <a:cs typeface="Calibri" panose="020F0502020204030204"/>
            </a:endParaRPr>
          </a:p>
        </p:txBody>
      </p:sp>
      <p:sp>
        <p:nvSpPr>
          <p:cNvPr id="16" name="Content Placeholder 7">
            <a:extLst>
              <a:ext uri="{FF2B5EF4-FFF2-40B4-BE49-F238E27FC236}">
                <a16:creationId xmlns:a16="http://schemas.microsoft.com/office/drawing/2014/main" id="{E010AAAF-803E-28B5-3CD0-759484065E00}"/>
              </a:ext>
            </a:extLst>
          </p:cNvPr>
          <p:cNvSpPr txBox="1">
            <a:spLocks/>
          </p:cNvSpPr>
          <p:nvPr/>
        </p:nvSpPr>
        <p:spPr>
          <a:xfrm>
            <a:off x="410585" y="1564265"/>
            <a:ext cx="5320317"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59410" indent="-359410">
              <a:lnSpc>
                <a:spcPts val="2200"/>
              </a:lnSpc>
              <a:spcBef>
                <a:spcPts val="1600"/>
              </a:spcBef>
              <a:buAutoNum type="arabicPeriod"/>
            </a:pPr>
            <a:r>
              <a:rPr lang="en-US" sz="1800" dirty="0"/>
              <a:t>Students</a:t>
            </a:r>
            <a:r>
              <a:rPr lang="en-US" sz="1800" dirty="0">
                <a:ea typeface="+mn-lt"/>
                <a:cs typeface="+mn-lt"/>
              </a:rPr>
              <a:t> choose (or are provided with) a major question or challenge in  their field or discipline.</a:t>
            </a:r>
          </a:p>
          <a:p>
            <a:pPr marL="359410" indent="-359410">
              <a:lnSpc>
                <a:spcPts val="2200"/>
              </a:lnSpc>
              <a:spcBef>
                <a:spcPts val="1600"/>
              </a:spcBef>
              <a:buAutoNum type="arabicPeriod"/>
            </a:pPr>
            <a:r>
              <a:rPr lang="en-US" sz="1800" dirty="0">
                <a:ea typeface="+mn-lt"/>
                <a:cs typeface="+mn-lt"/>
              </a:rPr>
              <a:t>Either as an individual or group activity, they present this to an AI text generator) and engage in a debate with AI by questioning the responses (you may have to provide some guidance around questioning strategies). </a:t>
            </a:r>
          </a:p>
          <a:p>
            <a:pPr marL="359410" indent="-359410">
              <a:lnSpc>
                <a:spcPts val="2200"/>
              </a:lnSpc>
              <a:spcBef>
                <a:spcPts val="1600"/>
              </a:spcBef>
              <a:buAutoNum type="arabicPeriod"/>
            </a:pPr>
            <a:r>
              <a:rPr lang="en-US" sz="1800" dirty="0">
                <a:ea typeface="+mn-lt"/>
                <a:cs typeface="+mn-lt"/>
              </a:rPr>
              <a:t>The students then individually produce an argumentative essay based on their dialogue with AI – evaluating both their own position and that of AI. </a:t>
            </a:r>
            <a:endParaRPr lang="en-US" dirty="0">
              <a:ea typeface="+mn-lt"/>
              <a:cs typeface="+mn-lt"/>
            </a:endParaRPr>
          </a:p>
          <a:p>
            <a:pPr marL="359410" indent="-359410">
              <a:lnSpc>
                <a:spcPts val="2200"/>
              </a:lnSpc>
              <a:spcBef>
                <a:spcPts val="1600"/>
              </a:spcBef>
              <a:buAutoNum type="arabicPeriod"/>
            </a:pPr>
            <a:endParaRPr lang="en-US" sz="1800" dirty="0">
              <a:cs typeface="Calibri"/>
            </a:endParaRPr>
          </a:p>
          <a:p>
            <a:pPr marL="359410" indent="-359410">
              <a:lnSpc>
                <a:spcPts val="2200"/>
              </a:lnSpc>
              <a:spcBef>
                <a:spcPts val="1600"/>
              </a:spcBef>
              <a:buAutoNum type="arabicPeriod"/>
            </a:pPr>
            <a:endParaRPr lang="en-US" sz="1800" dirty="0">
              <a:cs typeface="Calibri"/>
            </a:endParaRPr>
          </a:p>
        </p:txBody>
      </p:sp>
      <p:sp>
        <p:nvSpPr>
          <p:cNvPr id="4" name="TextBox 3">
            <a:extLst>
              <a:ext uri="{FF2B5EF4-FFF2-40B4-BE49-F238E27FC236}">
                <a16:creationId xmlns:a16="http://schemas.microsoft.com/office/drawing/2014/main" id="{D1A51307-5000-3378-8CF0-B369D5949BC8}"/>
              </a:ext>
            </a:extLst>
          </p:cNvPr>
          <p:cNvSpPr txBox="1"/>
          <p:nvPr/>
        </p:nvSpPr>
        <p:spPr>
          <a:xfrm>
            <a:off x="8280980" y="344462"/>
            <a:ext cx="1558399"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rPr>
              <a:t>CCE</a:t>
            </a:r>
            <a:endParaRPr lang="en-US" sz="3600" dirty="0">
              <a:solidFill>
                <a:schemeClr val="tx1">
                  <a:lumMod val="95000"/>
                  <a:lumOff val="5000"/>
                </a:schemeClr>
              </a:solidFill>
              <a:ea typeface="Calibri"/>
              <a:cs typeface="Calibri"/>
            </a:endParaRPr>
          </a:p>
        </p:txBody>
      </p:sp>
      <p:sp>
        <p:nvSpPr>
          <p:cNvPr id="5" name="TextBox 4">
            <a:extLst>
              <a:ext uri="{FF2B5EF4-FFF2-40B4-BE49-F238E27FC236}">
                <a16:creationId xmlns:a16="http://schemas.microsoft.com/office/drawing/2014/main" id="{C85B438F-2FCF-2E69-9C49-E06C6DC34F34}"/>
              </a:ext>
            </a:extLst>
          </p:cNvPr>
          <p:cNvSpPr txBox="1"/>
          <p:nvPr/>
        </p:nvSpPr>
        <p:spPr>
          <a:xfrm>
            <a:off x="9378060" y="314640"/>
            <a:ext cx="1558399"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rPr>
              <a:t>OB</a:t>
            </a:r>
            <a:endParaRPr lang="en-US" sz="3600" dirty="0">
              <a:solidFill>
                <a:schemeClr val="tx1">
                  <a:lumMod val="95000"/>
                  <a:lumOff val="5000"/>
                </a:schemeClr>
              </a:solidFill>
              <a:ea typeface="Calibri"/>
              <a:cs typeface="Calibri"/>
            </a:endParaRPr>
          </a:p>
        </p:txBody>
      </p:sp>
    </p:spTree>
    <p:extLst>
      <p:ext uri="{BB962C8B-B14F-4D97-AF65-F5344CB8AC3E}">
        <p14:creationId xmlns:p14="http://schemas.microsoft.com/office/powerpoint/2010/main" val="2405901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dirty="0">
                <a:solidFill>
                  <a:srgbClr val="433244"/>
                </a:solidFill>
                <a:cs typeface="Arial"/>
              </a:rPr>
              <a:t>Design a quiz</a:t>
            </a:r>
            <a:endParaRPr lang="en-GB" dirty="0">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034686" y="306950"/>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6" name="Content Placeholder 2">
            <a:extLst>
              <a:ext uri="{FF2B5EF4-FFF2-40B4-BE49-F238E27FC236}">
                <a16:creationId xmlns:a16="http://schemas.microsoft.com/office/drawing/2014/main" id="{534D9AF1-9973-033E-96D4-149489FE514E}"/>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48D8166-46EC-2EEA-BC71-4C7B8E0887EA}"/>
              </a:ext>
            </a:extLst>
          </p:cNvPr>
          <p:cNvSpPr txBox="1"/>
          <p:nvPr/>
        </p:nvSpPr>
        <p:spPr>
          <a:xfrm>
            <a:off x="6670611" y="1621402"/>
            <a:ext cx="2580549" cy="38779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5905" indent="-182880">
              <a:buFont typeface="Arial"/>
              <a:buChar char="•"/>
            </a:pPr>
            <a:r>
              <a:rPr lang="en-GB" sz="1600" dirty="0">
                <a:cs typeface="Calibri" panose="020F0502020204030204"/>
              </a:rPr>
              <a:t>Foundational knowledge</a:t>
            </a:r>
            <a:endParaRPr lang="en-US" dirty="0">
              <a:cs typeface="Calibri" panose="020F0502020204030204"/>
            </a:endParaRPr>
          </a:p>
          <a:p>
            <a:pPr marL="255905" indent="-182880">
              <a:buFont typeface="Arial"/>
              <a:buChar char="•"/>
            </a:pPr>
            <a:r>
              <a:rPr lang="en-GB" sz="1600" dirty="0">
                <a:cs typeface="Calibri" panose="020F0502020204030204"/>
              </a:rPr>
              <a:t>Research</a:t>
            </a:r>
            <a:endParaRPr lang="en-US" dirty="0">
              <a:cs typeface="Calibri" panose="020F0502020204030204"/>
            </a:endParaRPr>
          </a:p>
          <a:p>
            <a:pPr marL="255905" indent="-182880">
              <a:buFont typeface="Arial"/>
              <a:buChar char="•"/>
            </a:pPr>
            <a:r>
              <a:rPr lang="en-GB" sz="1600" dirty="0">
                <a:cs typeface="Calibri" panose="020F0502020204030204"/>
              </a:rPr>
              <a:t>Evaluation</a:t>
            </a:r>
            <a:endParaRPr lang="en-US" dirty="0">
              <a:cs typeface="Calibri" panose="020F0502020204030204"/>
            </a:endParaRPr>
          </a:p>
          <a:p>
            <a:pPr marL="255905" indent="-182880">
              <a:buFont typeface="Arial"/>
              <a:buChar char="•"/>
            </a:pPr>
            <a:r>
              <a:rPr lang="en-GB" sz="1600" dirty="0">
                <a:cs typeface="Calibri" panose="020F0502020204030204"/>
              </a:rPr>
              <a:t>Metacognition</a:t>
            </a:r>
            <a:endParaRPr lang="en-GB" dirty="0">
              <a:cs typeface="Calibri" panose="020F0502020204030204"/>
            </a:endParaRPr>
          </a:p>
          <a:p>
            <a:pPr marL="255905" indent="-182880">
              <a:buFont typeface="Arial"/>
              <a:buChar char="•"/>
            </a:pPr>
            <a:r>
              <a:rPr lang="en-GB" sz="1600" dirty="0">
                <a:cs typeface="Calibri" panose="020F0502020204030204"/>
              </a:rPr>
              <a:t>Collaboration</a:t>
            </a:r>
            <a:br>
              <a:rPr lang="en-GB" sz="1600" dirty="0">
                <a:cs typeface="Calibri" panose="020F0502020204030204"/>
              </a:rPr>
            </a:br>
            <a:endParaRPr lang="en-GB" sz="1600" dirty="0">
              <a:cs typeface="Calibri" panose="020F0502020204030204"/>
            </a:endParaRPr>
          </a:p>
          <a:p>
            <a:pPr marL="255905" indent="-182880">
              <a:buFont typeface="Arial"/>
              <a:buChar char="•"/>
            </a:pPr>
            <a:endParaRPr lang="en-GB" dirty="0">
              <a:cs typeface="Calibri" panose="020F0502020204030204"/>
            </a:endParaRPr>
          </a:p>
          <a:p>
            <a:pPr marL="255905" indent="-182880">
              <a:buFont typeface="Arial"/>
              <a:buChar char="•"/>
            </a:pPr>
            <a:endParaRPr lang="en-GB" sz="1600"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5905" indent="-182880">
              <a:buFont typeface="Arial"/>
              <a:buChar char="•"/>
            </a:pPr>
            <a:r>
              <a:rPr lang="en-GB" sz="1600" dirty="0">
                <a:cs typeface="Calibri" panose="020F0502020204030204"/>
              </a:rPr>
              <a:t>This could be provided as word document or a collaborative interactive quiz (if IT permissions allow). </a:t>
            </a:r>
            <a:endParaRPr lang="en-US" b="1" dirty="0">
              <a:latin typeface="Times New Roman"/>
              <a:cs typeface="Times New Roman"/>
            </a:endParaRPr>
          </a:p>
        </p:txBody>
      </p:sp>
      <p:sp>
        <p:nvSpPr>
          <p:cNvPr id="20" name="Content Placeholder 7">
            <a:extLst>
              <a:ext uri="{FF2B5EF4-FFF2-40B4-BE49-F238E27FC236}">
                <a16:creationId xmlns:a16="http://schemas.microsoft.com/office/drawing/2014/main" id="{A88162D7-B8E0-90C0-B580-03F2377924C4}"/>
              </a:ext>
            </a:extLst>
          </p:cNvPr>
          <p:cNvSpPr txBox="1">
            <a:spLocks/>
          </p:cNvSpPr>
          <p:nvPr/>
        </p:nvSpPr>
        <p:spPr>
          <a:xfrm>
            <a:off x="307653" y="1566690"/>
            <a:ext cx="5782513" cy="464843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None/>
            </a:pPr>
            <a:r>
              <a:rPr lang="en-US" sz="1800" b="1" dirty="0"/>
              <a:t>Suitable for: </a:t>
            </a:r>
            <a:r>
              <a:rPr lang="en-US" sz="1800" dirty="0"/>
              <a:t>disciplines where students undertake calculations, e.g. engineering or accounting. </a:t>
            </a:r>
            <a:endParaRPr lang="en-US" sz="1800" dirty="0">
              <a:cs typeface="Calibri" panose="020F0502020204030204"/>
            </a:endParaRPr>
          </a:p>
          <a:p>
            <a:pPr marL="342900" indent="-342900">
              <a:lnSpc>
                <a:spcPct val="100000"/>
              </a:lnSpc>
              <a:spcBef>
                <a:spcPts val="0"/>
              </a:spcBef>
            </a:pPr>
            <a:endParaRPr lang="en-US" sz="1800" dirty="0"/>
          </a:p>
          <a:p>
            <a:pPr marL="0" indent="0">
              <a:lnSpc>
                <a:spcPts val="2800"/>
              </a:lnSpc>
              <a:spcBef>
                <a:spcPts val="0"/>
              </a:spcBef>
              <a:buFont typeface="Arial" panose="020B0604020202020204" pitchFamily="34" charset="0"/>
              <a:buNone/>
            </a:pPr>
            <a:r>
              <a:rPr lang="en-US" sz="2000" b="1" dirty="0"/>
              <a:t>Student activities</a:t>
            </a:r>
            <a:endParaRPr lang="en-US" sz="2000" b="1" dirty="0">
              <a:cs typeface="Calibri"/>
            </a:endParaRPr>
          </a:p>
          <a:p>
            <a:pPr marL="342900" indent="-342900">
              <a:lnSpc>
                <a:spcPct val="100000"/>
              </a:lnSpc>
              <a:spcBef>
                <a:spcPts val="600"/>
              </a:spcBef>
              <a:buAutoNum type="arabicPeriod"/>
            </a:pPr>
            <a:r>
              <a:rPr lang="en-GB" sz="1800" dirty="0">
                <a:cs typeface="Arial"/>
              </a:rPr>
              <a:t>Before starting, tutors will need to discuss question design with students – what 'good distractors' (i.e. wrong answers) look like and how to avoid ‘giveaways.’</a:t>
            </a:r>
          </a:p>
          <a:p>
            <a:pPr marL="342900" indent="-342900">
              <a:lnSpc>
                <a:spcPct val="100000"/>
              </a:lnSpc>
              <a:spcBef>
                <a:spcPts val="1200"/>
              </a:spcBef>
              <a:buAutoNum type="arabicPeriod"/>
            </a:pPr>
            <a:r>
              <a:rPr lang="en-GB" sz="1800" dirty="0">
                <a:cs typeface="Arial"/>
              </a:rPr>
              <a:t>Students individually research question material, answers and feedback they will provide. They might use AI to generate some initial ideas but will have to interrogate responses.</a:t>
            </a:r>
          </a:p>
          <a:p>
            <a:pPr marL="342900" indent="-342900">
              <a:lnSpc>
                <a:spcPct val="100000"/>
              </a:lnSpc>
              <a:spcBef>
                <a:spcPts val="1200"/>
              </a:spcBef>
              <a:buAutoNum type="arabicPeriod"/>
            </a:pPr>
            <a:r>
              <a:rPr lang="en-GB" sz="1800" dirty="0">
                <a:cs typeface="Arial"/>
              </a:rPr>
              <a:t>They then share with others for peer review and revise where necessary.</a:t>
            </a:r>
          </a:p>
          <a:p>
            <a:pPr marL="342900" indent="-342900">
              <a:lnSpc>
                <a:spcPct val="100000"/>
              </a:lnSpc>
              <a:spcBef>
                <a:spcPts val="1200"/>
              </a:spcBef>
              <a:buAutoNum type="arabicPeriod"/>
            </a:pPr>
            <a:r>
              <a:rPr lang="en-GB" sz="1800" dirty="0">
                <a:cs typeface="Arial"/>
              </a:rPr>
              <a:t>After quality checking /assessment, quizzes can be used by future cohorts for formative assessment</a:t>
            </a:r>
            <a:r>
              <a:rPr lang="en-GB" sz="1700" dirty="0">
                <a:cs typeface="Arial"/>
              </a:rPr>
              <a:t>. </a:t>
            </a:r>
            <a:br>
              <a:rPr lang="en-GB" sz="1800" dirty="0">
                <a:cs typeface="Arial" panose="020B0604020202020204" pitchFamily="34" charset="0"/>
              </a:rPr>
            </a:br>
            <a:endParaRPr lang="en-US" sz="1800" dirty="0">
              <a:cs typeface="Calibri"/>
            </a:endParaRPr>
          </a:p>
        </p:txBody>
      </p:sp>
      <p:sp>
        <p:nvSpPr>
          <p:cNvPr id="3" name="TextBox 2">
            <a:extLst>
              <a:ext uri="{FF2B5EF4-FFF2-40B4-BE49-F238E27FC236}">
                <a16:creationId xmlns:a16="http://schemas.microsoft.com/office/drawing/2014/main" id="{1EA5E115-A178-B5DE-9339-D4DC4AC07DD0}"/>
              </a:ext>
            </a:extLst>
          </p:cNvPr>
          <p:cNvSpPr txBox="1"/>
          <p:nvPr/>
        </p:nvSpPr>
        <p:spPr>
          <a:xfrm>
            <a:off x="9060180" y="344462"/>
            <a:ext cx="848418"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PE</a:t>
            </a:r>
          </a:p>
        </p:txBody>
      </p:sp>
    </p:spTree>
    <p:extLst>
      <p:ext uri="{BB962C8B-B14F-4D97-AF65-F5344CB8AC3E}">
        <p14:creationId xmlns:p14="http://schemas.microsoft.com/office/powerpoint/2010/main" val="1035719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Design and build</a:t>
            </a:r>
            <a:endParaRPr lang="en-GB">
              <a:solidFill>
                <a:srgbClr val="C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10163425" y="226843"/>
            <a:ext cx="1131764" cy="763950"/>
            <a:chOff x="10163425" y="226843"/>
            <a:chExt cx="1131764" cy="763950"/>
          </a:xfrm>
        </p:grpSpPr>
        <p:sp>
          <p:nvSpPr>
            <p:cNvPr id="9" name="TextBox 8">
              <a:extLst>
                <a:ext uri="{FF2B5EF4-FFF2-40B4-BE49-F238E27FC236}">
                  <a16:creationId xmlns:a16="http://schemas.microsoft.com/office/drawing/2014/main" id="{D286546F-F0A8-B53B-E2F6-115F31EC6F5E}"/>
                </a:ext>
              </a:extLst>
            </p:cNvPr>
            <p:cNvSpPr txBox="1"/>
            <p:nvPr/>
          </p:nvSpPr>
          <p:spPr>
            <a:xfrm>
              <a:off x="10163425" y="344462"/>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a:t>
              </a:r>
              <a:endParaRPr lang="en-GB" sz="3600" dirty="0">
                <a:solidFill>
                  <a:schemeClr val="tx1">
                    <a:lumMod val="95000"/>
                    <a:lumOff val="5000"/>
                  </a:schemeClr>
                </a:solidFill>
              </a:endParaRPr>
            </a:p>
          </p:txBody>
        </p:sp>
        <p:sp>
          <p:nvSpPr>
            <p:cNvPr id="11" name="TextBox 10">
              <a:extLst>
                <a:ext uri="{FF2B5EF4-FFF2-40B4-BE49-F238E27FC236}">
                  <a16:creationId xmlns:a16="http://schemas.microsoft.com/office/drawing/2014/main" id="{A0C9715C-1974-54DE-28D7-C9869359BCB8}"/>
                </a:ext>
              </a:extLst>
            </p:cNvPr>
            <p:cNvSpPr txBox="1"/>
            <p:nvPr/>
          </p:nvSpPr>
          <p:spPr>
            <a:xfrm>
              <a:off x="10659429" y="226843"/>
              <a:ext cx="635760" cy="646331"/>
            </a:xfrm>
            <a:prstGeom prst="rect">
              <a:avLst/>
            </a:prstGeom>
            <a:noFill/>
            <a:ln w="12700">
              <a:noFill/>
            </a:ln>
          </p:spPr>
          <p:txBody>
            <a:bodyPr wrap="square" rtlCol="0">
              <a:spAutoFit/>
            </a:bodyPr>
            <a:lstStyle/>
            <a:p>
              <a:pPr algn="ctr"/>
              <a:endParaRPr lang="en-GB" sz="3600"/>
            </a:p>
          </p:txBody>
        </p:sp>
      </p:grpSp>
      <p:sp>
        <p:nvSpPr>
          <p:cNvPr id="16" name="Content Placeholder 2">
            <a:extLst>
              <a:ext uri="{FF2B5EF4-FFF2-40B4-BE49-F238E27FC236}">
                <a16:creationId xmlns:a16="http://schemas.microsoft.com/office/drawing/2014/main" id="{D55E7946-FC3B-28D2-05A0-93EED9753C4A}"/>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C4C89D5E-CE21-ED9D-5B83-388EE25B0F39}"/>
              </a:ext>
            </a:extLst>
          </p:cNvPr>
          <p:cNvSpPr txBox="1"/>
          <p:nvPr/>
        </p:nvSpPr>
        <p:spPr>
          <a:xfrm>
            <a:off x="6619788" y="1567601"/>
            <a:ext cx="2644403" cy="46269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Metacognition</a:t>
            </a:r>
          </a:p>
          <a:p>
            <a:pPr marL="251460" indent="-179705">
              <a:buFont typeface="Arial,Sans-Serif"/>
              <a:buChar char="•"/>
            </a:pPr>
            <a:r>
              <a:rPr lang="en-GB" sz="1600" dirty="0">
                <a:cs typeface="Calibri" panose="020F0502020204030204"/>
              </a:rPr>
              <a:t>Research</a:t>
            </a:r>
          </a:p>
          <a:p>
            <a:pPr marL="251460" indent="-179705">
              <a:buFont typeface="Arial,Sans-Serif"/>
              <a:buChar char="•"/>
            </a:pPr>
            <a:r>
              <a:rPr lang="en-GB" sz="1600" dirty="0">
                <a:cs typeface="Calibri" panose="020F0502020204030204"/>
              </a:rPr>
              <a:t>Social intelligence</a:t>
            </a:r>
          </a:p>
          <a:p>
            <a:pPr marL="251460" indent="-179705">
              <a:buFont typeface="Arial,Sans-Serif"/>
              <a:buChar char="•"/>
            </a:pPr>
            <a:r>
              <a:rPr lang="en-GB" sz="1600" dirty="0">
                <a:cs typeface="Calibri" panose="020F0502020204030204"/>
              </a:rPr>
              <a:t>Application </a:t>
            </a:r>
          </a:p>
          <a:p>
            <a:pPr marL="251460" indent="-179705">
              <a:buFont typeface="Arial,Sans-Serif"/>
              <a:buChar char="•"/>
            </a:pPr>
            <a:r>
              <a:rPr lang="en-GB" sz="1600" dirty="0">
                <a:cs typeface="Calibri" panose="020F0502020204030204"/>
              </a:rPr>
              <a:t>Practical competence</a:t>
            </a:r>
          </a:p>
          <a:p>
            <a:pPr marL="251460" indent="-179705">
              <a:buFont typeface="Arial,Sans-Serif"/>
              <a:buChar char="•"/>
            </a:pPr>
            <a:r>
              <a:rPr lang="en-GB" sz="1600" dirty="0">
                <a:cs typeface="Calibri" panose="020F0502020204030204"/>
              </a:rPr>
              <a:t>Assessment literacy</a:t>
            </a:r>
          </a:p>
          <a:p>
            <a:pPr marL="251460" indent="-179705">
              <a:buFont typeface="Arial,Sans-Serif"/>
              <a:buChar char="•"/>
            </a:pPr>
            <a:r>
              <a:rPr lang="en-GB" sz="1600" dirty="0">
                <a:cs typeface="Calibri" panose="020F0502020204030204"/>
              </a:rPr>
              <a:t>Collaboration</a:t>
            </a:r>
          </a:p>
          <a:p>
            <a:pPr marL="342900" indent="-342900">
              <a:lnSpc>
                <a:spcPts val="2200"/>
              </a:lnSpc>
              <a:buFont typeface="Arial,Sans-Serif"/>
              <a:buChar char="•"/>
            </a:pPr>
            <a:endParaRPr lang="en-GB" dirty="0">
              <a:cs typeface="Calibri" panose="020F0502020204030204"/>
            </a:endParaRPr>
          </a:p>
          <a:p>
            <a:pPr>
              <a:lnSpc>
                <a:spcPts val="2200"/>
              </a:lnSpc>
            </a:pPr>
            <a:r>
              <a:rPr lang="en-GB" b="1" dirty="0">
                <a:cs typeface="Calibri" panose="020F0502020204030204"/>
              </a:rPr>
              <a:t>Formats</a:t>
            </a:r>
            <a:r>
              <a:rPr lang="en-GB" b="1" dirty="0">
                <a:cs typeface="Times New Roman"/>
              </a:rPr>
              <a:t> </a:t>
            </a:r>
            <a:endParaRPr lang="en-US" b="1" dirty="0">
              <a:cs typeface="Times New Roman"/>
            </a:endParaRPr>
          </a:p>
          <a:p>
            <a:pPr marL="73025"/>
            <a:r>
              <a:rPr lang="en-GB" sz="1600" dirty="0">
                <a:cs typeface="Calibri" panose="020F0502020204030204"/>
              </a:rPr>
              <a:t>Depends on the nature of the project. Final submission can be:</a:t>
            </a:r>
          </a:p>
          <a:p>
            <a:pPr marL="358775" indent="-285750">
              <a:buFont typeface="Arial" panose="020B0604020202020204" pitchFamily="34" charset="0"/>
              <a:buChar char="•"/>
            </a:pPr>
            <a:r>
              <a:rPr lang="en-GB" sz="1600" dirty="0">
                <a:cs typeface="Calibri" panose="020F0502020204030204"/>
              </a:rPr>
              <a:t>Portfolio.</a:t>
            </a:r>
          </a:p>
          <a:p>
            <a:pPr marL="358775" indent="-285750">
              <a:buFont typeface="Arial" panose="020B0604020202020204" pitchFamily="34" charset="0"/>
              <a:buChar char="•"/>
            </a:pPr>
            <a:r>
              <a:rPr lang="en-GB" sz="1600" dirty="0">
                <a:cs typeface="Calibri" panose="020F0502020204030204"/>
              </a:rPr>
              <a:t>Blog.</a:t>
            </a:r>
          </a:p>
          <a:p>
            <a:pPr marL="358775" indent="-285750">
              <a:buFont typeface="Arial" panose="020B0604020202020204" pitchFamily="34" charset="0"/>
              <a:buChar char="•"/>
            </a:pPr>
            <a:r>
              <a:rPr lang="en-GB" sz="1600" dirty="0">
                <a:cs typeface="Calibri" panose="020F0502020204030204"/>
              </a:rPr>
              <a:t>Written document</a:t>
            </a:r>
          </a:p>
          <a:p>
            <a:pPr marL="358775" indent="-285750">
              <a:buFont typeface="Arial" panose="020B0604020202020204" pitchFamily="34" charset="0"/>
              <a:buChar char="•"/>
            </a:pPr>
            <a:r>
              <a:rPr lang="en-GB" sz="1600" dirty="0">
                <a:cs typeface="Calibri" panose="020F0502020204030204"/>
              </a:rPr>
              <a:t>Presentation (live or recorded).</a:t>
            </a:r>
            <a:endParaRPr lang="en-GB" dirty="0">
              <a:cs typeface="Calibri" panose="020F0502020204030204"/>
            </a:endParaRPr>
          </a:p>
        </p:txBody>
      </p:sp>
      <p:sp>
        <p:nvSpPr>
          <p:cNvPr id="20" name="Content Placeholder 7">
            <a:extLst>
              <a:ext uri="{FF2B5EF4-FFF2-40B4-BE49-F238E27FC236}">
                <a16:creationId xmlns:a16="http://schemas.microsoft.com/office/drawing/2014/main" id="{94858841-492D-946C-57DC-43BF540535B8}"/>
              </a:ext>
            </a:extLst>
          </p:cNvPr>
          <p:cNvSpPr txBox="1">
            <a:spLocks/>
          </p:cNvSpPr>
          <p:nvPr/>
        </p:nvSpPr>
        <p:spPr>
          <a:xfrm>
            <a:off x="429423" y="1323107"/>
            <a:ext cx="5868161" cy="462345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600"/>
              </a:spcBef>
              <a:buNone/>
            </a:pPr>
            <a:r>
              <a:rPr lang="en-US" sz="2000" b="1" dirty="0"/>
              <a:t>Student activities</a:t>
            </a:r>
            <a:endParaRPr lang="en-US" sz="2000" dirty="0">
              <a:cs typeface="Arial"/>
            </a:endParaRPr>
          </a:p>
          <a:p>
            <a:pPr marL="342900" indent="-342900">
              <a:lnSpc>
                <a:spcPct val="100000"/>
              </a:lnSpc>
              <a:spcBef>
                <a:spcPts val="1200"/>
              </a:spcBef>
              <a:buAutoNum type="arabicPeriod"/>
            </a:pPr>
            <a:r>
              <a:rPr lang="en-GB" sz="1800" dirty="0">
                <a:cs typeface="Arial"/>
              </a:rPr>
              <a:t>Students design a product that addresses a real-life problem, e.g. practical solution for engineering or computing, a professional development template for a business student.</a:t>
            </a:r>
            <a:endParaRPr lang="en-US" sz="1800" dirty="0">
              <a:cs typeface="Arial"/>
            </a:endParaRPr>
          </a:p>
          <a:p>
            <a:pPr marL="342900" indent="-342900">
              <a:lnSpc>
                <a:spcPct val="100000"/>
              </a:lnSpc>
              <a:spcBef>
                <a:spcPts val="1200"/>
              </a:spcBef>
              <a:buAutoNum type="arabicPeriod"/>
            </a:pPr>
            <a:r>
              <a:rPr lang="en-GB" sz="1800" dirty="0">
                <a:cs typeface="Arial"/>
              </a:rPr>
              <a:t>Once a draft is prepared they present to peers and/or stakeholders for feedback.</a:t>
            </a:r>
            <a:endParaRPr lang="en-US" sz="1800" dirty="0">
              <a:cs typeface="Arial" panose="020B0604020202020204" pitchFamily="34" charset="0"/>
            </a:endParaRPr>
          </a:p>
          <a:p>
            <a:pPr marL="342900" indent="-342900">
              <a:lnSpc>
                <a:spcPct val="100000"/>
              </a:lnSpc>
              <a:spcBef>
                <a:spcPts val="1200"/>
              </a:spcBef>
              <a:buAutoNum type="arabicPeriod"/>
            </a:pPr>
            <a:r>
              <a:rPr lang="en-GB" sz="1800" dirty="0">
                <a:cs typeface="Arial"/>
              </a:rPr>
              <a:t>Students can use AI for brainstorming ideas, refining presentations, checking calculations, seeking advice on component selection etc. </a:t>
            </a:r>
            <a:endParaRPr lang="en-US" sz="1800" dirty="0">
              <a:cs typeface="Arial" panose="020B0604020202020204" pitchFamily="34" charset="0"/>
            </a:endParaRPr>
          </a:p>
          <a:p>
            <a:pPr marL="342900" indent="-342900">
              <a:lnSpc>
                <a:spcPct val="100000"/>
              </a:lnSpc>
              <a:spcBef>
                <a:spcPts val="1200"/>
              </a:spcBef>
              <a:buAutoNum type="arabicPeriod"/>
            </a:pPr>
            <a:r>
              <a:rPr lang="en-GB" sz="1800" dirty="0">
                <a:cs typeface="Arial"/>
              </a:rPr>
              <a:t>They produce a reflective narrative (or exhibition) to accompany their product, documenting the design process, decisions made, team-work and relevant stakeholder engagement. </a:t>
            </a:r>
            <a:endParaRPr lang="en-US" sz="1800" dirty="0">
              <a:cs typeface="Calibri"/>
            </a:endParaRPr>
          </a:p>
          <a:p>
            <a:pPr marL="342900" indent="-342900">
              <a:lnSpc>
                <a:spcPct val="100000"/>
              </a:lnSpc>
              <a:spcBef>
                <a:spcPts val="1200"/>
              </a:spcBef>
              <a:buAutoNum type="arabicPeriod"/>
            </a:pPr>
            <a:r>
              <a:rPr lang="en-GB" sz="1800" dirty="0">
                <a:cs typeface="Arial"/>
              </a:rPr>
              <a:t>Realistic management of scope of brief and available resources is essential. </a:t>
            </a:r>
            <a:endParaRPr lang="en-US" sz="1800" dirty="0">
              <a:cs typeface="Calibri"/>
            </a:endParaRPr>
          </a:p>
        </p:txBody>
      </p:sp>
    </p:spTree>
    <p:extLst>
      <p:ext uri="{BB962C8B-B14F-4D97-AF65-F5344CB8AC3E}">
        <p14:creationId xmlns:p14="http://schemas.microsoft.com/office/powerpoint/2010/main" val="1490218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Design a non-AI assessment </a:t>
            </a:r>
            <a:endParaRPr lang="en-GB">
              <a:solidFill>
                <a:srgbClr val="C00000"/>
              </a:solidFill>
              <a:cs typeface="Arial"/>
            </a:endParaRP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917257" y="1562100"/>
            <a:ext cx="1781175" cy="4948238"/>
          </a:xfrm>
          <a:noFill/>
          <a:ln w="31750">
            <a:noFill/>
          </a:ln>
        </p:spPr>
        <p:txBody>
          <a:bodyPr vert="horz" lIns="91440" tIns="45720" rIns="91440" bIns="45720" rtlCol="0" anchor="t">
            <a:noAutofit/>
          </a:bodyPr>
          <a:lstStyle/>
          <a:p>
            <a:pPr marL="0" indent="0">
              <a:lnSpc>
                <a:spcPts val="2000"/>
              </a:lnSpc>
              <a:spcBef>
                <a:spcPts val="0"/>
              </a:spcBef>
              <a:spcAft>
                <a:spcPts val="1200"/>
              </a:spcAft>
              <a:buNone/>
            </a:pPr>
            <a:endParaRPr lang="en-US" sz="1600" dirty="0">
              <a:effectLst/>
              <a:latin typeface="Calibri"/>
              <a:ea typeface="Times New Roman" panose="02020603050405020304" pitchFamily="18" charset="0"/>
              <a:cs typeface="Calibri"/>
            </a:endParaRPr>
          </a:p>
          <a:p>
            <a:pPr marL="0" indent="0">
              <a:lnSpc>
                <a:spcPts val="2000"/>
              </a:lnSpc>
              <a:spcBef>
                <a:spcPts val="0"/>
              </a:spcBef>
              <a:spcAft>
                <a:spcPts val="1200"/>
              </a:spcAft>
              <a:buNone/>
            </a:pPr>
            <a:r>
              <a:rPr lang="en-US" sz="1600" dirty="0">
                <a:effectLst/>
                <a:latin typeface="Calibri"/>
                <a:ea typeface="Times New Roman" panose="02020603050405020304" pitchFamily="18" charset="0"/>
                <a:cs typeface="Calibri"/>
              </a:rPr>
              <a:t>Authenticity</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Challenge</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Product</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Staff demand</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effectLst/>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Lifelong learning</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288073"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4" name="TextBox 13">
            <a:extLst>
              <a:ext uri="{FF2B5EF4-FFF2-40B4-BE49-F238E27FC236}">
                <a16:creationId xmlns:a16="http://schemas.microsoft.com/office/drawing/2014/main" id="{B1B1D407-75D5-90A2-44FD-D8D768510CA5}"/>
              </a:ext>
            </a:extLst>
          </p:cNvPr>
          <p:cNvSpPr txBox="1"/>
          <p:nvPr/>
        </p:nvSpPr>
        <p:spPr>
          <a:xfrm>
            <a:off x="6692683" y="1555378"/>
            <a:ext cx="2733632" cy="44168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Critical</a:t>
            </a:r>
            <a:r>
              <a:rPr lang="en-GB" sz="1600" dirty="0">
                <a:ea typeface="+mn-lt"/>
                <a:cs typeface="+mn-lt"/>
              </a:rPr>
              <a:t> evaluation</a:t>
            </a:r>
            <a:endParaRPr lang="en-GB" dirty="0">
              <a:ea typeface="+mn-lt"/>
              <a:cs typeface="+mn-lt"/>
            </a:endParaRPr>
          </a:p>
          <a:p>
            <a:pPr marL="251460" indent="-179705">
              <a:buFont typeface="Arial,Sans-Serif"/>
              <a:buChar char="•"/>
            </a:pPr>
            <a:r>
              <a:rPr lang="en-GB" sz="1600" dirty="0">
                <a:ea typeface="+mn-lt"/>
                <a:cs typeface="+mn-lt"/>
              </a:rPr>
              <a:t>Problem solving</a:t>
            </a:r>
            <a:endParaRPr lang="en-GB" dirty="0">
              <a:cs typeface="Calibri" panose="020F0502020204030204"/>
            </a:endParaRPr>
          </a:p>
          <a:p>
            <a:pPr marL="251460" indent="-179705">
              <a:buFont typeface="Arial,Sans-Serif"/>
              <a:buChar char="•"/>
            </a:pPr>
            <a:r>
              <a:rPr lang="en-GB" sz="1600" dirty="0">
                <a:ea typeface="+mn-lt"/>
                <a:cs typeface="+mn-lt"/>
              </a:rPr>
              <a:t>Groupwork</a:t>
            </a:r>
            <a:endParaRPr lang="en-GB" dirty="0">
              <a:ea typeface="+mn-lt"/>
              <a:cs typeface="+mn-lt"/>
            </a:endParaRPr>
          </a:p>
          <a:p>
            <a:pPr marL="251460" indent="-179705">
              <a:buFont typeface="Arial,Sans-Serif"/>
              <a:buChar char="•"/>
            </a:pPr>
            <a:r>
              <a:rPr lang="en-GB" sz="1600" dirty="0">
                <a:ea typeface="+mn-lt"/>
                <a:cs typeface="+mn-lt"/>
              </a:rPr>
              <a:t>AI literacy</a:t>
            </a:r>
            <a:endParaRPr lang="en-GB" dirty="0">
              <a:cs typeface="Calibri" panose="020F0502020204030204"/>
            </a:endParaRPr>
          </a:p>
          <a:p>
            <a:pPr>
              <a:lnSpc>
                <a:spcPts val="2200"/>
              </a:lnSpc>
            </a:pPr>
            <a:endParaRPr lang="en-GB" dirty="0">
              <a:cs typeface="Calibri" panose="020F0502020204030204"/>
            </a:endParaRPr>
          </a:p>
          <a:p>
            <a:pPr>
              <a:lnSpc>
                <a:spcPts val="2200"/>
              </a:lnSpc>
            </a:pPr>
            <a:endParaRPr lang="en-GB" dirty="0">
              <a:cs typeface="Calibri" panose="020F0502020204030204"/>
            </a:endParaRPr>
          </a:p>
          <a:p>
            <a:pPr>
              <a:lnSpc>
                <a:spcPts val="2200"/>
              </a:lnSpc>
            </a:pPr>
            <a:r>
              <a:rPr lang="en-GB" b="1" dirty="0">
                <a:cs typeface="Calibri" panose="020F0502020204030204"/>
              </a:rPr>
              <a:t>Formats</a:t>
            </a:r>
            <a:endParaRPr lang="en-GB" b="1" dirty="0">
              <a:latin typeface="Times New Roman"/>
              <a:cs typeface="Times New Roman"/>
            </a:endParaRPr>
          </a:p>
          <a:p>
            <a:pPr marL="251460" indent="-179705">
              <a:buFont typeface="Arial,Sans-Serif"/>
              <a:buChar char="•"/>
            </a:pPr>
            <a:r>
              <a:rPr lang="en-GB" sz="1600" dirty="0">
                <a:ea typeface="+mn-lt"/>
                <a:cs typeface="+mn-lt"/>
              </a:rPr>
              <a:t>AI text generator, e.g. ChatGPT.</a:t>
            </a:r>
            <a:endParaRPr lang="en-GB" dirty="0">
              <a:ea typeface="+mn-lt"/>
              <a:cs typeface="+mn-lt"/>
            </a:endParaRPr>
          </a:p>
          <a:p>
            <a:pPr marL="251460" indent="-179705">
              <a:buFont typeface="Arial,Sans-Serif"/>
              <a:buChar char="•"/>
            </a:pPr>
            <a:r>
              <a:rPr lang="en-GB" sz="1600" dirty="0">
                <a:ea typeface="+mn-lt"/>
                <a:cs typeface="+mn-lt"/>
              </a:rPr>
              <a:t>Group discussion in class, online or asynchronously via an online forum.</a:t>
            </a:r>
            <a:endParaRPr lang="en-GB" dirty="0">
              <a:cs typeface="Calibri" panose="020F0502020204030204"/>
            </a:endParaRPr>
          </a:p>
          <a:p>
            <a:pPr marL="251460" indent="-179705">
              <a:buFont typeface="Arial,Sans-Serif"/>
              <a:buChar char="•"/>
            </a:pPr>
            <a:r>
              <a:rPr lang="en-GB" sz="1600" dirty="0">
                <a:ea typeface="+mn-lt"/>
                <a:cs typeface="+mn-lt"/>
              </a:rPr>
              <a:t>Final output could be written, video or audio submission.</a:t>
            </a:r>
            <a:endParaRPr lang="en-GB" dirty="0">
              <a:cs typeface="Calibri" panose="020F0502020204030204"/>
            </a:endParaRPr>
          </a:p>
          <a:p>
            <a:pPr marL="251460" indent="-179705">
              <a:lnSpc>
                <a:spcPts val="2000"/>
              </a:lnSpc>
              <a:buFont typeface="Arial,Sans-Serif"/>
              <a:buChar char="•"/>
            </a:pPr>
            <a:endParaRPr lang="en-GB" sz="1600" dirty="0">
              <a:cs typeface="Calibri" panose="020F0502020204030204"/>
            </a:endParaRPr>
          </a:p>
        </p:txBody>
      </p:sp>
      <p:sp>
        <p:nvSpPr>
          <p:cNvPr id="16" name="Content Placeholder 7">
            <a:extLst>
              <a:ext uri="{FF2B5EF4-FFF2-40B4-BE49-F238E27FC236}">
                <a16:creationId xmlns:a16="http://schemas.microsoft.com/office/drawing/2014/main" id="{D46F823C-9941-F3A7-3422-3C5C28E9AAF8}"/>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59410" indent="-359410">
              <a:lnSpc>
                <a:spcPct val="100000"/>
              </a:lnSpc>
              <a:spcBef>
                <a:spcPts val="1600"/>
              </a:spcBef>
              <a:buAutoNum type="arabicPeriod"/>
            </a:pPr>
            <a:r>
              <a:rPr lang="en-US" sz="1800" dirty="0"/>
              <a:t>Students</a:t>
            </a:r>
            <a:r>
              <a:rPr lang="en-US" sz="1800" dirty="0">
                <a:ea typeface="+mn-lt"/>
                <a:cs typeface="+mn-lt"/>
              </a:rPr>
              <a:t> use an AI text generator to answer an essay question about a major question or challenge in their field or discipline. </a:t>
            </a:r>
            <a:endParaRPr lang="en-US" dirty="0">
              <a:ea typeface="+mn-lt"/>
              <a:cs typeface="+mn-lt"/>
            </a:endParaRPr>
          </a:p>
          <a:p>
            <a:pPr marL="359410" indent="-359410">
              <a:lnSpc>
                <a:spcPct val="100000"/>
              </a:lnSpc>
              <a:spcBef>
                <a:spcPts val="1600"/>
              </a:spcBef>
              <a:buAutoNum type="arabicPeriod"/>
            </a:pPr>
            <a:r>
              <a:rPr lang="en-US" sz="1800" dirty="0">
                <a:ea typeface="+mn-lt"/>
                <a:cs typeface="+mn-lt"/>
              </a:rPr>
              <a:t>In groups or individually they write down 5 things they learned about the topic from the AI text generator and reflect on what they learned from this software and/or what they didn’t learn. </a:t>
            </a:r>
            <a:endParaRPr lang="en-US" dirty="0">
              <a:ea typeface="+mn-lt"/>
              <a:cs typeface="+mn-lt"/>
            </a:endParaRPr>
          </a:p>
          <a:p>
            <a:pPr marL="359410" indent="-359410">
              <a:lnSpc>
                <a:spcPct val="100000"/>
              </a:lnSpc>
              <a:spcBef>
                <a:spcPts val="1600"/>
              </a:spcBef>
              <a:buAutoNum type="arabicPeriod"/>
            </a:pPr>
            <a:r>
              <a:rPr lang="en-US" sz="1800" dirty="0">
                <a:ea typeface="+mn-lt"/>
                <a:cs typeface="+mn-lt"/>
              </a:rPr>
              <a:t>Students then design a new assignment that doesn’t allow for the use of AI but that allows them (or other students) to demonstrate their learning.</a:t>
            </a:r>
            <a:endParaRPr lang="en-US" dirty="0">
              <a:ea typeface="+mn-lt"/>
              <a:cs typeface="+mn-lt"/>
            </a:endParaRPr>
          </a:p>
          <a:p>
            <a:pPr marL="359410" indent="-359410">
              <a:lnSpc>
                <a:spcPts val="2200"/>
              </a:lnSpc>
              <a:spcBef>
                <a:spcPts val="1600"/>
              </a:spcBef>
              <a:buAutoNum type="arabicPeriod"/>
            </a:pPr>
            <a:endParaRPr lang="en-US" sz="1800" dirty="0">
              <a:cs typeface="Calibri"/>
            </a:endParaRPr>
          </a:p>
        </p:txBody>
      </p:sp>
      <p:sp>
        <p:nvSpPr>
          <p:cNvPr id="4" name="TextBox 3">
            <a:extLst>
              <a:ext uri="{FF2B5EF4-FFF2-40B4-BE49-F238E27FC236}">
                <a16:creationId xmlns:a16="http://schemas.microsoft.com/office/drawing/2014/main" id="{14BC7F9D-A333-CB45-42B2-A8AF188B87BB}"/>
              </a:ext>
            </a:extLst>
          </p:cNvPr>
          <p:cNvSpPr txBox="1"/>
          <p:nvPr/>
        </p:nvSpPr>
        <p:spPr>
          <a:xfrm>
            <a:off x="7771206" y="344462"/>
            <a:ext cx="1989738"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CCE</a:t>
            </a:r>
            <a:endParaRPr lang="en-GB" sz="3600" dirty="0">
              <a:solidFill>
                <a:schemeClr val="tx1">
                  <a:lumMod val="95000"/>
                  <a:lumOff val="5000"/>
                </a:schemeClr>
              </a:solidFill>
            </a:endParaRPr>
          </a:p>
        </p:txBody>
      </p:sp>
      <p:sp>
        <p:nvSpPr>
          <p:cNvPr id="5" name="TextBox 4">
            <a:extLst>
              <a:ext uri="{FF2B5EF4-FFF2-40B4-BE49-F238E27FC236}">
                <a16:creationId xmlns:a16="http://schemas.microsoft.com/office/drawing/2014/main" id="{8B41C2DF-7C2A-C2A9-32A4-FEB6362C5E69}"/>
              </a:ext>
            </a:extLst>
          </p:cNvPr>
          <p:cNvSpPr txBox="1"/>
          <p:nvPr/>
        </p:nvSpPr>
        <p:spPr>
          <a:xfrm>
            <a:off x="8922388" y="344461"/>
            <a:ext cx="1989738"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OB</a:t>
            </a:r>
            <a:endParaRPr lang="en-GB" sz="3600" dirty="0">
              <a:solidFill>
                <a:schemeClr val="tx1">
                  <a:lumMod val="95000"/>
                  <a:lumOff val="5000"/>
                </a:schemeClr>
              </a:solidFill>
            </a:endParaRPr>
          </a:p>
        </p:txBody>
      </p:sp>
    </p:spTree>
    <p:extLst>
      <p:ext uri="{BB962C8B-B14F-4D97-AF65-F5344CB8AC3E}">
        <p14:creationId xmlns:p14="http://schemas.microsoft.com/office/powerpoint/2010/main" val="2606644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Digital field guide</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023669"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GB"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709825" y="1562100"/>
            <a:ext cx="2491671" cy="41242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5905" indent="-182880">
              <a:buFont typeface="Arial"/>
              <a:buChar char="•"/>
            </a:pPr>
            <a:r>
              <a:rPr lang="en-GB" sz="1600" dirty="0">
                <a:cs typeface="Calibri" panose="020F0502020204030204"/>
              </a:rPr>
              <a:t>Critical evaluation</a:t>
            </a:r>
            <a:endParaRPr lang="en-US" sz="1600" dirty="0">
              <a:cs typeface="Calibri" panose="020F0502020204030204"/>
            </a:endParaRPr>
          </a:p>
          <a:p>
            <a:pPr marL="255905" indent="-182880">
              <a:buFont typeface="Arial"/>
              <a:buChar char="•"/>
            </a:pPr>
            <a:r>
              <a:rPr lang="en-GB" sz="1600" dirty="0">
                <a:cs typeface="Calibri" panose="020F0502020204030204"/>
              </a:rPr>
              <a:t>Social and cultural intelligence</a:t>
            </a:r>
            <a:endParaRPr lang="en-US" sz="1600" dirty="0">
              <a:cs typeface="Calibri" panose="020F0502020204030204"/>
            </a:endParaRPr>
          </a:p>
          <a:p>
            <a:pPr marL="255905" indent="-182880">
              <a:buFont typeface="Arial"/>
              <a:buChar char="•"/>
            </a:pPr>
            <a:r>
              <a:rPr lang="en-GB" sz="1600" dirty="0">
                <a:cs typeface="Calibri" panose="020F0502020204030204"/>
              </a:rPr>
              <a:t>Digital literacy </a:t>
            </a:r>
            <a:br>
              <a:rPr lang="en-GB" sz="1600" dirty="0">
                <a:cs typeface="Calibri" panose="020F0502020204030204"/>
              </a:rPr>
            </a:br>
            <a:r>
              <a:rPr lang="en-GB" sz="1600" dirty="0">
                <a:cs typeface="Calibri" panose="020F0502020204030204"/>
              </a:rPr>
              <a:t>(including AI)</a:t>
            </a:r>
            <a:endParaRPr lang="en-US" sz="1600" dirty="0">
              <a:cs typeface="Calibri" panose="020F0502020204030204"/>
            </a:endParaRPr>
          </a:p>
          <a:p>
            <a:pPr marL="255905" indent="-182880">
              <a:buFont typeface="Arial"/>
              <a:buChar char="•"/>
            </a:pPr>
            <a:r>
              <a:rPr lang="en-GB" sz="1600" dirty="0">
                <a:cs typeface="Calibri" panose="020F0502020204030204"/>
              </a:rPr>
              <a:t>Subject knowledge</a:t>
            </a:r>
            <a:endParaRPr lang="en-US" sz="1600" dirty="0">
              <a:cs typeface="Calibri" panose="020F0502020204030204"/>
            </a:endParaRPr>
          </a:p>
          <a:p>
            <a:pPr marL="255905" indent="-182880">
              <a:buFont typeface="Arial"/>
              <a:buChar char="•"/>
            </a:pPr>
            <a:r>
              <a:rPr lang="en-GB" sz="1600" dirty="0">
                <a:cs typeface="Calibri" panose="020F0502020204030204"/>
              </a:rPr>
              <a:t>Collaboration</a:t>
            </a:r>
          </a:p>
          <a:p>
            <a:pPr marL="255905" indent="-182880">
              <a:buFont typeface="Arial"/>
              <a:buChar char="•"/>
            </a:pPr>
            <a:r>
              <a:rPr lang="en-GB" sz="1600" dirty="0">
                <a:cs typeface="Calibri" panose="020F0502020204030204"/>
              </a:rPr>
              <a:t>Communication</a:t>
            </a:r>
          </a:p>
          <a:p>
            <a:pPr marL="73025"/>
            <a:endParaRPr lang="en-GB" sz="1600" dirty="0">
              <a:cs typeface="Calibri" panose="020F0502020204030204"/>
            </a:endParaRPr>
          </a:p>
          <a:p>
            <a:pPr marL="73025"/>
            <a:endParaRPr lang="en-GB" sz="1600" dirty="0">
              <a:cs typeface="Calibri" panose="020F0502020204030204"/>
            </a:endParaRPr>
          </a:p>
          <a:p>
            <a:pPr marL="255905" indent="-182880">
              <a:buFont typeface="Arial"/>
              <a:buChar char="•"/>
            </a:pPr>
            <a:endParaRPr lang="en-GB" b="1"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5905" indent="-182880">
              <a:buFont typeface="Arial"/>
              <a:buChar char="•"/>
            </a:pPr>
            <a:r>
              <a:rPr lang="en-GB" sz="1600" dirty="0">
                <a:cs typeface="Calibri" panose="020F0502020204030204"/>
              </a:rPr>
              <a:t>Blog.</a:t>
            </a:r>
          </a:p>
          <a:p>
            <a:pPr marL="255905" indent="-182880">
              <a:buFont typeface="Arial"/>
              <a:buChar char="•"/>
            </a:pPr>
            <a:r>
              <a:rPr lang="en-GB" sz="1600" dirty="0">
                <a:cs typeface="Calibri" panose="020F0502020204030204"/>
              </a:rPr>
              <a:t>Website.</a:t>
            </a:r>
          </a:p>
          <a:p>
            <a:pPr marL="255905" indent="-182880">
              <a:buFont typeface="Arial"/>
              <a:buChar char="•"/>
            </a:pPr>
            <a:r>
              <a:rPr lang="en-GB" sz="1600" dirty="0">
                <a:cs typeface="Calibri" panose="020F0502020204030204"/>
              </a:rPr>
              <a:t>Downloadable PDF.</a:t>
            </a:r>
            <a:endParaRPr lang="en-US" sz="1600" b="1" dirty="0">
              <a:latin typeface="Times New Roman"/>
              <a:cs typeface="Times New Roman"/>
            </a:endParaRPr>
          </a:p>
        </p:txBody>
      </p:sp>
      <p:sp>
        <p:nvSpPr>
          <p:cNvPr id="20" name="Content Placeholder 7">
            <a:extLst>
              <a:ext uri="{FF2B5EF4-FFF2-40B4-BE49-F238E27FC236}">
                <a16:creationId xmlns:a16="http://schemas.microsoft.com/office/drawing/2014/main" id="{6B28C946-E95B-7DD7-F59E-81AF38E17C75}"/>
              </a:ext>
            </a:extLst>
          </p:cNvPr>
          <p:cNvSpPr txBox="1">
            <a:spLocks/>
          </p:cNvSpPr>
          <p:nvPr/>
        </p:nvSpPr>
        <p:spPr>
          <a:xfrm>
            <a:off x="395095" y="1566690"/>
            <a:ext cx="5607628" cy="462345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42900" indent="-342900">
              <a:lnSpc>
                <a:spcPct val="100000"/>
              </a:lnSpc>
              <a:spcBef>
                <a:spcPts val="1600"/>
              </a:spcBef>
              <a:buFont typeface="Arial" panose="020B0604020202020204" pitchFamily="34" charset="0"/>
              <a:buAutoNum type="arabicPeriod"/>
            </a:pPr>
            <a:r>
              <a:rPr lang="en-GB" sz="1800" dirty="0">
                <a:cs typeface="Arial"/>
              </a:rPr>
              <a:t>Students use digital sources of information to create virtual field guides about specific sites (natural world, archaeology, heritage, architecture, geology etc). If using AI sources, these need to be evaluated for accuracy, bias and so on. </a:t>
            </a:r>
            <a:endParaRPr lang="en-GB" sz="1800" dirty="0">
              <a:cs typeface="Arial" panose="020B0604020202020204" pitchFamily="34" charset="0"/>
            </a:endParaRPr>
          </a:p>
          <a:p>
            <a:pPr marL="342900" indent="-342900">
              <a:lnSpc>
                <a:spcPct val="100000"/>
              </a:lnSpc>
              <a:spcBef>
                <a:spcPts val="1600"/>
              </a:spcBef>
              <a:buAutoNum type="arabicPeriod"/>
            </a:pPr>
            <a:r>
              <a:rPr lang="en-GB" sz="1800" dirty="0">
                <a:cs typeface="Arial"/>
              </a:rPr>
              <a:t>Using a range of media, students collate an in-depth description or analysis of particular species, landscape feature or place. Subject can be chosen by students or allocated. </a:t>
            </a:r>
            <a:endParaRPr lang="en-GB" sz="1800" dirty="0">
              <a:cs typeface="Arial" panose="020B0604020202020204" pitchFamily="34" charset="0"/>
            </a:endParaRPr>
          </a:p>
          <a:p>
            <a:pPr marL="342900" indent="-342900">
              <a:lnSpc>
                <a:spcPct val="100000"/>
              </a:lnSpc>
              <a:spcBef>
                <a:spcPts val="1600"/>
              </a:spcBef>
              <a:buAutoNum type="arabicPeriod"/>
            </a:pPr>
            <a:r>
              <a:rPr lang="en-GB" sz="1800" dirty="0">
                <a:cs typeface="Arial"/>
              </a:rPr>
              <a:t>This can be undertaken individually or as a group.</a:t>
            </a:r>
          </a:p>
          <a:p>
            <a:pPr marL="342900" indent="-342900">
              <a:lnSpc>
                <a:spcPct val="100000"/>
              </a:lnSpc>
              <a:spcBef>
                <a:spcPts val="1600"/>
              </a:spcBef>
              <a:buAutoNum type="arabicPeriod"/>
            </a:pPr>
            <a:r>
              <a:rPr lang="en-GB" sz="1800" dirty="0">
                <a:cs typeface="Arial"/>
              </a:rPr>
              <a:t>Completed guide is published online with QR codes to enable users to use the field guide to enhance their engagement with the environment. </a:t>
            </a:r>
            <a:endParaRPr lang="en-US" sz="1800" dirty="0">
              <a:cs typeface="Calibri"/>
            </a:endParaRPr>
          </a:p>
        </p:txBody>
      </p:sp>
    </p:spTree>
    <p:extLst>
      <p:ext uri="{BB962C8B-B14F-4D97-AF65-F5344CB8AC3E}">
        <p14:creationId xmlns:p14="http://schemas.microsoft.com/office/powerpoint/2010/main" val="4219634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Documentary assignment</a:t>
            </a:r>
            <a:endParaRPr lang="en-GB">
              <a:solidFill>
                <a:srgbClr val="C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10023669" y="226843"/>
            <a:ext cx="1271520" cy="654498"/>
            <a:chOff x="10023669" y="226843"/>
            <a:chExt cx="1271520" cy="654498"/>
          </a:xfrm>
        </p:grpSpPr>
        <p:sp>
          <p:nvSpPr>
            <p:cNvPr id="9" name="TextBox 8">
              <a:extLst>
                <a:ext uri="{FF2B5EF4-FFF2-40B4-BE49-F238E27FC236}">
                  <a16:creationId xmlns:a16="http://schemas.microsoft.com/office/drawing/2014/main" id="{D286546F-F0A8-B53B-E2F6-115F31EC6F5E}"/>
                </a:ext>
              </a:extLst>
            </p:cNvPr>
            <p:cNvSpPr txBox="1"/>
            <p:nvPr/>
          </p:nvSpPr>
          <p:spPr>
            <a:xfrm>
              <a:off x="10023669" y="235010"/>
              <a:ext cx="635760" cy="646331"/>
            </a:xfrm>
            <a:prstGeom prst="rect">
              <a:avLst/>
            </a:prstGeom>
            <a:noFill/>
            <a:ln w="12700">
              <a:noFill/>
            </a:ln>
          </p:spPr>
          <p:txBody>
            <a:bodyPr wrap="square" rtlCol="0">
              <a:spAutoFit/>
            </a:bodyPr>
            <a:lstStyle/>
            <a:p>
              <a:pPr algn="ctr"/>
              <a:r>
                <a:rPr lang="en-US" sz="3600">
                  <a:solidFill>
                    <a:schemeClr val="tx1">
                      <a:lumMod val="95000"/>
                      <a:lumOff val="5000"/>
                    </a:schemeClr>
                  </a:solidFill>
                </a:rPr>
                <a:t>C</a:t>
              </a:r>
              <a:endParaRPr lang="en-GB" sz="3600">
                <a:solidFill>
                  <a:schemeClr val="tx1">
                    <a:lumMod val="95000"/>
                    <a:lumOff val="5000"/>
                  </a:schemeClr>
                </a:solidFill>
              </a:endParaRPr>
            </a:p>
          </p:txBody>
        </p:sp>
        <p:sp>
          <p:nvSpPr>
            <p:cNvPr id="11" name="TextBox 10">
              <a:extLst>
                <a:ext uri="{FF2B5EF4-FFF2-40B4-BE49-F238E27FC236}">
                  <a16:creationId xmlns:a16="http://schemas.microsoft.com/office/drawing/2014/main" id="{A0C9715C-1974-54DE-28D7-C9869359BCB8}"/>
                </a:ext>
              </a:extLst>
            </p:cNvPr>
            <p:cNvSpPr txBox="1"/>
            <p:nvPr/>
          </p:nvSpPr>
          <p:spPr>
            <a:xfrm>
              <a:off x="10659429" y="226843"/>
              <a:ext cx="635760" cy="646331"/>
            </a:xfrm>
            <a:prstGeom prst="rect">
              <a:avLst/>
            </a:prstGeom>
            <a:noFill/>
            <a:ln w="12700">
              <a:noFill/>
            </a:ln>
          </p:spPr>
          <p:txBody>
            <a:bodyPr wrap="square" rtlCol="0">
              <a:spAutoFit/>
            </a:bodyPr>
            <a:lstStyle/>
            <a:p>
              <a:pPr algn="ctr"/>
              <a:r>
                <a:rPr lang="en-US" sz="3600" dirty="0"/>
                <a:t>D</a:t>
              </a:r>
              <a:endParaRPr lang="en-GB" sz="3600" dirty="0"/>
            </a:p>
          </p:txBody>
        </p:sp>
      </p:grpSp>
      <p:sp>
        <p:nvSpPr>
          <p:cNvPr id="16" name="Content Placeholder 2">
            <a:extLst>
              <a:ext uri="{FF2B5EF4-FFF2-40B4-BE49-F238E27FC236}">
                <a16:creationId xmlns:a16="http://schemas.microsoft.com/office/drawing/2014/main" id="{EE18498C-225C-6E88-E436-8F14D4ED9AEF}"/>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22278F27-CC3E-E204-C3F7-8A0C875BA823}"/>
              </a:ext>
            </a:extLst>
          </p:cNvPr>
          <p:cNvSpPr txBox="1"/>
          <p:nvPr/>
        </p:nvSpPr>
        <p:spPr>
          <a:xfrm>
            <a:off x="6709825" y="1562100"/>
            <a:ext cx="2754215" cy="47500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Research</a:t>
            </a:r>
          </a:p>
          <a:p>
            <a:pPr marL="251460" indent="-179705">
              <a:lnSpc>
                <a:spcPts val="2000"/>
              </a:lnSpc>
              <a:buFont typeface="Arial,Sans-Serif"/>
              <a:buChar char="•"/>
            </a:pPr>
            <a:r>
              <a:rPr lang="en-GB" sz="1600" dirty="0">
                <a:cs typeface="Calibri" panose="020F0502020204030204"/>
              </a:rPr>
              <a:t>Communication</a:t>
            </a:r>
          </a:p>
          <a:p>
            <a:pPr marL="251460" indent="-179705">
              <a:lnSpc>
                <a:spcPts val="2000"/>
              </a:lnSpc>
              <a:buFont typeface="Arial,Sans-Serif"/>
              <a:buChar char="•"/>
            </a:pPr>
            <a:r>
              <a:rPr lang="en-GB" sz="1600" dirty="0">
                <a:cs typeface="Calibri" panose="020F0502020204030204"/>
              </a:rPr>
              <a:t>Technical production skills (where relevant)</a:t>
            </a:r>
          </a:p>
          <a:p>
            <a:pPr marL="251460" indent="-179705">
              <a:lnSpc>
                <a:spcPts val="2000"/>
              </a:lnSpc>
              <a:buFont typeface="Arial,Sans-Serif"/>
              <a:buChar char="•"/>
            </a:pPr>
            <a:r>
              <a:rPr lang="en-GB" sz="1600" dirty="0">
                <a:cs typeface="Calibri" panose="020F0502020204030204"/>
              </a:rPr>
              <a:t>Creativity</a:t>
            </a:r>
          </a:p>
          <a:p>
            <a:pPr marL="251460" indent="-179705">
              <a:lnSpc>
                <a:spcPts val="2000"/>
              </a:lnSpc>
              <a:buFont typeface="Arial,Sans-Serif"/>
              <a:buChar char="•"/>
            </a:pPr>
            <a:r>
              <a:rPr lang="en-GB" sz="1600" dirty="0">
                <a:cs typeface="Calibri" panose="020F0502020204030204"/>
              </a:rPr>
              <a:t>Critical thinking</a:t>
            </a:r>
          </a:p>
          <a:p>
            <a:pPr marL="251460" indent="-179705">
              <a:lnSpc>
                <a:spcPts val="2000"/>
              </a:lnSpc>
              <a:buFont typeface="Arial,Sans-Serif"/>
              <a:buChar char="•"/>
            </a:pPr>
            <a:r>
              <a:rPr lang="en-GB" sz="1600" dirty="0">
                <a:cs typeface="Calibri" panose="020F0502020204030204"/>
              </a:rPr>
              <a:t>Independent thinking</a:t>
            </a:r>
          </a:p>
          <a:p>
            <a:pPr marL="251460" indent="-179705">
              <a:lnSpc>
                <a:spcPts val="2000"/>
              </a:lnSpc>
              <a:buFont typeface="Arial,Sans-Serif"/>
              <a:buChar char="•"/>
            </a:pPr>
            <a:r>
              <a:rPr lang="en-GB" sz="1600" dirty="0">
                <a:cs typeface="Calibri" panose="020F0502020204030204"/>
              </a:rPr>
              <a:t>Collaboration (where relevant)</a:t>
            </a:r>
          </a:p>
          <a:p>
            <a:pPr marL="251460" indent="-179705">
              <a:lnSpc>
                <a:spcPts val="2000"/>
              </a:lnSpc>
              <a:buFont typeface="Arial,Sans-Serif"/>
              <a:buChar char="•"/>
            </a:pPr>
            <a:r>
              <a:rPr lang="en-GB" sz="1600" dirty="0">
                <a:cs typeface="Calibri" panose="020F0502020204030204"/>
              </a:rPr>
              <a:t>Planning and organisation</a:t>
            </a:r>
            <a:endParaRPr lang="en-GB" dirty="0"/>
          </a:p>
          <a:p>
            <a:pPr marL="342900" indent="-342900">
              <a:buFont typeface="Arial,Sans-Serif"/>
              <a:buChar char="•"/>
            </a:pPr>
            <a:endParaRPr lang="en-GB" dirty="0">
              <a:cs typeface="Calibri" panose="020F0502020204030204"/>
            </a:endParaRPr>
          </a:p>
          <a:p>
            <a:endParaRPr lang="en-GB" b="1" dirty="0">
              <a:cs typeface="Calibri" panose="020F0502020204030204"/>
            </a:endParaRPr>
          </a:p>
          <a:p>
            <a:r>
              <a:rPr lang="en-GB" b="1" dirty="0">
                <a:cs typeface="Calibri" panose="020F0502020204030204"/>
              </a:rPr>
              <a:t>Formats</a:t>
            </a:r>
            <a:r>
              <a:rPr lang="en-GB" b="1" dirty="0">
                <a:latin typeface="Times New Roman"/>
                <a:cs typeface="Times New Roman"/>
              </a:rPr>
              <a:t> </a:t>
            </a:r>
          </a:p>
          <a:p>
            <a:pPr marL="255905" indent="-182880">
              <a:buFont typeface="Arial"/>
              <a:buChar char="•"/>
            </a:pPr>
            <a:r>
              <a:rPr lang="en-GB" sz="1600" dirty="0">
                <a:cs typeface="Times New Roman"/>
              </a:rPr>
              <a:t>Video.</a:t>
            </a:r>
          </a:p>
          <a:p>
            <a:pPr marL="255905" indent="-182880">
              <a:buFont typeface="Arial"/>
              <a:buChar char="•"/>
            </a:pPr>
            <a:r>
              <a:rPr lang="en-GB" sz="1600" dirty="0">
                <a:cs typeface="Times New Roman"/>
              </a:rPr>
              <a:t>Audio.</a:t>
            </a:r>
          </a:p>
          <a:p>
            <a:pPr marL="255905" indent="-182880">
              <a:buFont typeface="Arial"/>
              <a:buChar char="•"/>
            </a:pPr>
            <a:r>
              <a:rPr lang="en-GB" sz="1600" dirty="0">
                <a:cs typeface="Times New Roman"/>
              </a:rPr>
              <a:t>Recorded animation or screencast</a:t>
            </a:r>
            <a:r>
              <a:rPr lang="en-GB" sz="1600" dirty="0">
                <a:latin typeface="Times New Roman"/>
                <a:cs typeface="Times New Roman"/>
              </a:rPr>
              <a:t>.</a:t>
            </a:r>
            <a:endParaRPr lang="en-US" sz="1600" dirty="0">
              <a:latin typeface="Times New Roman"/>
              <a:cs typeface="Times New Roman"/>
            </a:endParaRPr>
          </a:p>
        </p:txBody>
      </p:sp>
      <p:sp>
        <p:nvSpPr>
          <p:cNvPr id="20" name="Content Placeholder 7">
            <a:extLst>
              <a:ext uri="{FF2B5EF4-FFF2-40B4-BE49-F238E27FC236}">
                <a16:creationId xmlns:a16="http://schemas.microsoft.com/office/drawing/2014/main" id="{0B19FB29-AF64-05DA-4F92-7D745D9C31CA}"/>
              </a:ext>
            </a:extLst>
          </p:cNvPr>
          <p:cNvSpPr txBox="1">
            <a:spLocks/>
          </p:cNvSpPr>
          <p:nvPr/>
        </p:nvSpPr>
        <p:spPr>
          <a:xfrm>
            <a:off x="295442" y="1562100"/>
            <a:ext cx="5992944" cy="462345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42900" indent="-342900">
              <a:lnSpc>
                <a:spcPct val="100000"/>
              </a:lnSpc>
              <a:spcBef>
                <a:spcPts val="1600"/>
              </a:spcBef>
              <a:buAutoNum type="arabicPeriod"/>
            </a:pPr>
            <a:r>
              <a:rPr lang="en-GB" sz="1800" dirty="0">
                <a:cs typeface="Arial"/>
              </a:rPr>
              <a:t>Students use the documentary format to consider aspects of programme material and investigate issues. This can be a simple thought piece or a more complex production (e.g. production team of students, interviews with participants, field work etc).</a:t>
            </a:r>
          </a:p>
          <a:p>
            <a:pPr marL="342900" indent="-342900">
              <a:lnSpc>
                <a:spcPct val="100000"/>
              </a:lnSpc>
              <a:spcBef>
                <a:spcPts val="1600"/>
              </a:spcBef>
              <a:buAutoNum type="arabicPeriod"/>
            </a:pPr>
            <a:r>
              <a:rPr lang="en-GB" sz="1800" dirty="0">
                <a:cs typeface="Arial"/>
              </a:rPr>
              <a:t>They research different documentary styles and identify one to work with, what medium and style to use (audio, video, animation, live action etc) and, if working in groups, identify roles, plan and execute their piece. </a:t>
            </a:r>
            <a:br>
              <a:rPr lang="en-GB" sz="1800" dirty="0">
                <a:cs typeface="Arial" panose="020B0604020202020204" pitchFamily="34" charset="0"/>
              </a:rPr>
            </a:br>
            <a:r>
              <a:rPr lang="en-GB" sz="1800" b="1" dirty="0">
                <a:cs typeface="Arial"/>
              </a:rPr>
              <a:t>NB: </a:t>
            </a:r>
            <a:r>
              <a:rPr lang="en-GB" sz="1800" dirty="0">
                <a:cs typeface="Arial"/>
              </a:rPr>
              <a:t>The brief needs to be clear about whether the documentary should take a clear personal position or be more impartial. Also, clarity on stages of production, length of piece and assessment criteria is required (e.g. what is prioritised — production quality, presentation, content,  group work etc). </a:t>
            </a:r>
            <a:endParaRPr lang="en-US" sz="1800" dirty="0">
              <a:cs typeface="Calibri"/>
            </a:endParaRPr>
          </a:p>
        </p:txBody>
      </p:sp>
    </p:spTree>
    <p:extLst>
      <p:ext uri="{BB962C8B-B14F-4D97-AF65-F5344CB8AC3E}">
        <p14:creationId xmlns:p14="http://schemas.microsoft.com/office/powerpoint/2010/main" val="198663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Explain your thinking</a:t>
            </a:r>
            <a:endParaRPr lang="en-GB">
              <a:solidFill>
                <a:srgbClr val="C00000"/>
              </a:solidFill>
              <a:cs typeface="Arial"/>
            </a:endParaRP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917257" y="1562100"/>
            <a:ext cx="1781175" cy="4948238"/>
          </a:xfrm>
          <a:noFill/>
          <a:ln w="31750">
            <a:noFill/>
          </a:ln>
        </p:spPr>
        <p:txBody>
          <a:bodyPr vert="horz" lIns="91440" tIns="45720" rIns="91440" bIns="45720" rtlCol="0" anchor="t">
            <a:noAutofit/>
          </a:bodyPr>
          <a:lstStyle/>
          <a:p>
            <a:pPr marL="0" indent="0">
              <a:lnSpc>
                <a:spcPts val="2000"/>
              </a:lnSpc>
              <a:spcBef>
                <a:spcPts val="0"/>
              </a:spcBef>
              <a:spcAft>
                <a:spcPts val="1200"/>
              </a:spcAft>
              <a:buNone/>
            </a:pPr>
            <a:endParaRPr lang="en-US" sz="1600" dirty="0">
              <a:effectLst/>
              <a:latin typeface="Calibri"/>
              <a:ea typeface="Times New Roman" panose="02020603050405020304" pitchFamily="18" charset="0"/>
              <a:cs typeface="Calibri"/>
            </a:endParaRPr>
          </a:p>
          <a:p>
            <a:pPr marL="0" indent="0">
              <a:lnSpc>
                <a:spcPts val="2000"/>
              </a:lnSpc>
              <a:spcBef>
                <a:spcPts val="0"/>
              </a:spcBef>
              <a:spcAft>
                <a:spcPts val="1200"/>
              </a:spcAft>
              <a:buNone/>
            </a:pPr>
            <a:r>
              <a:rPr lang="en-US" sz="1600" dirty="0">
                <a:effectLst/>
                <a:latin typeface="Calibri"/>
                <a:ea typeface="Times New Roman" panose="02020603050405020304" pitchFamily="18" charset="0"/>
                <a:cs typeface="Calibri"/>
              </a:rPr>
              <a:t>Authenticity</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Challenge</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Product</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Staff demand</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Lifelong learning</a:t>
            </a:r>
            <a:br>
              <a:rPr lang="en-US" sz="1600" dirty="0">
                <a:latin typeface="Segoe UI Emoji"/>
                <a:ea typeface="+mn-lt"/>
                <a:cs typeface="+mn-lt"/>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1A3774AD-071A-7096-98C0-8C99711B6723}"/>
              </a:ext>
            </a:extLst>
          </p:cNvPr>
          <p:cNvSpPr>
            <a:spLocks noGrp="1"/>
          </p:cNvSpPr>
          <p:nvPr>
            <p:ph sz="half" idx="4294967295"/>
          </p:nvPr>
        </p:nvSpPr>
        <p:spPr>
          <a:xfrm>
            <a:off x="415636" y="1562100"/>
            <a:ext cx="5391150" cy="4948238"/>
          </a:xfrm>
        </p:spPr>
        <p:txBody>
          <a:bodyPr vert="horz" lIns="91440" tIns="45720" rIns="91440" bIns="45720" rtlCol="0" anchor="t">
            <a:noAutofit/>
          </a:bodyPr>
          <a:lstStyle/>
          <a:p>
            <a:pPr marL="0" indent="0">
              <a:lnSpc>
                <a:spcPts val="2800"/>
              </a:lnSpc>
              <a:spcBef>
                <a:spcPts val="0"/>
              </a:spcBef>
              <a:buNone/>
            </a:pPr>
            <a:r>
              <a:rPr lang="en-US" sz="2000" b="1"/>
              <a:t>Student activities</a:t>
            </a:r>
          </a:p>
          <a:p>
            <a:pPr marL="360000" indent="-360000">
              <a:lnSpc>
                <a:spcPts val="2200"/>
              </a:lnSpc>
              <a:spcBef>
                <a:spcPts val="1600"/>
              </a:spcBef>
              <a:buFont typeface="+mj-lt"/>
              <a:buAutoNum type="arabicPeriod"/>
            </a:pPr>
            <a:r>
              <a:rPr lang="en-US" sz="1800"/>
              <a:t>Provide assignment as usual, but in addition require that students to explain at least 8 to 10 steps of their thinking. </a:t>
            </a:r>
          </a:p>
          <a:p>
            <a:pPr marL="360000" indent="-360000">
              <a:lnSpc>
                <a:spcPts val="2200"/>
              </a:lnSpc>
              <a:spcBef>
                <a:spcPts val="1600"/>
              </a:spcBef>
              <a:buFont typeface="+mj-lt"/>
              <a:buAutoNum type="arabicPeriod"/>
            </a:pPr>
            <a:r>
              <a:rPr lang="en-US" sz="1800"/>
              <a:t>For example, students can describe the steps in their logic, their problem solving or writing process, or the development of their theoretical path. </a:t>
            </a:r>
          </a:p>
          <a:p>
            <a:pPr marL="0" indent="0">
              <a:lnSpc>
                <a:spcPts val="2200"/>
              </a:lnSpc>
              <a:spcBef>
                <a:spcPts val="1600"/>
              </a:spcBef>
              <a:buNone/>
            </a:pPr>
            <a:endParaRPr lang="en-US" sz="1800"/>
          </a:p>
        </p:txBody>
      </p:sp>
      <p:sp>
        <p:nvSpPr>
          <p:cNvPr id="6" name="TextBox 5">
            <a:extLst>
              <a:ext uri="{FF2B5EF4-FFF2-40B4-BE49-F238E27FC236}">
                <a16:creationId xmlns:a16="http://schemas.microsoft.com/office/drawing/2014/main" id="{BDAC3F3F-085D-B9BF-F6D3-E20616D7295C}"/>
              </a:ext>
            </a:extLst>
          </p:cNvPr>
          <p:cNvSpPr txBox="1"/>
          <p:nvPr/>
        </p:nvSpPr>
        <p:spPr>
          <a:xfrm>
            <a:off x="6623234" y="1562274"/>
            <a:ext cx="2898648" cy="37140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ea typeface="Times New Roman" panose="02020603050405020304" pitchFamily="18" charset="0"/>
              </a:rPr>
              <a:t>Reflection</a:t>
            </a:r>
            <a:endParaRPr lang="en-GB" sz="1600" dirty="0">
              <a:ea typeface="Times New Roman" panose="02020603050405020304" pitchFamily="18" charset="0"/>
              <a:cs typeface="Calibri"/>
            </a:endParaRPr>
          </a:p>
          <a:p>
            <a:pPr marL="251460" indent="-179705">
              <a:lnSpc>
                <a:spcPts val="2000"/>
              </a:lnSpc>
              <a:buFont typeface="Arial,Sans-Serif"/>
              <a:buChar char="•"/>
            </a:pPr>
            <a:r>
              <a:rPr lang="en-GB" sz="1600" dirty="0">
                <a:ea typeface="Times New Roman" panose="02020603050405020304" pitchFamily="18" charset="0"/>
              </a:rPr>
              <a:t>Problem solving</a:t>
            </a:r>
            <a:endParaRPr lang="en-GB" sz="1600" dirty="0">
              <a:ea typeface="Times New Roman" panose="02020603050405020304" pitchFamily="18" charset="0"/>
              <a:cs typeface="Calibri"/>
            </a:endParaRPr>
          </a:p>
          <a:p>
            <a:pPr marL="251460" indent="-179705">
              <a:lnSpc>
                <a:spcPts val="2000"/>
              </a:lnSpc>
              <a:buFont typeface="Arial,Sans-Serif"/>
              <a:buChar char="•"/>
            </a:pPr>
            <a:r>
              <a:rPr lang="en-GB" sz="1600" dirty="0">
                <a:ea typeface="Times New Roman" panose="02020603050405020304" pitchFamily="18" charset="0"/>
              </a:rPr>
              <a:t>Communication</a:t>
            </a:r>
            <a:endParaRPr lang="en-GB" sz="1600" dirty="0">
              <a:ea typeface="Times New Roman" panose="02020603050405020304" pitchFamily="18" charset="0"/>
              <a:cs typeface="Calibri"/>
            </a:endParaRPr>
          </a:p>
          <a:p>
            <a:pPr marL="251460" indent="-179705">
              <a:lnSpc>
                <a:spcPts val="2000"/>
              </a:lnSpc>
              <a:buFont typeface="Arial,Sans-Serif"/>
              <a:buChar char="•"/>
            </a:pPr>
            <a:r>
              <a:rPr lang="en-GB" sz="1600" dirty="0">
                <a:ea typeface="Times New Roman" panose="02020603050405020304" pitchFamily="18" charset="0"/>
              </a:rPr>
              <a:t>Research</a:t>
            </a:r>
            <a:r>
              <a:rPr lang="en-GB" b="1" dirty="0">
                <a:cs typeface="Calibri" panose="020F0502020204030204"/>
              </a:rPr>
              <a:t> </a:t>
            </a:r>
          </a:p>
          <a:p>
            <a:pPr marL="251460" indent="-179705">
              <a:lnSpc>
                <a:spcPts val="2000"/>
              </a:lnSpc>
              <a:buFont typeface="Arial,Sans-Serif"/>
              <a:buChar char="•"/>
            </a:pPr>
            <a:r>
              <a:rPr lang="en-GB" sz="1600" dirty="0">
                <a:ea typeface="Times New Roman" panose="02020603050405020304" pitchFamily="18" charset="0"/>
              </a:rPr>
              <a:t>Metacognition </a:t>
            </a:r>
            <a:endParaRPr lang="en-GB" sz="1600" dirty="0">
              <a:ea typeface="Times New Roman" panose="02020603050405020304" pitchFamily="18" charset="0"/>
              <a:cs typeface="Calibri"/>
            </a:endParaRPr>
          </a:p>
          <a:p>
            <a:pPr marL="251460" indent="-179705">
              <a:lnSpc>
                <a:spcPts val="2000"/>
              </a:lnSpc>
              <a:buFont typeface="Arial,Sans-Serif"/>
              <a:buChar char="•"/>
            </a:pPr>
            <a:r>
              <a:rPr lang="en-GB" sz="1600" dirty="0">
                <a:ea typeface="Times New Roman" panose="02020603050405020304" pitchFamily="18" charset="0"/>
              </a:rPr>
              <a:t>D</a:t>
            </a:r>
            <a:r>
              <a:rPr lang="en-GB" sz="1600" dirty="0">
                <a:effectLst/>
                <a:ea typeface="Times New Roman" panose="02020603050405020304" pitchFamily="18" charset="0"/>
              </a:rPr>
              <a:t>igital skills</a:t>
            </a:r>
            <a:endParaRPr lang="en-GB" sz="1600" dirty="0">
              <a:effectLst/>
              <a:ea typeface="Times New Roman" panose="02020603050405020304" pitchFamily="18" charset="0"/>
              <a:cs typeface="Calibri"/>
            </a:endParaRPr>
          </a:p>
          <a:p>
            <a:pPr marL="251460" indent="-179705">
              <a:lnSpc>
                <a:spcPts val="2000"/>
              </a:lnSpc>
              <a:buFont typeface="Arial,Sans-Serif"/>
              <a:buChar char="•"/>
            </a:pPr>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1460" indent="-179705">
              <a:lnSpc>
                <a:spcPts val="2000"/>
              </a:lnSpc>
              <a:buFont typeface="Arial,Sans-Serif"/>
              <a:buChar char="•"/>
            </a:pPr>
            <a:r>
              <a:rPr lang="en-GB" sz="1600" dirty="0">
                <a:ea typeface="Times New Roman" panose="02020603050405020304" pitchFamily="18" charset="0"/>
                <a:cs typeface="Times New Roman"/>
              </a:rPr>
              <a:t>Written document using </a:t>
            </a:r>
            <a:r>
              <a:rPr lang="en-US" sz="1600" dirty="0"/>
              <a:t>Track Changes in MS Word or Suggesting in Google Docs.</a:t>
            </a:r>
          </a:p>
          <a:p>
            <a:pPr marL="251460" indent="-179705">
              <a:lnSpc>
                <a:spcPts val="2000"/>
              </a:lnSpc>
              <a:buFont typeface="Arial,Sans-Serif"/>
              <a:buChar char="•"/>
            </a:pPr>
            <a:r>
              <a:rPr lang="en-US" sz="1600" dirty="0"/>
              <a:t>Audio or video recording (as interview or talking head).</a:t>
            </a:r>
            <a:endParaRPr lang="en-GB" sz="1600" dirty="0">
              <a:cs typeface="Calibri" panose="020F0502020204030204"/>
            </a:endParaRPr>
          </a:p>
        </p:txBody>
      </p:sp>
      <p:sp>
        <p:nvSpPr>
          <p:cNvPr id="18" name="TextBox 17">
            <a:extLst>
              <a:ext uri="{FF2B5EF4-FFF2-40B4-BE49-F238E27FC236}">
                <a16:creationId xmlns:a16="http://schemas.microsoft.com/office/drawing/2014/main" id="{882DC27F-C8FC-18EB-DBA6-E3730B7EE22C}"/>
              </a:ext>
            </a:extLst>
          </p:cNvPr>
          <p:cNvSpPr txBox="1"/>
          <p:nvPr/>
        </p:nvSpPr>
        <p:spPr>
          <a:xfrm>
            <a:off x="8238676" y="376786"/>
            <a:ext cx="1283206" cy="646331"/>
          </a:xfrm>
          <a:prstGeom prst="rect">
            <a:avLst/>
          </a:prstGeom>
          <a:noFill/>
          <a:ln w="12700">
            <a:noFill/>
          </a:ln>
        </p:spPr>
        <p:txBody>
          <a:bodyPr wrap="square" rtlCol="0">
            <a:spAutoFit/>
          </a:bodyPr>
          <a:lstStyle/>
          <a:p>
            <a:pPr algn="ctr"/>
            <a:r>
              <a:rPr lang="en-US" sz="3600" dirty="0">
                <a:solidFill>
                  <a:srgbClr val="433244"/>
                </a:solidFill>
              </a:rPr>
              <a:t>CCE</a:t>
            </a:r>
            <a:endParaRPr lang="en-GB" sz="3600" dirty="0">
              <a:solidFill>
                <a:srgbClr val="433244"/>
              </a:solidFill>
            </a:endParaRPr>
          </a:p>
        </p:txBody>
      </p:sp>
      <p:sp>
        <p:nvSpPr>
          <p:cNvPr id="20" name="TextBox 19">
            <a:extLst>
              <a:ext uri="{FF2B5EF4-FFF2-40B4-BE49-F238E27FC236}">
                <a16:creationId xmlns:a16="http://schemas.microsoft.com/office/drawing/2014/main" id="{3993C926-EAB1-92FF-5E39-080E0F0D6669}"/>
              </a:ext>
            </a:extLst>
          </p:cNvPr>
          <p:cNvSpPr txBox="1"/>
          <p:nvPr/>
        </p:nvSpPr>
        <p:spPr>
          <a:xfrm>
            <a:off x="9725264" y="344461"/>
            <a:ext cx="1251822" cy="646331"/>
          </a:xfrm>
          <a:prstGeom prst="rect">
            <a:avLst/>
          </a:prstGeom>
          <a:noFill/>
        </p:spPr>
        <p:txBody>
          <a:bodyPr wrap="square" rtlCol="0">
            <a:spAutoFit/>
          </a:bodyPr>
          <a:lstStyle/>
          <a:p>
            <a:r>
              <a:rPr lang="en-GB" sz="3600" dirty="0">
                <a:solidFill>
                  <a:srgbClr val="433244"/>
                </a:solidFill>
                <a:latin typeface="Calibri" panose="020F0502020204030204" pitchFamily="34" charset="0"/>
                <a:ea typeface="Times New Roman" panose="02020603050405020304" pitchFamily="18" charset="0"/>
                <a:cs typeface="Arial" panose="020B0604020202020204" pitchFamily="34" charset="0"/>
              </a:rPr>
              <a:t>OB</a:t>
            </a:r>
            <a:endParaRPr lang="en-GB" sz="3600" dirty="0">
              <a:solidFill>
                <a:srgbClr val="433244"/>
              </a:solidFill>
            </a:endParaRPr>
          </a:p>
        </p:txBody>
      </p:sp>
    </p:spTree>
    <p:extLst>
      <p:ext uri="{BB962C8B-B14F-4D97-AF65-F5344CB8AC3E}">
        <p14:creationId xmlns:p14="http://schemas.microsoft.com/office/powerpoint/2010/main" val="297734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About this resource</a:t>
            </a:r>
            <a:endParaRPr lang="en-GB">
              <a:solidFill>
                <a:srgbClr val="C00000"/>
              </a:solidFill>
              <a:cs typeface="Arial"/>
            </a:endParaRPr>
          </a:p>
        </p:txBody>
      </p:sp>
      <p:sp>
        <p:nvSpPr>
          <p:cNvPr id="6" name="Content Placeholder 7">
            <a:extLst>
              <a:ext uri="{FF2B5EF4-FFF2-40B4-BE49-F238E27FC236}">
                <a16:creationId xmlns:a16="http://schemas.microsoft.com/office/drawing/2014/main" id="{D33D3C27-AE2A-314B-AB94-7BFBE47443E2}"/>
              </a:ext>
            </a:extLst>
          </p:cNvPr>
          <p:cNvSpPr txBox="1">
            <a:spLocks/>
          </p:cNvSpPr>
          <p:nvPr/>
        </p:nvSpPr>
        <p:spPr>
          <a:xfrm>
            <a:off x="4832499" y="1469035"/>
            <a:ext cx="8040006" cy="478616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None/>
            </a:pPr>
            <a:r>
              <a:rPr lang="en-US" sz="2200" b="1" dirty="0"/>
              <a:t>Each card outlines </a:t>
            </a:r>
            <a:endParaRPr lang="en-US" dirty="0"/>
          </a:p>
          <a:p>
            <a:pPr marL="359410" indent="-359410">
              <a:lnSpc>
                <a:spcPts val="2200"/>
              </a:lnSpc>
              <a:spcBef>
                <a:spcPts val="1600"/>
              </a:spcBef>
              <a:buFont typeface="Arial" panose="020F0302020204030204"/>
              <a:buChar char="•"/>
            </a:pPr>
            <a:r>
              <a:rPr lang="en-US" sz="2000" dirty="0">
                <a:ea typeface="+mn-lt"/>
                <a:cs typeface="+mn-lt"/>
              </a:rPr>
              <a:t>Type of assessment task.</a:t>
            </a:r>
            <a:endParaRPr lang="en-US" sz="2000" dirty="0">
              <a:cs typeface="Calibri"/>
            </a:endParaRPr>
          </a:p>
          <a:p>
            <a:pPr marL="359410" indent="-359410">
              <a:lnSpc>
                <a:spcPts val="2200"/>
              </a:lnSpc>
              <a:spcBef>
                <a:spcPts val="1600"/>
              </a:spcBef>
            </a:pPr>
            <a:r>
              <a:rPr lang="en-US" sz="2000" dirty="0">
                <a:ea typeface="+mn-lt"/>
                <a:cs typeface="+mn-lt"/>
              </a:rPr>
              <a:t>Corresponding assessment type in UCL's </a:t>
            </a:r>
            <a:br>
              <a:rPr lang="en-US" sz="2000" dirty="0">
                <a:ea typeface="+mn-lt"/>
                <a:cs typeface="+mn-lt"/>
              </a:rPr>
            </a:br>
            <a:r>
              <a:rPr lang="en-US" sz="2000" dirty="0">
                <a:solidFill>
                  <a:srgbClr val="433244"/>
                </a:solidFill>
                <a:ea typeface="+mn-lt"/>
                <a:cs typeface="+mn-lt"/>
                <a:hlinkClick r:id="rId3">
                  <a:extLst>
                    <a:ext uri="{A12FA001-AC4F-418D-AE19-62706E023703}">
                      <ahyp:hlinkClr xmlns:ahyp="http://schemas.microsoft.com/office/drawing/2018/hyperlinkcolor" val="tx"/>
                    </a:ext>
                  </a:extLst>
                </a:hlinkClick>
              </a:rPr>
              <a:t>Assessment Operating Model</a:t>
            </a:r>
            <a:r>
              <a:rPr lang="en-US" sz="2000" dirty="0">
                <a:ea typeface="+mn-lt"/>
                <a:cs typeface="+mn-lt"/>
              </a:rPr>
              <a:t>. See slide 3 for key. </a:t>
            </a:r>
            <a:endParaRPr lang="en-US" sz="2000" dirty="0">
              <a:cs typeface="Calibri" panose="020F0502020204030204"/>
            </a:endParaRPr>
          </a:p>
          <a:p>
            <a:pPr marL="359410" indent="-359410">
              <a:lnSpc>
                <a:spcPts val="2200"/>
              </a:lnSpc>
              <a:spcBef>
                <a:spcPts val="1600"/>
              </a:spcBef>
            </a:pPr>
            <a:r>
              <a:rPr lang="en-US" sz="2000" dirty="0">
                <a:ea typeface="+mn-lt"/>
                <a:cs typeface="+mn-lt"/>
              </a:rPr>
              <a:t>The learning that it assesses and develops with </a:t>
            </a:r>
            <a:br>
              <a:rPr lang="en-US" sz="2000" dirty="0">
                <a:ea typeface="+mn-lt"/>
                <a:cs typeface="+mn-lt"/>
              </a:rPr>
            </a:br>
            <a:r>
              <a:rPr lang="en-US" sz="2000" dirty="0">
                <a:ea typeface="+mn-lt"/>
                <a:cs typeface="+mn-lt"/>
              </a:rPr>
              <a:t>reference to </a:t>
            </a:r>
            <a:r>
              <a:rPr lang="en-US" sz="2000" dirty="0">
                <a:solidFill>
                  <a:srgbClr val="433244"/>
                </a:solidFill>
                <a:ea typeface="+mn-lt"/>
                <a:cs typeface="+mn-lt"/>
                <a:hlinkClick r:id="rId4">
                  <a:extLst>
                    <a:ext uri="{A12FA001-AC4F-418D-AE19-62706E023703}">
                      <ahyp:hlinkClr xmlns:ahyp="http://schemas.microsoft.com/office/drawing/2018/hyperlinkcolor" val="tx"/>
                    </a:ext>
                  </a:extLst>
                </a:hlinkClick>
              </a:rPr>
              <a:t>Bloom’s taxonomy</a:t>
            </a:r>
            <a:r>
              <a:rPr lang="en-US" sz="2000" dirty="0">
                <a:ea typeface="+mn-lt"/>
                <a:cs typeface="+mn-lt"/>
              </a:rPr>
              <a:t>, personal and </a:t>
            </a:r>
            <a:br>
              <a:rPr lang="en-US" sz="2000" dirty="0">
                <a:ea typeface="+mn-lt"/>
                <a:cs typeface="+mn-lt"/>
              </a:rPr>
            </a:br>
            <a:r>
              <a:rPr lang="en-US" sz="2000" dirty="0">
                <a:ea typeface="+mn-lt"/>
                <a:cs typeface="+mn-lt"/>
              </a:rPr>
              <a:t>professional capabilities and AI literacy.</a:t>
            </a:r>
          </a:p>
          <a:p>
            <a:pPr marL="359410" indent="-359410">
              <a:lnSpc>
                <a:spcPts val="2200"/>
              </a:lnSpc>
              <a:spcBef>
                <a:spcPts val="1600"/>
              </a:spcBef>
            </a:pPr>
            <a:r>
              <a:rPr lang="en-US" sz="2000" dirty="0">
                <a:ea typeface="+mn-lt"/>
                <a:cs typeface="+mn-lt"/>
              </a:rPr>
              <a:t>Appropriate formats.</a:t>
            </a:r>
            <a:endParaRPr lang="en-US" sz="2000" dirty="0">
              <a:cs typeface="Calibri" panose="020F0502020204030204"/>
            </a:endParaRPr>
          </a:p>
          <a:p>
            <a:pPr marL="359410" indent="-359410">
              <a:lnSpc>
                <a:spcPts val="2200"/>
              </a:lnSpc>
              <a:spcBef>
                <a:spcPts val="1600"/>
              </a:spcBef>
            </a:pPr>
            <a:r>
              <a:rPr lang="en-US" sz="2000" dirty="0">
                <a:ea typeface="+mn-lt"/>
                <a:cs typeface="+mn-lt"/>
              </a:rPr>
              <a:t>Rating on some key characteristics of assessment. </a:t>
            </a:r>
            <a:br>
              <a:rPr lang="en-US" sz="2000" dirty="0">
                <a:ea typeface="+mn-lt"/>
                <a:cs typeface="+mn-lt"/>
              </a:rPr>
            </a:br>
            <a:r>
              <a:rPr lang="en-US" sz="2000" dirty="0">
                <a:ea typeface="+mn-lt"/>
                <a:cs typeface="+mn-lt"/>
              </a:rPr>
              <a:t>See slides 4 and 5 for key. </a:t>
            </a:r>
          </a:p>
          <a:p>
            <a:pPr marL="359410" indent="-359410">
              <a:lnSpc>
                <a:spcPts val="2200"/>
              </a:lnSpc>
              <a:spcBef>
                <a:spcPts val="1600"/>
              </a:spcBef>
            </a:pPr>
            <a:r>
              <a:rPr lang="en-US" sz="2000" dirty="0">
                <a:ea typeface="+mn-lt"/>
                <a:cs typeface="+mn-lt"/>
              </a:rPr>
              <a:t>Where appropriate, whether the activity is suitable for specific disciplinary areas.</a:t>
            </a:r>
          </a:p>
        </p:txBody>
      </p:sp>
      <p:pic>
        <p:nvPicPr>
          <p:cNvPr id="9" name="Picture 8">
            <a:extLst>
              <a:ext uri="{FF2B5EF4-FFF2-40B4-BE49-F238E27FC236}">
                <a16:creationId xmlns:a16="http://schemas.microsoft.com/office/drawing/2014/main" id="{629A15BB-4852-6665-10B4-C525C3181C1F}"/>
              </a:ext>
            </a:extLst>
          </p:cNvPr>
          <p:cNvPicPr>
            <a:picLocks noChangeAspect="1"/>
          </p:cNvPicPr>
          <p:nvPr/>
        </p:nvPicPr>
        <p:blipFill>
          <a:blip r:embed="rId5"/>
          <a:stretch>
            <a:fillRect/>
          </a:stretch>
        </p:blipFill>
        <p:spPr>
          <a:xfrm>
            <a:off x="515180" y="1528909"/>
            <a:ext cx="3931676" cy="4726288"/>
          </a:xfrm>
          <a:prstGeom prst="rect">
            <a:avLst/>
          </a:prstGeom>
        </p:spPr>
      </p:pic>
    </p:spTree>
    <p:extLst>
      <p:ext uri="{BB962C8B-B14F-4D97-AF65-F5344CB8AC3E}">
        <p14:creationId xmlns:p14="http://schemas.microsoft.com/office/powerpoint/2010/main" val="20776677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Field viva</a:t>
            </a:r>
            <a:endParaRPr lang="en-GB">
              <a:solidFill>
                <a:srgbClr val="C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10023669" y="235010"/>
            <a:ext cx="1282692" cy="755783"/>
            <a:chOff x="10023669" y="235010"/>
            <a:chExt cx="1282692" cy="755783"/>
          </a:xfrm>
        </p:grpSpPr>
        <p:sp>
          <p:nvSpPr>
            <p:cNvPr id="9" name="TextBox 8">
              <a:extLst>
                <a:ext uri="{FF2B5EF4-FFF2-40B4-BE49-F238E27FC236}">
                  <a16:creationId xmlns:a16="http://schemas.microsoft.com/office/drawing/2014/main" id="{D286546F-F0A8-B53B-E2F6-115F31EC6F5E}"/>
                </a:ext>
              </a:extLst>
            </p:cNvPr>
            <p:cNvSpPr txBox="1"/>
            <p:nvPr/>
          </p:nvSpPr>
          <p:spPr>
            <a:xfrm>
              <a:off x="10023669" y="235010"/>
              <a:ext cx="635760" cy="646331"/>
            </a:xfrm>
            <a:prstGeom prst="rect">
              <a:avLst/>
            </a:prstGeom>
            <a:noFill/>
            <a:ln w="12700">
              <a:noFill/>
            </a:ln>
          </p:spPr>
          <p:txBody>
            <a:bodyPr wrap="square" rtlCol="0">
              <a:spAutoFit/>
            </a:bodyPr>
            <a:lstStyle/>
            <a:p>
              <a:pPr algn="ctr"/>
              <a:endParaRPr lang="en-GB" sz="3600">
                <a:solidFill>
                  <a:schemeClr val="tx1">
                    <a:lumMod val="95000"/>
                    <a:lumOff val="5000"/>
                  </a:schemeClr>
                </a:solidFill>
              </a:endParaRPr>
            </a:p>
          </p:txBody>
        </p:sp>
        <p:sp>
          <p:nvSpPr>
            <p:cNvPr id="11" name="TextBox 10">
              <a:extLst>
                <a:ext uri="{FF2B5EF4-FFF2-40B4-BE49-F238E27FC236}">
                  <a16:creationId xmlns:a16="http://schemas.microsoft.com/office/drawing/2014/main" id="{A0C9715C-1974-54DE-28D7-C9869359BCB8}"/>
                </a:ext>
              </a:extLst>
            </p:cNvPr>
            <p:cNvSpPr txBox="1"/>
            <p:nvPr/>
          </p:nvSpPr>
          <p:spPr>
            <a:xfrm>
              <a:off x="10670601" y="344462"/>
              <a:ext cx="635760"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C</a:t>
              </a:r>
            </a:p>
          </p:txBody>
        </p:sp>
      </p:gr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ts val="2000"/>
              </a:lnSpc>
              <a:spcBef>
                <a:spcPts val="0"/>
              </a:spcBef>
              <a:spcAft>
                <a:spcPts val="1200"/>
              </a:spcAft>
              <a:buFont typeface="Arial" panose="020B0604020202020204" pitchFamily="34" charset="0"/>
              <a:buNone/>
            </a:pPr>
            <a:r>
              <a:rPr lang="en-GB" sz="2000" b="1" dirty="0">
                <a:solidFill>
                  <a:srgbClr val="FFC000"/>
                </a:solidFill>
                <a:ea typeface="+mn-lt"/>
                <a:cs typeface="+mn-lt"/>
              </a:rPr>
              <a:t> </a:t>
            </a:r>
            <a:endParaRPr lang="en-GB" sz="2000" b="1" dirty="0">
              <a:solidFill>
                <a:srgbClr val="FFC000"/>
              </a:solidFill>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568509" y="1420118"/>
            <a:ext cx="2903899" cy="4483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Social intelligence</a:t>
            </a:r>
          </a:p>
          <a:p>
            <a:pPr marL="251460" indent="-179705">
              <a:lnSpc>
                <a:spcPts val="2000"/>
              </a:lnSpc>
              <a:buFont typeface="Arial,Sans-Serif"/>
              <a:buChar char="•"/>
            </a:pPr>
            <a:r>
              <a:rPr lang="en-GB" sz="1600" dirty="0">
                <a:cs typeface="Calibri" panose="020F0502020204030204"/>
              </a:rPr>
              <a:t>Emotional intelligence</a:t>
            </a:r>
          </a:p>
          <a:p>
            <a:pPr marL="251460" indent="-179705">
              <a:lnSpc>
                <a:spcPts val="2000"/>
              </a:lnSpc>
              <a:buFont typeface="Arial,Sans-Serif"/>
              <a:buChar char="•"/>
            </a:pPr>
            <a:r>
              <a:rPr lang="en-GB" sz="1600" dirty="0">
                <a:cs typeface="Calibri" panose="020F0502020204030204"/>
              </a:rPr>
              <a:t>Research</a:t>
            </a:r>
          </a:p>
          <a:p>
            <a:pPr marL="251460" indent="-179705">
              <a:lnSpc>
                <a:spcPts val="2000"/>
              </a:lnSpc>
              <a:buFont typeface="Arial,Sans-Serif"/>
              <a:buChar char="•"/>
            </a:pPr>
            <a:r>
              <a:rPr lang="en-GB" sz="1600" dirty="0">
                <a:cs typeface="Calibri" panose="020F0502020204030204"/>
              </a:rPr>
              <a:t>Applied knowledge</a:t>
            </a:r>
          </a:p>
          <a:p>
            <a:pPr marL="251460" indent="-179705">
              <a:lnSpc>
                <a:spcPts val="2000"/>
              </a:lnSpc>
              <a:buFont typeface="Arial,Sans-Serif"/>
              <a:buChar char="•"/>
            </a:pPr>
            <a:r>
              <a:rPr lang="en-GB" sz="1600" dirty="0">
                <a:cs typeface="Calibri" panose="020F0502020204030204"/>
              </a:rPr>
              <a:t>Interviewing skills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Understanding of professional context</a:t>
            </a:r>
          </a:p>
          <a:p>
            <a:pPr marL="251460" indent="-179705">
              <a:lnSpc>
                <a:spcPts val="2000"/>
              </a:lnSpc>
              <a:buFont typeface="Arial,Sans-Serif"/>
              <a:buChar char="•"/>
            </a:pPr>
            <a:endParaRPr lang="en-GB" dirty="0">
              <a:cs typeface="Calibri"/>
            </a:endParaRPr>
          </a:p>
          <a:p>
            <a:r>
              <a:rPr lang="en-GB" b="1" dirty="0">
                <a:cs typeface="Calibri"/>
              </a:rPr>
              <a:t>Formats </a:t>
            </a:r>
            <a:endParaRPr lang="en-GB" dirty="0">
              <a:cs typeface="Calibri"/>
            </a:endParaRPr>
          </a:p>
          <a:p>
            <a:pPr marL="251460" indent="-179705">
              <a:lnSpc>
                <a:spcPts val="2000"/>
              </a:lnSpc>
              <a:buFont typeface="Arial,Sans-Serif"/>
              <a:buChar char="•"/>
            </a:pPr>
            <a:r>
              <a:rPr lang="en-GB" sz="1600" dirty="0">
                <a:cs typeface="Arial"/>
              </a:rPr>
              <a:t>Blog or portfolio would be suitable to host multimedia submissions (video, audio, text, images).</a:t>
            </a:r>
            <a:endParaRPr lang="en-GB" sz="1600" dirty="0">
              <a:cs typeface="Calibri"/>
            </a:endParaRPr>
          </a:p>
          <a:p>
            <a:pPr marL="251460" indent="-179705">
              <a:lnSpc>
                <a:spcPts val="2000"/>
              </a:lnSpc>
              <a:buFont typeface="Arial,Sans-Serif"/>
              <a:buChar char="•"/>
            </a:pPr>
            <a:r>
              <a:rPr lang="en-GB" sz="1600" dirty="0">
                <a:cs typeface="Arial"/>
              </a:rPr>
              <a:t>Alternatively, submission could be video with documentation.</a:t>
            </a:r>
            <a:endParaRPr lang="en-GB" sz="1600" dirty="0">
              <a:cs typeface="Calibri"/>
            </a:endParaRPr>
          </a:p>
        </p:txBody>
      </p:sp>
      <p:sp>
        <p:nvSpPr>
          <p:cNvPr id="20" name="Content Placeholder 7">
            <a:extLst>
              <a:ext uri="{FF2B5EF4-FFF2-40B4-BE49-F238E27FC236}">
                <a16:creationId xmlns:a16="http://schemas.microsoft.com/office/drawing/2014/main" id="{6B28C946-E95B-7DD7-F59E-81AF38E17C75}"/>
              </a:ext>
            </a:extLst>
          </p:cNvPr>
          <p:cNvSpPr txBox="1">
            <a:spLocks/>
          </p:cNvSpPr>
          <p:nvPr/>
        </p:nvSpPr>
        <p:spPr>
          <a:xfrm>
            <a:off x="308807" y="1418004"/>
            <a:ext cx="5787193" cy="524804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1800" b="1" dirty="0"/>
              <a:t>Suitable for: </a:t>
            </a:r>
            <a:r>
              <a:rPr lang="en-US" sz="1800" dirty="0"/>
              <a:t>practice-based disciplines</a:t>
            </a:r>
          </a:p>
          <a:p>
            <a:pPr marL="0" indent="0">
              <a:lnSpc>
                <a:spcPct val="100000"/>
              </a:lnSpc>
              <a:spcBef>
                <a:spcPts val="1200"/>
              </a:spcBef>
              <a:buNone/>
            </a:pPr>
            <a:r>
              <a:rPr lang="en-US" sz="2000" b="1" dirty="0"/>
              <a:t>Student activities</a:t>
            </a:r>
            <a:endParaRPr lang="en-US" sz="2000" b="1" dirty="0">
              <a:cs typeface="Calibri"/>
            </a:endParaRPr>
          </a:p>
          <a:p>
            <a:pPr marL="342900" indent="-342900">
              <a:lnSpc>
                <a:spcPct val="100000"/>
              </a:lnSpc>
              <a:buAutoNum type="arabicPeriod"/>
            </a:pPr>
            <a:r>
              <a:rPr lang="en-GB" sz="1800" dirty="0">
                <a:cs typeface="Arial"/>
              </a:rPr>
              <a:t>Students undertake a professional discussion whilst located in an outdoor practice situation (agronomist talking to a farmer, a surveyor talking to a utilities company or environmental scientist talking with a landowner).</a:t>
            </a:r>
            <a:endParaRPr lang="en-US" sz="2000" b="1" dirty="0">
              <a:cs typeface="Calibri"/>
            </a:endParaRPr>
          </a:p>
          <a:p>
            <a:pPr marL="342900" indent="-342900">
              <a:lnSpc>
                <a:spcPct val="100000"/>
              </a:lnSpc>
              <a:buAutoNum type="arabicPeriod"/>
            </a:pPr>
            <a:r>
              <a:rPr lang="en-GB" sz="1800" dirty="0">
                <a:cs typeface="Arial"/>
              </a:rPr>
              <a:t>The student will research discussion partner and arrange meeting in situ. </a:t>
            </a:r>
          </a:p>
          <a:p>
            <a:pPr marL="342900" indent="-342900">
              <a:lnSpc>
                <a:spcPct val="100000"/>
              </a:lnSpc>
              <a:buAutoNum type="arabicPeriod"/>
            </a:pPr>
            <a:r>
              <a:rPr lang="en-GB" sz="1800" dirty="0">
                <a:cs typeface="Arial"/>
              </a:rPr>
              <a:t>The live environment should add value to the situation rather than being just a backdrop. </a:t>
            </a:r>
            <a:endParaRPr lang="en-GB" sz="1800" dirty="0">
              <a:cs typeface="Arial" panose="020B0604020202020204" pitchFamily="34" charset="0"/>
            </a:endParaRPr>
          </a:p>
          <a:p>
            <a:pPr marL="342900" indent="-342900">
              <a:lnSpc>
                <a:spcPct val="100000"/>
              </a:lnSpc>
              <a:buAutoNum type="arabicPeriod"/>
            </a:pPr>
            <a:r>
              <a:rPr lang="en-GB" sz="1800" dirty="0">
                <a:cs typeface="Arial"/>
              </a:rPr>
              <a:t>Student documents meeting with photos and debrief of the experience. </a:t>
            </a:r>
            <a:endParaRPr lang="en-US" sz="1800" dirty="0">
              <a:cs typeface="Calibri"/>
            </a:endParaRPr>
          </a:p>
          <a:p>
            <a:pPr marL="342900" indent="-342900">
              <a:lnSpc>
                <a:spcPct val="100000"/>
              </a:lnSpc>
              <a:buAutoNum type="arabicPeriod"/>
            </a:pPr>
            <a:r>
              <a:rPr lang="en-GB" sz="1800" dirty="0">
                <a:cs typeface="Arial"/>
              </a:rPr>
              <a:t>They will have to seek participants permission for recording and potential help from peers if using video.  </a:t>
            </a:r>
            <a:endParaRPr lang="en-US" sz="1800" dirty="0">
              <a:cs typeface="Calibri"/>
            </a:endParaRPr>
          </a:p>
        </p:txBody>
      </p:sp>
      <p:sp>
        <p:nvSpPr>
          <p:cNvPr id="3" name="TextBox 2">
            <a:extLst>
              <a:ext uri="{FF2B5EF4-FFF2-40B4-BE49-F238E27FC236}">
                <a16:creationId xmlns:a16="http://schemas.microsoft.com/office/drawing/2014/main" id="{B2634847-5660-7483-DF4A-2F7E7E412AA3}"/>
              </a:ext>
            </a:extLst>
          </p:cNvPr>
          <p:cNvSpPr txBox="1"/>
          <p:nvPr/>
        </p:nvSpPr>
        <p:spPr>
          <a:xfrm>
            <a:off x="9831328" y="344462"/>
            <a:ext cx="689780"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PE</a:t>
            </a:r>
          </a:p>
        </p:txBody>
      </p:sp>
    </p:spTree>
    <p:extLst>
      <p:ext uri="{BB962C8B-B14F-4D97-AF65-F5344CB8AC3E}">
        <p14:creationId xmlns:p14="http://schemas.microsoft.com/office/powerpoint/2010/main" val="3065842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Imaginary objects exhibition</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023669" y="347662"/>
            <a:ext cx="635760" cy="646331"/>
          </a:xfrm>
          <a:prstGeom prst="rect">
            <a:avLst/>
          </a:prstGeom>
          <a:noFill/>
          <a:ln w="12700">
            <a:noFill/>
          </a:ln>
        </p:spPr>
        <p:txBody>
          <a:bodyPr wrap="square" lIns="91440" tIns="45720" rIns="91440" bIns="45720" rtlCol="0" anchor="t">
            <a:spAutoFit/>
          </a:bodyPr>
          <a:lstStyle/>
          <a:p>
            <a:pPr algn="ctr"/>
            <a:r>
              <a:rPr lang="en-US" sz="3600">
                <a:solidFill>
                  <a:schemeClr val="tx1">
                    <a:lumMod val="95000"/>
                    <a:lumOff val="5000"/>
                  </a:schemeClr>
                </a:solidFill>
                <a:ea typeface="Calibri"/>
                <a:cs typeface="Calibri"/>
              </a:rPr>
              <a:t>C</a:t>
            </a:r>
          </a:p>
        </p:txBody>
      </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ts val="2000"/>
              </a:lnSpc>
              <a:spcBef>
                <a:spcPts val="0"/>
              </a:spcBef>
              <a:spcAft>
                <a:spcPts val="1200"/>
              </a:spcAft>
              <a:buFont typeface="Arial" panose="020B0604020202020204" pitchFamily="34" charset="0"/>
              <a:buNone/>
            </a:pPr>
            <a:r>
              <a:rPr lang="en-GB" sz="2000" b="1" dirty="0">
                <a:solidFill>
                  <a:srgbClr val="FFC000"/>
                </a:solidFill>
                <a:ea typeface="+mn-lt"/>
                <a:cs typeface="+mn-lt"/>
              </a:rPr>
              <a:t> </a:t>
            </a:r>
            <a:endParaRPr lang="en-GB" sz="2000" b="1" dirty="0">
              <a:solidFill>
                <a:srgbClr val="FFC000"/>
              </a:solidFill>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680699" y="1562482"/>
            <a:ext cx="2782790" cy="46679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Creativity</a:t>
            </a:r>
          </a:p>
          <a:p>
            <a:pPr marL="251460" indent="-179705">
              <a:buFont typeface="Arial,Sans-Serif"/>
              <a:buChar char="•"/>
            </a:pPr>
            <a:r>
              <a:rPr lang="en-GB" sz="1600" dirty="0">
                <a:cs typeface="Calibri" panose="020F0502020204030204"/>
              </a:rPr>
              <a:t>Critical evaluation</a:t>
            </a:r>
          </a:p>
          <a:p>
            <a:pPr marL="251460" indent="-179705">
              <a:buFont typeface="Arial,Sans-Serif"/>
              <a:buChar char="•"/>
            </a:pPr>
            <a:r>
              <a:rPr lang="en-GB" sz="1600" dirty="0">
                <a:cs typeface="Calibri" panose="020F0502020204030204"/>
              </a:rPr>
              <a:t>AI literacy</a:t>
            </a:r>
          </a:p>
          <a:p>
            <a:pPr marL="251460" indent="-179705">
              <a:buFont typeface="Arial,Sans-Serif"/>
              <a:buChar char="•"/>
            </a:pPr>
            <a:r>
              <a:rPr lang="en-GB" sz="1600" dirty="0">
                <a:cs typeface="Calibri" panose="020F0502020204030204"/>
              </a:rPr>
              <a:t>Practical competence</a:t>
            </a:r>
          </a:p>
          <a:p>
            <a:pPr marL="251460" indent="-179705">
              <a:buFont typeface="Arial,Sans-Serif"/>
              <a:buChar char="•"/>
            </a:pPr>
            <a:r>
              <a:rPr lang="en-GB" sz="1600" dirty="0">
                <a:cs typeface="Calibri" panose="020F0502020204030204"/>
              </a:rPr>
              <a:t>Contextual intelligence</a:t>
            </a:r>
          </a:p>
          <a:p>
            <a:pPr marL="73025"/>
            <a:endParaRPr lang="en-GB" sz="1600" dirty="0">
              <a:cs typeface="Calibri" panose="020F0502020204030204"/>
            </a:endParaRPr>
          </a:p>
          <a:p>
            <a:pPr marL="73025"/>
            <a:endParaRPr lang="en-GB" sz="1600" dirty="0">
              <a:cs typeface="Calibri" panose="020F0502020204030204"/>
            </a:endParaRPr>
          </a:p>
          <a:p>
            <a:pPr>
              <a:lnSpc>
                <a:spcPts val="2800"/>
              </a:lnSpc>
            </a:pPr>
            <a:r>
              <a:rPr lang="en-GB" b="1" dirty="0">
                <a:cs typeface="Calibri" panose="020F0502020204030204"/>
              </a:rPr>
              <a:t>Formats</a:t>
            </a:r>
            <a:r>
              <a:rPr lang="en-GB" b="1" dirty="0">
                <a:latin typeface="Times New Roman"/>
                <a:cs typeface="Times New Roman"/>
              </a:rPr>
              <a:t> </a:t>
            </a:r>
          </a:p>
          <a:p>
            <a:r>
              <a:rPr lang="en-GB" sz="1600" dirty="0">
                <a:cs typeface="Times New Roman"/>
              </a:rPr>
              <a:t>Exhibition could be physical or online portfolio for display. To document students could use:</a:t>
            </a:r>
          </a:p>
          <a:p>
            <a:pPr marL="285750" indent="-285750">
              <a:buFont typeface="Arial" panose="020B0604020202020204" pitchFamily="34" charset="0"/>
              <a:buChar char="•"/>
            </a:pPr>
            <a:r>
              <a:rPr lang="en-GB" sz="1600" dirty="0">
                <a:cs typeface="Times New Roman"/>
              </a:rPr>
              <a:t>Portfolio (also allows feedback from others).</a:t>
            </a:r>
          </a:p>
          <a:p>
            <a:pPr marL="285750" indent="-285750">
              <a:buFont typeface="Arial" panose="020B0604020202020204" pitchFamily="34" charset="0"/>
              <a:buChar char="•"/>
            </a:pPr>
            <a:r>
              <a:rPr lang="en-GB" sz="1600" dirty="0">
                <a:cs typeface="Times New Roman"/>
              </a:rPr>
              <a:t>Blog with documentation and reflections.</a:t>
            </a:r>
          </a:p>
          <a:p>
            <a:pPr marL="285750" indent="-285750">
              <a:buFont typeface="Arial" panose="020B0604020202020204" pitchFamily="34" charset="0"/>
              <a:buChar char="•"/>
            </a:pPr>
            <a:r>
              <a:rPr lang="en-GB" sz="1600" dirty="0">
                <a:cs typeface="Times New Roman"/>
              </a:rPr>
              <a:t>Audio/video recording plus written documentation. </a:t>
            </a:r>
            <a:endParaRPr lang="en-US" dirty="0">
              <a:cs typeface="Times New Roman"/>
            </a:endParaRPr>
          </a:p>
        </p:txBody>
      </p:sp>
      <p:sp>
        <p:nvSpPr>
          <p:cNvPr id="3" name="Content Placeholder 7">
            <a:extLst>
              <a:ext uri="{FF2B5EF4-FFF2-40B4-BE49-F238E27FC236}">
                <a16:creationId xmlns:a16="http://schemas.microsoft.com/office/drawing/2014/main" id="{41F9CCF3-A1F3-DB26-E4D4-74BD97C986CE}"/>
              </a:ext>
            </a:extLst>
          </p:cNvPr>
          <p:cNvSpPr txBox="1">
            <a:spLocks/>
          </p:cNvSpPr>
          <p:nvPr/>
        </p:nvSpPr>
        <p:spPr>
          <a:xfrm>
            <a:off x="366073" y="1441054"/>
            <a:ext cx="5607628" cy="488577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1800" b="1" dirty="0"/>
              <a:t>Suitable for: </a:t>
            </a:r>
            <a:r>
              <a:rPr lang="en-US" sz="1800" dirty="0"/>
              <a:t>architecture, design or art contexts.</a:t>
            </a:r>
            <a:br>
              <a:rPr lang="en-US" sz="1800" dirty="0"/>
            </a:br>
            <a:endParaRPr lang="en-US" sz="1800" dirty="0"/>
          </a:p>
          <a:p>
            <a:pPr marL="0" indent="0">
              <a:lnSpc>
                <a:spcPts val="2800"/>
              </a:lnSpc>
              <a:spcBef>
                <a:spcPts val="0"/>
              </a:spcBef>
              <a:buFont typeface="Arial" panose="020B0604020202020204" pitchFamily="34" charset="0"/>
              <a:buNone/>
            </a:pPr>
            <a:r>
              <a:rPr lang="en-US" sz="2000" b="1" dirty="0"/>
              <a:t>Student activities</a:t>
            </a:r>
            <a:endParaRPr lang="en-US" sz="2000" dirty="0"/>
          </a:p>
          <a:p>
            <a:pPr marL="342900" indent="-342900">
              <a:lnSpc>
                <a:spcPct val="100000"/>
              </a:lnSpc>
              <a:spcBef>
                <a:spcPts val="1200"/>
              </a:spcBef>
              <a:buFont typeface="Arial" panose="020B0604020202020204" pitchFamily="34" charset="0"/>
              <a:buAutoNum type="arabicPeriod"/>
            </a:pPr>
            <a:r>
              <a:rPr lang="en-US" sz="1800" dirty="0"/>
              <a:t>Ask students to identify an object, building or product that they would like to design (one that does not currently exist). </a:t>
            </a:r>
            <a:endParaRPr lang="en-US" sz="1800" dirty="0">
              <a:cs typeface="Calibri" panose="020F0502020204030204"/>
            </a:endParaRPr>
          </a:p>
          <a:p>
            <a:pPr marL="342900" indent="-342900">
              <a:lnSpc>
                <a:spcPct val="100000"/>
              </a:lnSpc>
              <a:spcBef>
                <a:spcPts val="1200"/>
              </a:spcBef>
              <a:buFont typeface="Arial" panose="020B0604020202020204" pitchFamily="34" charset="0"/>
              <a:buAutoNum type="arabicPeriod"/>
            </a:pPr>
            <a:r>
              <a:rPr lang="en-US" sz="1800" dirty="0"/>
              <a:t>Students generate cross-section drawings of the imaginary object using permitted AI image generators.</a:t>
            </a:r>
            <a:endParaRPr lang="en-US" sz="1800" dirty="0">
              <a:cs typeface="Calibri" panose="020F0502020204030204"/>
            </a:endParaRPr>
          </a:p>
          <a:p>
            <a:pPr marL="342900" indent="-342900">
              <a:lnSpc>
                <a:spcPct val="100000"/>
              </a:lnSpc>
              <a:spcBef>
                <a:spcPts val="1200"/>
              </a:spcBef>
              <a:buFont typeface="Arial" panose="020B0604020202020204" pitchFamily="34" charset="0"/>
              <a:buAutoNum type="arabicPeriod"/>
            </a:pPr>
            <a:r>
              <a:rPr lang="en-US" sz="1800" dirty="0"/>
              <a:t>They then translate this into three dimensions for an exhibition. </a:t>
            </a:r>
            <a:endParaRPr lang="en-US" sz="1800" dirty="0">
              <a:cs typeface="Calibri"/>
            </a:endParaRPr>
          </a:p>
          <a:p>
            <a:pPr marL="342900" indent="-342900">
              <a:lnSpc>
                <a:spcPct val="100000"/>
              </a:lnSpc>
              <a:spcBef>
                <a:spcPts val="1200"/>
              </a:spcBef>
              <a:buFont typeface="Arial" panose="020B0604020202020204" pitchFamily="34" charset="0"/>
              <a:buAutoNum type="arabicPeriod"/>
            </a:pPr>
            <a:r>
              <a:rPr lang="en-US" sz="1800" dirty="0">
                <a:cs typeface="Calibri"/>
              </a:rPr>
              <a:t>In a seminar they discuss the objects with peers.</a:t>
            </a:r>
          </a:p>
          <a:p>
            <a:pPr marL="342900" indent="-342900">
              <a:lnSpc>
                <a:spcPct val="100000"/>
              </a:lnSpc>
              <a:spcBef>
                <a:spcPts val="1200"/>
              </a:spcBef>
              <a:buFont typeface="Arial" panose="020B0604020202020204" pitchFamily="34" charset="0"/>
              <a:buAutoNum type="arabicPeriod"/>
            </a:pPr>
            <a:r>
              <a:rPr lang="en-US" sz="1800" dirty="0">
                <a:cs typeface="Calibri"/>
              </a:rPr>
              <a:t>They need to document the process throughout and finally submit this, a summary of the seminar discussion and their own conclusions about the product. </a:t>
            </a:r>
          </a:p>
        </p:txBody>
      </p:sp>
    </p:spTree>
    <p:extLst>
      <p:ext uri="{BB962C8B-B14F-4D97-AF65-F5344CB8AC3E}">
        <p14:creationId xmlns:p14="http://schemas.microsoft.com/office/powerpoint/2010/main" val="2557255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Infographic</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056719"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GB"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568509" y="1560904"/>
            <a:ext cx="2594669" cy="41242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dirty="0">
                <a:cs typeface="Calibri" panose="020F0502020204030204"/>
              </a:rPr>
              <a:t>Data literacy</a:t>
            </a:r>
          </a:p>
          <a:p>
            <a:pPr marL="251460" indent="-179705">
              <a:buFont typeface="Arial,Sans-Serif"/>
              <a:buChar char="•"/>
            </a:pPr>
            <a:r>
              <a:rPr lang="en-GB" sz="1600" dirty="0">
                <a:cs typeface="Arial"/>
              </a:rPr>
              <a:t>Communication</a:t>
            </a:r>
          </a:p>
          <a:p>
            <a:pPr marL="251460" indent="-179705">
              <a:buFont typeface="Arial,Sans-Serif"/>
              <a:buChar char="•"/>
            </a:pPr>
            <a:r>
              <a:rPr lang="en-GB" sz="1600" dirty="0">
                <a:cs typeface="Arial"/>
              </a:rPr>
              <a:t>Synthesis of complex information</a:t>
            </a:r>
          </a:p>
          <a:p>
            <a:pPr marL="251460" indent="-179705">
              <a:buFont typeface="Arial,Sans-Serif"/>
              <a:buChar char="•"/>
            </a:pPr>
            <a:r>
              <a:rPr lang="en-GB" sz="1600" dirty="0">
                <a:cs typeface="Arial"/>
              </a:rPr>
              <a:t>Presentation skills</a:t>
            </a:r>
            <a:endParaRPr lang="en-GB" dirty="0">
              <a:cs typeface="Arial"/>
            </a:endParaRPr>
          </a:p>
          <a:p>
            <a:pPr marL="251460" indent="-179705">
              <a:buFont typeface="Arial,Sans-Serif"/>
              <a:buChar char="•"/>
            </a:pPr>
            <a:r>
              <a:rPr lang="en-GB" sz="1600" dirty="0">
                <a:cs typeface="Calibri" panose="020F0502020204030204"/>
              </a:rPr>
              <a:t>Data visualisation </a:t>
            </a:r>
          </a:p>
          <a:p>
            <a:pPr marL="251460" indent="-179705">
              <a:buFont typeface="Arial,Sans-Serif"/>
              <a:buChar char="•"/>
            </a:pPr>
            <a:r>
              <a:rPr lang="en-GB" sz="1600" dirty="0">
                <a:cs typeface="Calibri" panose="020F0502020204030204"/>
              </a:rPr>
              <a:t>Digital design skills</a:t>
            </a:r>
          </a:p>
          <a:p>
            <a:pPr marL="251460" indent="-179705">
              <a:buFont typeface="Arial,Sans-Serif"/>
              <a:buChar char="•"/>
            </a:pPr>
            <a:endParaRPr lang="en-GB" dirty="0">
              <a:cs typeface="Calibri" panose="020F0502020204030204"/>
            </a:endParaRPr>
          </a:p>
          <a:p>
            <a:r>
              <a:rPr lang="en-GB" b="1" dirty="0">
                <a:cs typeface="Calibri" panose="020F0502020204030204"/>
              </a:rPr>
              <a:t>Formats</a:t>
            </a:r>
            <a:r>
              <a:rPr lang="en-GB" b="1" dirty="0">
                <a:cs typeface="Times New Roman"/>
              </a:rPr>
              <a:t> </a:t>
            </a:r>
            <a:endParaRPr lang="en-US" b="1" dirty="0">
              <a:cs typeface="Times New Roman"/>
            </a:endParaRPr>
          </a:p>
          <a:p>
            <a:pPr marL="255905" indent="-182880">
              <a:buFont typeface="Arial"/>
              <a:buChar char="•"/>
            </a:pPr>
            <a:r>
              <a:rPr lang="en-US" sz="1600" dirty="0">
                <a:cs typeface="Times New Roman"/>
              </a:rPr>
              <a:t>I</a:t>
            </a:r>
            <a:r>
              <a:rPr lang="en-GB" sz="1600" dirty="0" err="1">
                <a:cs typeface="Arial"/>
              </a:rPr>
              <a:t>nfographic</a:t>
            </a:r>
            <a:r>
              <a:rPr lang="en-GB" sz="1600" dirty="0">
                <a:cs typeface="Arial"/>
              </a:rPr>
              <a:t> could be presented in image or live PPT presentation. </a:t>
            </a:r>
            <a:endParaRPr lang="en-GB" sz="1600" dirty="0">
              <a:cs typeface="Calibri" panose="020F0502020204030204"/>
            </a:endParaRPr>
          </a:p>
          <a:p>
            <a:pPr marL="255905" indent="-182880">
              <a:buFont typeface="Arial"/>
              <a:buChar char="•"/>
            </a:pPr>
            <a:r>
              <a:rPr lang="en-GB" sz="1600" dirty="0">
                <a:cs typeface="Arial"/>
              </a:rPr>
              <a:t>Supporting documentation either written, audio or video. </a:t>
            </a:r>
            <a:endParaRPr lang="en-GB" sz="1600" dirty="0">
              <a:cs typeface="Calibri" panose="020F0502020204030204"/>
            </a:endParaRPr>
          </a:p>
        </p:txBody>
      </p:sp>
      <p:sp>
        <p:nvSpPr>
          <p:cNvPr id="20" name="Content Placeholder 7">
            <a:extLst>
              <a:ext uri="{FF2B5EF4-FFF2-40B4-BE49-F238E27FC236}">
                <a16:creationId xmlns:a16="http://schemas.microsoft.com/office/drawing/2014/main" id="{6B28C946-E95B-7DD7-F59E-81AF38E17C75}"/>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42900" indent="-342900">
              <a:lnSpc>
                <a:spcPct val="100000"/>
              </a:lnSpc>
              <a:spcBef>
                <a:spcPts val="1600"/>
              </a:spcBef>
              <a:buAutoNum type="arabicPeriod"/>
            </a:pPr>
            <a:r>
              <a:rPr lang="en-GB" sz="1800" dirty="0">
                <a:cs typeface="Arial" panose="020B0604020202020204" pitchFamily="34" charset="0"/>
              </a:rPr>
              <a:t>Students are asked to create an infographic in relation to a specific theme or a topic, selecting and presenting data by making a series of design choices.</a:t>
            </a:r>
          </a:p>
          <a:p>
            <a:pPr marL="342900" indent="-342900">
              <a:lnSpc>
                <a:spcPct val="100000"/>
              </a:lnSpc>
              <a:spcBef>
                <a:spcPts val="1600"/>
              </a:spcBef>
              <a:buAutoNum type="arabicPeriod"/>
            </a:pPr>
            <a:r>
              <a:rPr lang="en-GB" sz="1800" dirty="0">
                <a:cs typeface="Arial" panose="020B0604020202020204" pitchFamily="34" charset="0"/>
              </a:rPr>
              <a:t>You may have to advise students on free, accessible software they can use to produce this. The infographic does not have to be professional standard; the focus is on the design and flow of information. </a:t>
            </a:r>
          </a:p>
          <a:p>
            <a:pPr marL="342900" indent="-342900">
              <a:lnSpc>
                <a:spcPct val="100000"/>
              </a:lnSpc>
              <a:spcBef>
                <a:spcPts val="1600"/>
              </a:spcBef>
              <a:buAutoNum type="arabicPeriod"/>
            </a:pPr>
            <a:r>
              <a:rPr lang="en-GB" sz="1800" dirty="0">
                <a:cs typeface="Arial" panose="020B0604020202020204" pitchFamily="34" charset="0"/>
              </a:rPr>
              <a:t>As a supplement to the infographic students also produce a narrative to explain how they made the decisions about what to include and exclude, and how to combine data sets.</a:t>
            </a:r>
            <a:endParaRPr lang="en-US" sz="1800" dirty="0">
              <a:cs typeface="Calibri"/>
            </a:endParaRPr>
          </a:p>
        </p:txBody>
      </p:sp>
      <p:sp>
        <p:nvSpPr>
          <p:cNvPr id="3" name="TextBox 2">
            <a:extLst>
              <a:ext uri="{FF2B5EF4-FFF2-40B4-BE49-F238E27FC236}">
                <a16:creationId xmlns:a16="http://schemas.microsoft.com/office/drawing/2014/main" id="{1AB033E4-6650-A69A-CA11-F18AAEBB3516}"/>
              </a:ext>
            </a:extLst>
          </p:cNvPr>
          <p:cNvSpPr txBox="1"/>
          <p:nvPr/>
        </p:nvSpPr>
        <p:spPr>
          <a:xfrm>
            <a:off x="8906164" y="344462"/>
            <a:ext cx="1002434"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OB</a:t>
            </a:r>
          </a:p>
        </p:txBody>
      </p:sp>
      <p:sp>
        <p:nvSpPr>
          <p:cNvPr id="5" name="TextBox 4">
            <a:extLst>
              <a:ext uri="{FF2B5EF4-FFF2-40B4-BE49-F238E27FC236}">
                <a16:creationId xmlns:a16="http://schemas.microsoft.com/office/drawing/2014/main" id="{13E3323C-E718-2DF9-6AF3-860D781D9745}"/>
              </a:ext>
            </a:extLst>
          </p:cNvPr>
          <p:cNvSpPr txBox="1"/>
          <p:nvPr/>
        </p:nvSpPr>
        <p:spPr>
          <a:xfrm>
            <a:off x="7865843" y="344462"/>
            <a:ext cx="1002434"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CCE</a:t>
            </a:r>
          </a:p>
        </p:txBody>
      </p:sp>
    </p:spTree>
    <p:extLst>
      <p:ext uri="{BB962C8B-B14F-4D97-AF65-F5344CB8AC3E}">
        <p14:creationId xmlns:p14="http://schemas.microsoft.com/office/powerpoint/2010/main" val="295327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Learning journal/log</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012652"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8" name="Content Placeholder 2">
            <a:extLst>
              <a:ext uri="{FF2B5EF4-FFF2-40B4-BE49-F238E27FC236}">
                <a16:creationId xmlns:a16="http://schemas.microsoft.com/office/drawing/2014/main" id="{0D64E44D-BCFD-0F93-07C7-681D72F3F2A0}"/>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ts val="2000"/>
              </a:lnSpc>
              <a:spcBef>
                <a:spcPts val="0"/>
              </a:spcBef>
              <a:spcAft>
                <a:spcPts val="1200"/>
              </a:spcAft>
              <a:buFont typeface="Arial" panose="020B0604020202020204" pitchFamily="34" charset="0"/>
              <a:buNone/>
            </a:pPr>
            <a:r>
              <a:rPr lang="en-GB" sz="2000" b="1" dirty="0">
                <a:solidFill>
                  <a:srgbClr val="FFC000"/>
                </a:solidFill>
                <a:ea typeface="+mn-lt"/>
                <a:cs typeface="+mn-lt"/>
              </a:rPr>
              <a:t> </a:t>
            </a:r>
            <a:endParaRPr lang="en-GB" sz="2000" b="1" dirty="0">
              <a:solidFill>
                <a:srgbClr val="FFC000"/>
              </a:solidFill>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A5459943-BFF5-1E76-D986-D3A6760B5B95}"/>
              </a:ext>
            </a:extLst>
          </p:cNvPr>
          <p:cNvSpPr txBox="1"/>
          <p:nvPr/>
        </p:nvSpPr>
        <p:spPr>
          <a:xfrm>
            <a:off x="6709825" y="1562100"/>
            <a:ext cx="2704031" cy="49039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Critical reflection</a:t>
            </a:r>
          </a:p>
          <a:p>
            <a:pPr marL="251460" indent="-179705">
              <a:lnSpc>
                <a:spcPts val="2000"/>
              </a:lnSpc>
              <a:buFont typeface="Arial,Sans-Serif"/>
              <a:buChar char="•"/>
            </a:pPr>
            <a:r>
              <a:rPr lang="en-GB" sz="1600" dirty="0">
                <a:cs typeface="Calibri" panose="020F0502020204030204"/>
              </a:rPr>
              <a:t>Metacognition</a:t>
            </a:r>
          </a:p>
          <a:p>
            <a:pPr marL="251460" indent="-179705">
              <a:lnSpc>
                <a:spcPts val="2000"/>
              </a:lnSpc>
              <a:buFont typeface="Arial,Sans-Serif"/>
              <a:buChar char="•"/>
            </a:pPr>
            <a:r>
              <a:rPr lang="en-GB" sz="1600" dirty="0">
                <a:cs typeface="Calibri" panose="020F0502020204030204"/>
              </a:rPr>
              <a:t>Procedural/practical knowledge</a:t>
            </a:r>
          </a:p>
          <a:p>
            <a:pPr marL="251460" indent="-179705">
              <a:lnSpc>
                <a:spcPts val="2000"/>
              </a:lnSpc>
              <a:buFont typeface="Arial,Sans-Serif"/>
              <a:buChar char="•"/>
            </a:pPr>
            <a:r>
              <a:rPr lang="en-GB" sz="1600" dirty="0">
                <a:cs typeface="Calibri" panose="020F0502020204030204"/>
              </a:rPr>
              <a:t>Contextual intelligence</a:t>
            </a:r>
            <a:endParaRPr lang="en-GB" dirty="0">
              <a:cs typeface="Calibri" panose="020F0502020204030204"/>
            </a:endParaRPr>
          </a:p>
          <a:p>
            <a:pPr marL="71755">
              <a:lnSpc>
                <a:spcPts val="2000"/>
              </a:lnSpc>
            </a:pPr>
            <a:endParaRPr lang="en-GB" sz="1600" dirty="0">
              <a:cs typeface="Calibri" panose="020F0502020204030204"/>
            </a:endParaRPr>
          </a:p>
          <a:p>
            <a:pPr marL="71755">
              <a:lnSpc>
                <a:spcPts val="2000"/>
              </a:lnSpc>
            </a:pPr>
            <a:endParaRPr lang="en-GB" sz="1600"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r>
              <a:rPr lang="en-US" sz="1600" dirty="0">
                <a:cs typeface="Times New Roman"/>
              </a:rPr>
              <a:t>Submissions could </a:t>
            </a:r>
            <a:r>
              <a:rPr lang="en-GB" sz="1600" dirty="0">
                <a:cs typeface="Calibri" panose="020F0502020204030204"/>
              </a:rPr>
              <a:t>include drawings, text, video, audio diaries or multi-media. Journals could use:</a:t>
            </a:r>
          </a:p>
          <a:p>
            <a:pPr marL="285750" indent="-285750">
              <a:buFont typeface="Arial" panose="020B0604020202020204" pitchFamily="34" charset="0"/>
              <a:buChar char="•"/>
            </a:pPr>
            <a:r>
              <a:rPr lang="en-GB" sz="1600" dirty="0">
                <a:cs typeface="Calibri" panose="020F0502020204030204"/>
              </a:rPr>
              <a:t>Portfolio.</a:t>
            </a:r>
          </a:p>
          <a:p>
            <a:pPr marL="285750" indent="-285750">
              <a:buFont typeface="Arial" panose="020B0604020202020204" pitchFamily="34" charset="0"/>
              <a:buChar char="•"/>
            </a:pPr>
            <a:r>
              <a:rPr lang="en-GB" sz="1600" dirty="0">
                <a:cs typeface="Calibri" panose="020F0502020204030204"/>
              </a:rPr>
              <a:t>Blog.</a:t>
            </a:r>
          </a:p>
          <a:p>
            <a:pPr marL="285750" indent="-285750">
              <a:buFont typeface="Arial" panose="020B0604020202020204" pitchFamily="34" charset="0"/>
              <a:buChar char="•"/>
            </a:pPr>
            <a:r>
              <a:rPr lang="en-GB" sz="1600" dirty="0">
                <a:cs typeface="Calibri" panose="020F0502020204030204"/>
              </a:rPr>
              <a:t>Industry provided/bespoke e.g. medicine may use specific competency-based software.</a:t>
            </a:r>
            <a:endParaRPr lang="en-GB" dirty="0">
              <a:cs typeface="Calibri" panose="020F0502020204030204"/>
            </a:endParaRPr>
          </a:p>
        </p:txBody>
      </p:sp>
      <p:sp>
        <p:nvSpPr>
          <p:cNvPr id="22" name="Content Placeholder 7">
            <a:extLst>
              <a:ext uri="{FF2B5EF4-FFF2-40B4-BE49-F238E27FC236}">
                <a16:creationId xmlns:a16="http://schemas.microsoft.com/office/drawing/2014/main" id="{0635B8BE-B85A-61EC-584F-745DEA8943E7}"/>
              </a:ext>
            </a:extLst>
          </p:cNvPr>
          <p:cNvSpPr txBox="1">
            <a:spLocks/>
          </p:cNvSpPr>
          <p:nvPr/>
        </p:nvSpPr>
        <p:spPr>
          <a:xfrm>
            <a:off x="488372" y="1566690"/>
            <a:ext cx="5676434" cy="462345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endParaRPr lang="en-US" sz="2000" b="1" dirty="0">
              <a:cs typeface="Calibri"/>
            </a:endParaRPr>
          </a:p>
          <a:p>
            <a:pPr marL="342900" indent="-342900">
              <a:lnSpc>
                <a:spcPct val="100000"/>
              </a:lnSpc>
              <a:spcBef>
                <a:spcPts val="1600"/>
              </a:spcBef>
              <a:buAutoNum type="arabicPeriod"/>
            </a:pPr>
            <a:r>
              <a:rPr lang="en-GB" sz="1800" dirty="0">
                <a:cs typeface="Arial"/>
              </a:rPr>
              <a:t>Students document learning, highlighting events such as critical incidents, analyse their own goals and progress against these, and to discuss their values. This activity could translate to sketch books for arts-based disciplines.</a:t>
            </a:r>
          </a:p>
          <a:p>
            <a:pPr marL="342900" indent="-342900">
              <a:lnSpc>
                <a:spcPct val="100000"/>
              </a:lnSpc>
              <a:spcBef>
                <a:spcPts val="1600"/>
              </a:spcBef>
              <a:buAutoNum type="arabicPeriod"/>
            </a:pPr>
            <a:r>
              <a:rPr lang="en-GB" sz="1800" dirty="0">
                <a:cs typeface="Arial"/>
              </a:rPr>
              <a:t>Students may have to be supported in understanding what reflection means within a disciplinary area.  Exemplars may be useful. </a:t>
            </a:r>
            <a:endParaRPr lang="en-GB" sz="1800" dirty="0">
              <a:cs typeface="Arial" panose="020B0604020202020204" pitchFamily="34" charset="0"/>
            </a:endParaRPr>
          </a:p>
          <a:p>
            <a:pPr marL="342900" indent="-342900">
              <a:lnSpc>
                <a:spcPct val="100000"/>
              </a:lnSpc>
              <a:spcBef>
                <a:spcPts val="1600"/>
              </a:spcBef>
              <a:buAutoNum type="arabicPeriod"/>
            </a:pPr>
            <a:r>
              <a:rPr lang="en-GB" sz="1800" dirty="0">
                <a:cs typeface="Arial"/>
              </a:rPr>
              <a:t>For assessment a pass/fail rather than a numerical grade can help signal the intrinsic value of this activity. Allow students to select what they want to have marked (e.g. choose three entries) while requiring the whole journal to be shared to demonstrate sustained, commitment to the learning process</a:t>
            </a:r>
            <a:r>
              <a:rPr lang="en-GB" sz="1800" dirty="0">
                <a:latin typeface="Arial"/>
                <a:cs typeface="Arial"/>
              </a:rPr>
              <a:t>. </a:t>
            </a:r>
            <a:endParaRPr lang="en-GB" sz="800" dirty="0">
              <a:latin typeface="Arial" panose="020B0604020202020204" pitchFamily="34" charset="0"/>
              <a:cs typeface="Arial" panose="020B0604020202020204" pitchFamily="34" charset="0"/>
            </a:endParaRPr>
          </a:p>
          <a:p>
            <a:pPr marL="359410" indent="-359410">
              <a:lnSpc>
                <a:spcPts val="2200"/>
              </a:lnSpc>
              <a:spcBef>
                <a:spcPts val="1600"/>
              </a:spcBef>
              <a:buFont typeface="Arial" panose="020B0604020202020204" pitchFamily="34" charset="0"/>
              <a:buAutoNum type="arabicPeriod"/>
            </a:pPr>
            <a:endParaRPr lang="en-US" sz="1800" dirty="0">
              <a:cs typeface="Calibri"/>
            </a:endParaRPr>
          </a:p>
        </p:txBody>
      </p:sp>
    </p:spTree>
    <p:extLst>
      <p:ext uri="{BB962C8B-B14F-4D97-AF65-F5344CB8AC3E}">
        <p14:creationId xmlns:p14="http://schemas.microsoft.com/office/powerpoint/2010/main" val="1960235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Live analysis</a:t>
            </a:r>
            <a:endParaRPr lang="en-GB">
              <a:solidFill>
                <a:srgbClr val="C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8401761" y="344461"/>
            <a:ext cx="2100980" cy="646332"/>
            <a:chOff x="9801756" y="464862"/>
            <a:chExt cx="1393980" cy="646332"/>
          </a:xfrm>
        </p:grpSpPr>
        <p:sp>
          <p:nvSpPr>
            <p:cNvPr id="9" name="TextBox 8">
              <a:extLst>
                <a:ext uri="{FF2B5EF4-FFF2-40B4-BE49-F238E27FC236}">
                  <a16:creationId xmlns:a16="http://schemas.microsoft.com/office/drawing/2014/main" id="{D286546F-F0A8-B53B-E2F6-115F31EC6F5E}"/>
                </a:ext>
              </a:extLst>
            </p:cNvPr>
            <p:cNvSpPr txBox="1"/>
            <p:nvPr/>
          </p:nvSpPr>
          <p:spPr>
            <a:xfrm>
              <a:off x="9801756" y="464863"/>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CCE</a:t>
              </a:r>
              <a:endParaRPr lang="en-GB" sz="3600" dirty="0">
                <a:solidFill>
                  <a:schemeClr val="tx1">
                    <a:lumMod val="95000"/>
                    <a:lumOff val="5000"/>
                  </a:schemeClr>
                </a:solidFill>
              </a:endParaRPr>
            </a:p>
          </p:txBody>
        </p:sp>
        <p:sp>
          <p:nvSpPr>
            <p:cNvPr id="11" name="TextBox 10">
              <a:extLst>
                <a:ext uri="{FF2B5EF4-FFF2-40B4-BE49-F238E27FC236}">
                  <a16:creationId xmlns:a16="http://schemas.microsoft.com/office/drawing/2014/main" id="{A0C9715C-1974-54DE-28D7-C9869359BCB8}"/>
                </a:ext>
              </a:extLst>
            </p:cNvPr>
            <p:cNvSpPr txBox="1"/>
            <p:nvPr/>
          </p:nvSpPr>
          <p:spPr>
            <a:xfrm>
              <a:off x="10559976" y="464862"/>
              <a:ext cx="635760" cy="646331"/>
            </a:xfrm>
            <a:prstGeom prst="rect">
              <a:avLst/>
            </a:prstGeom>
            <a:noFill/>
            <a:ln w="12700">
              <a:noFill/>
            </a:ln>
          </p:spPr>
          <p:txBody>
            <a:bodyPr wrap="square" rtlCol="0">
              <a:spAutoFit/>
            </a:bodyPr>
            <a:lstStyle/>
            <a:p>
              <a:pPr algn="ctr"/>
              <a:r>
                <a:rPr lang="en-US" sz="3600" dirty="0"/>
                <a:t>OB</a:t>
              </a:r>
              <a:endParaRPr lang="en-GB" sz="3600" dirty="0"/>
            </a:p>
          </p:txBody>
        </p:sp>
      </p:grpSp>
      <p:sp>
        <p:nvSpPr>
          <p:cNvPr id="18" name="Content Placeholder 2">
            <a:extLst>
              <a:ext uri="{FF2B5EF4-FFF2-40B4-BE49-F238E27FC236}">
                <a16:creationId xmlns:a16="http://schemas.microsoft.com/office/drawing/2014/main" id="{1034F7AE-D9DF-4B1D-C5AE-7025D347A639}"/>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80F5D547-DAA4-3BE3-B0D7-A8F0948DD167}"/>
              </a:ext>
            </a:extLst>
          </p:cNvPr>
          <p:cNvSpPr txBox="1"/>
          <p:nvPr/>
        </p:nvSpPr>
        <p:spPr>
          <a:xfrm>
            <a:off x="6664827" y="1736229"/>
            <a:ext cx="2619526" cy="38779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5905" indent="-182880">
              <a:buFont typeface="Arial,Sans-Serif"/>
              <a:buChar char="•"/>
            </a:pPr>
            <a:r>
              <a:rPr lang="en-GB" sz="1600" dirty="0">
                <a:cs typeface="Calibri" panose="020F0502020204030204"/>
              </a:rPr>
              <a:t>Critical analysis</a:t>
            </a:r>
          </a:p>
          <a:p>
            <a:pPr marL="255905" indent="-182880">
              <a:buFont typeface="Arial,Sans-Serif"/>
              <a:buChar char="•"/>
            </a:pPr>
            <a:r>
              <a:rPr lang="en-GB" sz="1600" dirty="0">
                <a:cs typeface="Calibri" panose="020F0502020204030204"/>
              </a:rPr>
              <a:t>Divergent thinking</a:t>
            </a:r>
          </a:p>
          <a:p>
            <a:pPr marL="255905" indent="-182880">
              <a:buFont typeface="Arial,Sans-Serif"/>
              <a:buChar char="•"/>
            </a:pPr>
            <a:r>
              <a:rPr lang="en-GB" sz="1600" dirty="0">
                <a:cs typeface="Calibri" panose="020F0502020204030204"/>
              </a:rPr>
              <a:t>Subject knowledge</a:t>
            </a:r>
          </a:p>
          <a:p>
            <a:pPr marL="255905" indent="-182880">
              <a:buFont typeface="Arial,Sans-Serif"/>
              <a:buChar char="•"/>
            </a:pPr>
            <a:r>
              <a:rPr lang="en-GB" sz="1600" dirty="0">
                <a:cs typeface="Calibri" panose="020F0502020204030204"/>
              </a:rPr>
              <a:t>Contextual knowledge</a:t>
            </a:r>
          </a:p>
          <a:p>
            <a:pPr marL="255905" indent="-182880">
              <a:buFont typeface="Arial,Sans-Serif"/>
              <a:buChar char="•"/>
            </a:pPr>
            <a:r>
              <a:rPr lang="en-GB" sz="1600" dirty="0">
                <a:cs typeface="Calibri" panose="020F0502020204030204"/>
              </a:rPr>
              <a:t>Communication</a:t>
            </a:r>
          </a:p>
          <a:p>
            <a:pPr marL="255905" indent="-182880">
              <a:buFont typeface="Arial" panose="020B0604020202020204" pitchFamily="34" charset="0"/>
              <a:buChar char="•"/>
            </a:pPr>
            <a:r>
              <a:rPr lang="en-GB" sz="1600" dirty="0">
                <a:cs typeface="Calibri" panose="020F0502020204030204"/>
              </a:rPr>
              <a:t>Managing uncertainty</a:t>
            </a:r>
            <a:br>
              <a:rPr lang="en-GB" sz="1600" dirty="0">
                <a:cs typeface="Calibri" panose="020F0502020204030204"/>
              </a:rPr>
            </a:br>
            <a:endParaRPr lang="en-GB" sz="1600" dirty="0">
              <a:cs typeface="Calibri" panose="020F0502020204030204"/>
            </a:endParaRPr>
          </a:p>
          <a:p>
            <a:pPr marL="73025"/>
            <a:endParaRPr lang="en-GB" sz="1600" b="1" dirty="0">
              <a:cs typeface="Calibri" panose="020F0502020204030204"/>
            </a:endParaRPr>
          </a:p>
          <a:p>
            <a:pPr marL="342900" indent="-342900">
              <a:buFont typeface="Arial,Sans-Serif"/>
              <a:buChar char="•"/>
            </a:pPr>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p>
          <a:p>
            <a:pPr marL="255905" indent="-182880">
              <a:buFont typeface="Arial"/>
              <a:buChar char="•"/>
            </a:pPr>
            <a:r>
              <a:rPr lang="en-GB" sz="1600" dirty="0">
                <a:cs typeface="Times New Roman"/>
              </a:rPr>
              <a:t>Written document</a:t>
            </a:r>
          </a:p>
          <a:p>
            <a:pPr marL="255905" indent="-182880">
              <a:buFont typeface="Arial"/>
              <a:buChar char="•"/>
            </a:pPr>
            <a:r>
              <a:rPr lang="en-GB" sz="1600" dirty="0">
                <a:cs typeface="Times New Roman"/>
              </a:rPr>
              <a:t>Blog.</a:t>
            </a:r>
          </a:p>
          <a:p>
            <a:pPr marL="255905" indent="-182880">
              <a:buFont typeface="Arial"/>
              <a:buChar char="•"/>
            </a:pPr>
            <a:r>
              <a:rPr lang="en-GB" sz="1600" dirty="0">
                <a:cs typeface="Times New Roman"/>
              </a:rPr>
              <a:t>Presentation (live or pre-recorded).</a:t>
            </a:r>
            <a:endParaRPr lang="en-US" sz="1600" dirty="0">
              <a:cs typeface="Times New Roman"/>
            </a:endParaRPr>
          </a:p>
        </p:txBody>
      </p:sp>
      <p:sp>
        <p:nvSpPr>
          <p:cNvPr id="22" name="Content Placeholder 7">
            <a:extLst>
              <a:ext uri="{FF2B5EF4-FFF2-40B4-BE49-F238E27FC236}">
                <a16:creationId xmlns:a16="http://schemas.microsoft.com/office/drawing/2014/main" id="{40E1C286-A0F2-58A6-583A-2626EB08854F}"/>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42900" indent="-342900">
              <a:lnSpc>
                <a:spcPct val="100000"/>
              </a:lnSpc>
              <a:spcBef>
                <a:spcPts val="1600"/>
              </a:spcBef>
              <a:buAutoNum type="arabicPeriod"/>
            </a:pPr>
            <a:r>
              <a:rPr lang="en-GB" sz="1800" dirty="0">
                <a:cs typeface="Arial"/>
              </a:rPr>
              <a:t>Students are presented with live information e.g. on live political situations, current debates, media moments, or cultural events.</a:t>
            </a:r>
          </a:p>
          <a:p>
            <a:pPr marL="342900" indent="-342900">
              <a:lnSpc>
                <a:spcPct val="100000"/>
              </a:lnSpc>
              <a:spcBef>
                <a:spcPts val="1600"/>
              </a:spcBef>
              <a:buAutoNum type="arabicPeriod"/>
            </a:pPr>
            <a:r>
              <a:rPr lang="en-GB" sz="1800" dirty="0">
                <a:cs typeface="Arial"/>
              </a:rPr>
              <a:t>They produce an analysis of the causes, lessons, trends, and interventions.</a:t>
            </a:r>
          </a:p>
          <a:p>
            <a:pPr marL="342900" indent="-342900">
              <a:lnSpc>
                <a:spcPct val="100000"/>
              </a:lnSpc>
              <a:spcBef>
                <a:spcPts val="1600"/>
              </a:spcBef>
              <a:buAutoNum type="arabicPeriod"/>
            </a:pPr>
            <a:r>
              <a:rPr lang="en-GB" sz="1800" dirty="0">
                <a:cs typeface="Arial"/>
              </a:rPr>
              <a:t>They can provide this in a way that is discipline specific e.g. ‘long-read’ news publication, press release, scientific ‘viewpoint’ article or other analysis rich text. </a:t>
            </a:r>
            <a:endParaRPr lang="en-GB" sz="1800" b="1" dirty="0">
              <a:cs typeface="Arial"/>
            </a:endParaRPr>
          </a:p>
          <a:p>
            <a:pPr marL="359410" indent="-359410">
              <a:lnSpc>
                <a:spcPts val="2200"/>
              </a:lnSpc>
              <a:spcBef>
                <a:spcPts val="1600"/>
              </a:spcBef>
              <a:buFont typeface="Arial" panose="020B0604020202020204" pitchFamily="34" charset="0"/>
              <a:buAutoNum type="arabicPeriod"/>
            </a:pPr>
            <a:endParaRPr lang="en-US" sz="1800" dirty="0">
              <a:cs typeface="Calibri"/>
            </a:endParaRPr>
          </a:p>
        </p:txBody>
      </p:sp>
      <p:sp>
        <p:nvSpPr>
          <p:cNvPr id="3" name="TextBox 2">
            <a:extLst>
              <a:ext uri="{FF2B5EF4-FFF2-40B4-BE49-F238E27FC236}">
                <a16:creationId xmlns:a16="http://schemas.microsoft.com/office/drawing/2014/main" id="{78D2AAF7-A852-8173-8A37-1BB07DA825B4}"/>
              </a:ext>
            </a:extLst>
          </p:cNvPr>
          <p:cNvSpPr txBox="1"/>
          <p:nvPr/>
        </p:nvSpPr>
        <p:spPr>
          <a:xfrm>
            <a:off x="10507994" y="344461"/>
            <a:ext cx="958206" cy="646331"/>
          </a:xfrm>
          <a:prstGeom prst="rect">
            <a:avLst/>
          </a:prstGeom>
          <a:noFill/>
          <a:ln w="12700">
            <a:noFill/>
          </a:ln>
        </p:spPr>
        <p:txBody>
          <a:bodyPr wrap="square" rtlCol="0">
            <a:spAutoFit/>
          </a:bodyPr>
          <a:lstStyle/>
          <a:p>
            <a:pPr algn="ctr"/>
            <a:r>
              <a:rPr lang="en-US" sz="3600" dirty="0"/>
              <a:t>C</a:t>
            </a:r>
            <a:endParaRPr lang="en-GB" sz="3600" dirty="0"/>
          </a:p>
        </p:txBody>
      </p:sp>
    </p:spTree>
    <p:extLst>
      <p:ext uri="{BB962C8B-B14F-4D97-AF65-F5344CB8AC3E}">
        <p14:creationId xmlns:p14="http://schemas.microsoft.com/office/powerpoint/2010/main" val="113154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Micro action research project</a:t>
            </a:r>
            <a:endParaRPr lang="en-GB">
              <a:solidFill>
                <a:srgbClr val="C00000"/>
              </a:solidFill>
              <a:cs typeface="Arial"/>
            </a:endParaRPr>
          </a:p>
        </p:txBody>
      </p:sp>
      <p:sp>
        <p:nvSpPr>
          <p:cNvPr id="3" name="Content Placeholder 2">
            <a:extLst>
              <a:ext uri="{FF2B5EF4-FFF2-40B4-BE49-F238E27FC236}">
                <a16:creationId xmlns:a16="http://schemas.microsoft.com/office/drawing/2014/main" id="{0C8DB684-72E2-4033-98E7-1ACDAD8C2EEB}"/>
              </a:ext>
            </a:extLst>
          </p:cNvPr>
          <p:cNvSpPr>
            <a:spLocks noGrp="1"/>
          </p:cNvSpPr>
          <p:nvPr>
            <p:ph sz="half" idx="4294967295"/>
          </p:nvPr>
        </p:nvSpPr>
        <p:spPr>
          <a:xfrm>
            <a:off x="9908598" y="1562100"/>
            <a:ext cx="1781175" cy="4948238"/>
          </a:xfrm>
          <a:noFill/>
          <a:ln w="31750">
            <a:noFill/>
          </a:ln>
        </p:spPr>
        <p:txBody>
          <a:bodyPr vert="horz" lIns="91440" tIns="45720" rIns="91440" bIns="45720" rtlCol="0" anchor="t">
            <a:noAutofit/>
          </a:bodyPr>
          <a:lstStyle/>
          <a:p>
            <a:pPr marL="0" indent="0" fontAlgn="base">
              <a:lnSpc>
                <a:spcPts val="2000"/>
              </a:lnSpc>
              <a:spcBef>
                <a:spcPts val="0"/>
              </a:spcBef>
              <a:spcAft>
                <a:spcPts val="1200"/>
              </a:spcAft>
              <a:buNone/>
            </a:pPr>
            <a:r>
              <a:rPr lang="en-GB" sz="2000" b="1" dirty="0">
                <a:solidFill>
                  <a:srgbClr val="FFC000"/>
                </a:solidFill>
                <a:ea typeface="+mn-lt"/>
                <a:cs typeface="+mn-lt"/>
              </a:rPr>
              <a:t> </a:t>
            </a:r>
            <a:endParaRPr lang="en-GB" sz="2000" b="1"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None/>
            </a:pPr>
            <a:r>
              <a:rPr lang="en-US" sz="1600" dirty="0">
                <a:effectLst/>
                <a:latin typeface="Calibri"/>
                <a:ea typeface="Times New Roman" panose="02020603050405020304" pitchFamily="18" charset="0"/>
                <a:cs typeface="Calibri"/>
              </a:rPr>
              <a:t>Authenticity</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Challenge</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Product</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Staff demand</a:t>
            </a:r>
            <a:r>
              <a:rPr lang="en-US" sz="1600" dirty="0">
                <a:latin typeface="Calibri"/>
                <a:ea typeface="Times New Roman" panose="02020603050405020304" pitchFamily="18" charset="0"/>
                <a:cs typeface="Calibri"/>
              </a:rPr>
              <a: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effectLst/>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effectLst/>
              <a:latin typeface="Segoe UI Emoji"/>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9272838" y="344462"/>
            <a:ext cx="635760" cy="646331"/>
          </a:xfrm>
          <a:prstGeom prst="rect">
            <a:avLst/>
          </a:prstGeom>
          <a:noFill/>
          <a:ln w="12700">
            <a:noFill/>
          </a:ln>
        </p:spPr>
        <p:txBody>
          <a:bodyPr wrap="square" rtlCol="0">
            <a:spAutoFit/>
          </a:bodyPr>
          <a:lstStyle/>
          <a:p>
            <a:pPr algn="ctr"/>
            <a:r>
              <a:rPr lang="en-US" sz="3600">
                <a:solidFill>
                  <a:schemeClr val="tx1">
                    <a:lumMod val="95000"/>
                    <a:lumOff val="5000"/>
                  </a:schemeClr>
                </a:solidFill>
              </a:rPr>
              <a:t>C</a:t>
            </a:r>
            <a:endParaRPr lang="en-GB" sz="3600">
              <a:solidFill>
                <a:schemeClr val="tx1">
                  <a:lumMod val="95000"/>
                  <a:lumOff val="5000"/>
                </a:schemeClr>
              </a:solidFill>
            </a:endParaRPr>
          </a:p>
        </p:txBody>
      </p:sp>
      <p:sp>
        <p:nvSpPr>
          <p:cNvPr id="14" name="TextBox 13">
            <a:extLst>
              <a:ext uri="{FF2B5EF4-FFF2-40B4-BE49-F238E27FC236}">
                <a16:creationId xmlns:a16="http://schemas.microsoft.com/office/drawing/2014/main" id="{320C5C07-6E81-3DC3-E721-6E3A37905DF8}"/>
              </a:ext>
            </a:extLst>
          </p:cNvPr>
          <p:cNvSpPr txBox="1"/>
          <p:nvPr/>
        </p:nvSpPr>
        <p:spPr>
          <a:xfrm>
            <a:off x="6693387" y="1576717"/>
            <a:ext cx="2484907" cy="45345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kern="100" dirty="0">
                <a:effectLst/>
                <a:ea typeface="Calibri" panose="020F0502020204030204" pitchFamily="34" charset="0"/>
                <a:cs typeface="Times New Roman"/>
              </a:rPr>
              <a:t>Research</a:t>
            </a:r>
          </a:p>
          <a:p>
            <a:pPr marL="251460" indent="-179705">
              <a:buFont typeface="Arial,Sans-Serif"/>
              <a:buChar char="•"/>
            </a:pPr>
            <a:r>
              <a:rPr lang="en-GB" sz="1600" kern="100" dirty="0">
                <a:ea typeface="Calibri" panose="020F0502020204030204" pitchFamily="34" charset="0"/>
                <a:cs typeface="Times New Roman"/>
              </a:rPr>
              <a:t>Problem solving</a:t>
            </a:r>
          </a:p>
          <a:p>
            <a:pPr marL="251460" indent="-179705">
              <a:buFont typeface="Arial,Sans-Serif"/>
              <a:buChar char="•"/>
            </a:pPr>
            <a:r>
              <a:rPr lang="en-GB" sz="1600" kern="100" dirty="0">
                <a:effectLst/>
                <a:ea typeface="Calibri" panose="020F0502020204030204" pitchFamily="34" charset="0"/>
                <a:cs typeface="Times New Roman"/>
              </a:rPr>
              <a:t>Collaboration</a:t>
            </a:r>
          </a:p>
          <a:p>
            <a:pPr marL="251460" indent="-179705">
              <a:buFont typeface="Arial,Sans-Serif"/>
              <a:buChar char="•"/>
            </a:pPr>
            <a:r>
              <a:rPr lang="en-GB" sz="1600" kern="100" dirty="0">
                <a:ea typeface="Calibri" panose="020F0502020204030204" pitchFamily="34" charset="0"/>
                <a:cs typeface="Times New Roman"/>
              </a:rPr>
              <a:t>Evaluation</a:t>
            </a:r>
          </a:p>
          <a:p>
            <a:pPr marL="251460" indent="-179705">
              <a:buFont typeface="Arial,Sans-Serif"/>
              <a:buChar char="•"/>
            </a:pPr>
            <a:r>
              <a:rPr lang="en-GB" sz="1600" kern="100" dirty="0">
                <a:ea typeface="Calibri" panose="020F0502020204030204" pitchFamily="34" charset="0"/>
                <a:cs typeface="Times New Roman"/>
              </a:rPr>
              <a:t>Links between theory and practice</a:t>
            </a:r>
          </a:p>
          <a:p>
            <a:pPr marL="251460" indent="-179705">
              <a:buFont typeface="Arial,Sans-Serif"/>
              <a:buChar char="•"/>
            </a:pPr>
            <a:r>
              <a:rPr lang="en-GB" sz="1600" kern="100" dirty="0">
                <a:ea typeface="Calibri" panose="020F0502020204030204" pitchFamily="34" charset="0"/>
                <a:cs typeface="Times New Roman"/>
              </a:rPr>
              <a:t>Ethical mindset</a:t>
            </a:r>
          </a:p>
          <a:p>
            <a:pPr marL="251460" indent="-179705">
              <a:buFont typeface="Arial,Sans-Serif"/>
              <a:buChar char="•"/>
            </a:pPr>
            <a:r>
              <a:rPr lang="en-GB" sz="1600" kern="100" dirty="0">
                <a:ea typeface="Calibri" panose="020F0502020204030204" pitchFamily="34" charset="0"/>
                <a:cs typeface="Times New Roman"/>
              </a:rPr>
              <a:t>Project/change management</a:t>
            </a:r>
            <a:endParaRPr lang="en-GB" sz="1600" dirty="0">
              <a:cs typeface="Times New Roman"/>
            </a:endParaRPr>
          </a:p>
          <a:p>
            <a:pPr marL="251460" indent="-179705">
              <a:buFont typeface="Arial,Sans-Serif"/>
              <a:buChar char="•"/>
            </a:pPr>
            <a:endParaRPr lang="en-GB" sz="1600" kern="100" dirty="0">
              <a:cs typeface="Times New Roman"/>
            </a:endParaRPr>
          </a:p>
          <a:p>
            <a:pPr>
              <a:lnSpc>
                <a:spcPts val="2800"/>
              </a:lnSpc>
            </a:pPr>
            <a:r>
              <a:rPr lang="en-GB" b="1" dirty="0">
                <a:cs typeface="Calibri" panose="020F0502020204030204"/>
              </a:rPr>
              <a:t>Formats</a:t>
            </a:r>
            <a:r>
              <a:rPr lang="en-GB" b="1" dirty="0">
                <a:cs typeface="Times New Roman"/>
              </a:rPr>
              <a:t> </a:t>
            </a:r>
          </a:p>
          <a:p>
            <a:pPr>
              <a:lnSpc>
                <a:spcPts val="2800"/>
              </a:lnSpc>
            </a:pPr>
            <a:r>
              <a:rPr lang="en-GB" sz="1600" dirty="0">
                <a:cs typeface="Times New Roman"/>
              </a:rPr>
              <a:t>For final submission:</a:t>
            </a:r>
          </a:p>
          <a:p>
            <a:pPr marL="285750" indent="-285750">
              <a:buFont typeface="Arial" panose="020B0604020202020204" pitchFamily="34" charset="0"/>
              <a:buChar char="•"/>
            </a:pPr>
            <a:r>
              <a:rPr lang="en-GB" sz="1600" dirty="0">
                <a:cs typeface="Times New Roman"/>
              </a:rPr>
              <a:t>Blog</a:t>
            </a:r>
          </a:p>
          <a:p>
            <a:pPr marL="285750" indent="-285750">
              <a:buFont typeface="Arial" panose="020B0604020202020204" pitchFamily="34" charset="0"/>
              <a:buChar char="•"/>
            </a:pPr>
            <a:r>
              <a:rPr lang="en-GB" sz="1600" dirty="0">
                <a:cs typeface="Times New Roman"/>
              </a:rPr>
              <a:t>Portfolio</a:t>
            </a:r>
          </a:p>
          <a:p>
            <a:pPr marL="285750" indent="-285750">
              <a:buFont typeface="Arial" panose="020B0604020202020204" pitchFamily="34" charset="0"/>
              <a:buChar char="•"/>
            </a:pPr>
            <a:r>
              <a:rPr lang="en-GB" sz="1600" dirty="0">
                <a:cs typeface="Times New Roman"/>
              </a:rPr>
              <a:t>Video/oral presentation</a:t>
            </a:r>
          </a:p>
          <a:p>
            <a:pPr marL="285750" indent="-285750">
              <a:buFont typeface="Arial" panose="020B0604020202020204" pitchFamily="34" charset="0"/>
              <a:buChar char="•"/>
            </a:pPr>
            <a:r>
              <a:rPr lang="en-GB" sz="1600" dirty="0">
                <a:cs typeface="Times New Roman"/>
              </a:rPr>
              <a:t>Written report.</a:t>
            </a:r>
            <a:endParaRPr lang="en-GB" sz="1600" dirty="0"/>
          </a:p>
        </p:txBody>
      </p:sp>
      <p:sp>
        <p:nvSpPr>
          <p:cNvPr id="16" name="Content Placeholder 7">
            <a:extLst>
              <a:ext uri="{FF2B5EF4-FFF2-40B4-BE49-F238E27FC236}">
                <a16:creationId xmlns:a16="http://schemas.microsoft.com/office/drawing/2014/main" id="{2ABB4F7E-353B-4E7C-281D-D2F4C654C40F}"/>
              </a:ext>
            </a:extLst>
          </p:cNvPr>
          <p:cNvSpPr txBox="1">
            <a:spLocks/>
          </p:cNvSpPr>
          <p:nvPr/>
        </p:nvSpPr>
        <p:spPr>
          <a:xfrm>
            <a:off x="502227" y="1418444"/>
            <a:ext cx="5666942" cy="523554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None/>
            </a:pPr>
            <a:r>
              <a:rPr lang="en-US" sz="2000" b="1" dirty="0"/>
              <a:t>Student activities</a:t>
            </a:r>
            <a:endParaRPr lang="en-US" sz="2000" b="1" dirty="0">
              <a:cs typeface="Calibri"/>
            </a:endParaRPr>
          </a:p>
          <a:p>
            <a:pPr marL="342900" indent="-342900">
              <a:lnSpc>
                <a:spcPct val="100000"/>
              </a:lnSpc>
              <a:spcBef>
                <a:spcPts val="1200"/>
              </a:spcBef>
              <a:spcAft>
                <a:spcPts val="800"/>
              </a:spcAft>
              <a:buAutoNum type="arabicPeriod"/>
            </a:pPr>
            <a:r>
              <a:rPr lang="en-GB" sz="1800" dirty="0"/>
              <a:t>Students choose an issue or organisational challenge they would like to address.</a:t>
            </a:r>
            <a:endParaRPr lang="en-US" sz="1800" dirty="0">
              <a:cs typeface="Calibri"/>
            </a:endParaRPr>
          </a:p>
          <a:p>
            <a:pPr marL="342900" indent="-342900">
              <a:lnSpc>
                <a:spcPct val="100000"/>
              </a:lnSpc>
              <a:spcBef>
                <a:spcPts val="1200"/>
              </a:spcBef>
              <a:spcAft>
                <a:spcPts val="800"/>
              </a:spcAft>
              <a:buAutoNum type="arabicPeriod"/>
            </a:pPr>
            <a:r>
              <a:rPr lang="en-GB" sz="1800" dirty="0"/>
              <a:t>They identify relevant literature/research to inform their approach, which stakeholders they will work with, the timeline, evaluation methods and what support they will need.  </a:t>
            </a:r>
            <a:endParaRPr lang="en-GB" sz="1800" dirty="0">
              <a:cs typeface="Calibri"/>
            </a:endParaRPr>
          </a:p>
          <a:p>
            <a:pPr marL="342900" indent="-342900">
              <a:lnSpc>
                <a:spcPct val="100000"/>
              </a:lnSpc>
              <a:spcBef>
                <a:spcPts val="1200"/>
              </a:spcBef>
              <a:spcAft>
                <a:spcPts val="800"/>
              </a:spcAft>
              <a:buAutoNum type="arabicPeriod"/>
            </a:pPr>
            <a:r>
              <a:rPr lang="en-GB" sz="1800" dirty="0"/>
              <a:t>With key stakeholders they design an organisational improvement project, identifying and implementing one small scale intervention they believe will have a positive impact. </a:t>
            </a:r>
            <a:endParaRPr lang="en-GB" sz="1800" dirty="0">
              <a:cs typeface="Calibri"/>
            </a:endParaRPr>
          </a:p>
          <a:p>
            <a:pPr marL="342900" indent="-342900">
              <a:lnSpc>
                <a:spcPct val="100000"/>
              </a:lnSpc>
              <a:spcBef>
                <a:spcPts val="1200"/>
              </a:spcBef>
              <a:spcAft>
                <a:spcPts val="800"/>
              </a:spcAft>
              <a:buAutoNum type="arabicPeriod"/>
            </a:pPr>
            <a:r>
              <a:rPr lang="en-GB" sz="1800" dirty="0"/>
              <a:t>They present findings to the organisation in question, complete a report and submit this with feedback from the organisation and supporting documentation for their assessment.</a:t>
            </a:r>
            <a:endParaRPr lang="en-GB" sz="1800" dirty="0">
              <a:cs typeface="Calibri"/>
            </a:endParaRPr>
          </a:p>
          <a:p>
            <a:pPr marL="342900" indent="-342900">
              <a:lnSpc>
                <a:spcPct val="100000"/>
              </a:lnSpc>
              <a:spcBef>
                <a:spcPts val="1200"/>
              </a:spcBef>
              <a:buAutoNum type="arabicPeriod"/>
            </a:pPr>
            <a:endParaRPr lang="en-US" sz="1700" dirty="0">
              <a:cs typeface="Calibri"/>
            </a:endParaRPr>
          </a:p>
        </p:txBody>
      </p:sp>
      <p:sp>
        <p:nvSpPr>
          <p:cNvPr id="4" name="TextBox 3">
            <a:extLst>
              <a:ext uri="{FF2B5EF4-FFF2-40B4-BE49-F238E27FC236}">
                <a16:creationId xmlns:a16="http://schemas.microsoft.com/office/drawing/2014/main" id="{36B8B3D1-85F0-A7A4-78CD-0CF68720E97B}"/>
              </a:ext>
            </a:extLst>
          </p:cNvPr>
          <p:cNvSpPr txBox="1"/>
          <p:nvPr/>
        </p:nvSpPr>
        <p:spPr>
          <a:xfrm>
            <a:off x="10163425" y="344461"/>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D</a:t>
            </a:r>
            <a:endParaRPr lang="en-GB" sz="3600" dirty="0">
              <a:solidFill>
                <a:schemeClr val="tx1">
                  <a:lumMod val="95000"/>
                  <a:lumOff val="5000"/>
                </a:schemeClr>
              </a:solidFill>
            </a:endParaRPr>
          </a:p>
        </p:txBody>
      </p:sp>
    </p:spTree>
    <p:extLst>
      <p:ext uri="{BB962C8B-B14F-4D97-AF65-F5344CB8AC3E}">
        <p14:creationId xmlns:p14="http://schemas.microsoft.com/office/powerpoint/2010/main" val="807054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On campus project</a:t>
            </a:r>
            <a:endParaRPr lang="en-GB">
              <a:solidFill>
                <a:srgbClr val="C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10023669" y="226843"/>
            <a:ext cx="1271520" cy="763950"/>
            <a:chOff x="10023669" y="226843"/>
            <a:chExt cx="1271520" cy="763950"/>
          </a:xfrm>
        </p:grpSpPr>
        <p:sp>
          <p:nvSpPr>
            <p:cNvPr id="9" name="TextBox 8">
              <a:extLst>
                <a:ext uri="{FF2B5EF4-FFF2-40B4-BE49-F238E27FC236}">
                  <a16:creationId xmlns:a16="http://schemas.microsoft.com/office/drawing/2014/main" id="{D286546F-F0A8-B53B-E2F6-115F31EC6F5E}"/>
                </a:ext>
              </a:extLst>
            </p:cNvPr>
            <p:cNvSpPr txBox="1"/>
            <p:nvPr/>
          </p:nvSpPr>
          <p:spPr>
            <a:xfrm>
              <a:off x="10023669" y="344462"/>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a:t>
              </a:r>
              <a:endParaRPr lang="en-GB" sz="3600" dirty="0">
                <a:solidFill>
                  <a:schemeClr val="tx1">
                    <a:lumMod val="95000"/>
                    <a:lumOff val="5000"/>
                  </a:schemeClr>
                </a:solidFill>
              </a:endParaRPr>
            </a:p>
          </p:txBody>
        </p:sp>
        <p:sp>
          <p:nvSpPr>
            <p:cNvPr id="11" name="TextBox 10">
              <a:extLst>
                <a:ext uri="{FF2B5EF4-FFF2-40B4-BE49-F238E27FC236}">
                  <a16:creationId xmlns:a16="http://schemas.microsoft.com/office/drawing/2014/main" id="{A0C9715C-1974-54DE-28D7-C9869359BCB8}"/>
                </a:ext>
              </a:extLst>
            </p:cNvPr>
            <p:cNvSpPr txBox="1"/>
            <p:nvPr/>
          </p:nvSpPr>
          <p:spPr>
            <a:xfrm>
              <a:off x="10659429" y="226843"/>
              <a:ext cx="635760" cy="646331"/>
            </a:xfrm>
            <a:prstGeom prst="rect">
              <a:avLst/>
            </a:prstGeom>
            <a:noFill/>
            <a:ln w="12700">
              <a:noFill/>
            </a:ln>
          </p:spPr>
          <p:txBody>
            <a:bodyPr wrap="square" rtlCol="0">
              <a:spAutoFit/>
            </a:bodyPr>
            <a:lstStyle/>
            <a:p>
              <a:pPr algn="ctr"/>
              <a:endParaRPr lang="en-GB" sz="3600"/>
            </a:p>
          </p:txBody>
        </p:sp>
      </p:grpSp>
      <p:sp>
        <p:nvSpPr>
          <p:cNvPr id="18" name="Content Placeholder 2">
            <a:extLst>
              <a:ext uri="{FF2B5EF4-FFF2-40B4-BE49-F238E27FC236}">
                <a16:creationId xmlns:a16="http://schemas.microsoft.com/office/drawing/2014/main" id="{9F3E6A5A-3B61-DB08-D94B-6766AA5D5B0B}"/>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2" name="Content Placeholder 7">
            <a:extLst>
              <a:ext uri="{FF2B5EF4-FFF2-40B4-BE49-F238E27FC236}">
                <a16:creationId xmlns:a16="http://schemas.microsoft.com/office/drawing/2014/main" id="{2A825534-F278-A900-528F-4DCBBEFB2792}"/>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42900" indent="-342900">
              <a:lnSpc>
                <a:spcPct val="100000"/>
              </a:lnSpc>
              <a:spcBef>
                <a:spcPts val="1600"/>
              </a:spcBef>
              <a:buAutoNum type="arabicPeriod"/>
            </a:pPr>
            <a:r>
              <a:rPr lang="en-GB" sz="1800" dirty="0">
                <a:cs typeface="Arial"/>
              </a:rPr>
              <a:t>Students work in groups on campus-based projects which can encompass social, environmental, educational, or economic issues.  </a:t>
            </a:r>
            <a:endParaRPr lang="en-GB" sz="1800" dirty="0">
              <a:cs typeface="Arial" panose="020B0604020202020204" pitchFamily="34" charset="0"/>
            </a:endParaRPr>
          </a:p>
          <a:p>
            <a:pPr marL="342900" indent="-342900">
              <a:lnSpc>
                <a:spcPct val="100000"/>
              </a:lnSpc>
              <a:spcBef>
                <a:spcPts val="1600"/>
              </a:spcBef>
              <a:buAutoNum type="arabicPeriod"/>
            </a:pPr>
            <a:r>
              <a:rPr lang="en-GB" sz="1800" dirty="0">
                <a:cs typeface="Arial"/>
              </a:rPr>
              <a:t>Students identify a broad areas of focus and campus-based teams (clients) to work with, e.g. estates, catering, or laboratories.</a:t>
            </a:r>
          </a:p>
          <a:p>
            <a:pPr marL="342900" indent="-342900">
              <a:lnSpc>
                <a:spcPct val="100000"/>
              </a:lnSpc>
              <a:spcBef>
                <a:spcPts val="1600"/>
              </a:spcBef>
              <a:buAutoNum type="arabicPeriod"/>
            </a:pPr>
            <a:r>
              <a:rPr lang="en-GB" sz="1800" dirty="0">
                <a:cs typeface="Arial"/>
              </a:rPr>
              <a:t>Student teams liaise with appropriate stakeholders (mediated by staff if required) to discuss issues.</a:t>
            </a:r>
          </a:p>
          <a:p>
            <a:pPr marL="342900" indent="-342900">
              <a:lnSpc>
                <a:spcPct val="100000"/>
              </a:lnSpc>
              <a:spcBef>
                <a:spcPts val="1600"/>
              </a:spcBef>
              <a:buAutoNum type="arabicPeriod"/>
            </a:pPr>
            <a:r>
              <a:rPr lang="en-GB" sz="1800" dirty="0">
                <a:cs typeface="Arial"/>
              </a:rPr>
              <a:t>They then work together to produce client briefings, proposed solutions.</a:t>
            </a:r>
          </a:p>
          <a:p>
            <a:pPr marL="342900" indent="-342900">
              <a:lnSpc>
                <a:spcPct val="100000"/>
              </a:lnSpc>
              <a:spcBef>
                <a:spcPts val="1600"/>
              </a:spcBef>
              <a:buAutoNum type="arabicPeriod"/>
            </a:pPr>
            <a:r>
              <a:rPr lang="en-GB" sz="1800" dirty="0">
                <a:cs typeface="Arial"/>
              </a:rPr>
              <a:t>They ask client for feedback and if agreed, client may take up proposal in part or in full. </a:t>
            </a:r>
            <a:endParaRPr lang="en-GB" sz="1800" dirty="0">
              <a:cs typeface="Arial" panose="020B0604020202020204" pitchFamily="34" charset="0"/>
            </a:endParaRPr>
          </a:p>
          <a:p>
            <a:pPr marL="359410" indent="-359410">
              <a:lnSpc>
                <a:spcPts val="2200"/>
              </a:lnSpc>
              <a:spcBef>
                <a:spcPts val="1600"/>
              </a:spcBef>
              <a:buFont typeface="Arial" panose="020B0604020202020204" pitchFamily="34" charset="0"/>
              <a:buAutoNum type="arabicPeriod"/>
            </a:pPr>
            <a:endParaRPr lang="en-US" sz="1800" dirty="0">
              <a:cs typeface="Calibri"/>
            </a:endParaRPr>
          </a:p>
        </p:txBody>
      </p:sp>
      <p:sp>
        <p:nvSpPr>
          <p:cNvPr id="4" name="TextBox 3">
            <a:extLst>
              <a:ext uri="{FF2B5EF4-FFF2-40B4-BE49-F238E27FC236}">
                <a16:creationId xmlns:a16="http://schemas.microsoft.com/office/drawing/2014/main" id="{6F22D5B0-8E37-8A92-24B9-321946AF14E6}"/>
              </a:ext>
            </a:extLst>
          </p:cNvPr>
          <p:cNvSpPr txBox="1"/>
          <p:nvPr/>
        </p:nvSpPr>
        <p:spPr>
          <a:xfrm>
            <a:off x="6655912" y="1564225"/>
            <a:ext cx="2822185"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buFont typeface="Arial,Sans-Serif"/>
              <a:buChar char="•"/>
            </a:pPr>
            <a:r>
              <a:rPr lang="en-GB" sz="1600" kern="100" dirty="0">
                <a:cs typeface="Calibri"/>
              </a:rPr>
              <a:t>Divergent thinking</a:t>
            </a:r>
            <a:endParaRPr lang="en-GB" dirty="0">
              <a:cs typeface="Calibri"/>
            </a:endParaRPr>
          </a:p>
          <a:p>
            <a:pPr marL="251460" indent="-179705">
              <a:buFont typeface="Arial,Sans-Serif"/>
              <a:buChar char="•"/>
            </a:pPr>
            <a:r>
              <a:rPr lang="en-GB" sz="1600" kern="100" dirty="0">
                <a:cs typeface="Calibri"/>
              </a:rPr>
              <a:t>Planning</a:t>
            </a:r>
            <a:endParaRPr lang="en-GB" dirty="0">
              <a:cs typeface="Calibri"/>
            </a:endParaRPr>
          </a:p>
          <a:p>
            <a:pPr marL="251460" indent="-179705">
              <a:buFont typeface="Arial,Sans-Serif"/>
              <a:buChar char="•"/>
            </a:pPr>
            <a:r>
              <a:rPr lang="en-GB" sz="1600" kern="100" dirty="0">
                <a:cs typeface="Calibri"/>
              </a:rPr>
              <a:t>Social intelligence</a:t>
            </a:r>
            <a:endParaRPr lang="en-GB" dirty="0">
              <a:cs typeface="Calibri"/>
            </a:endParaRPr>
          </a:p>
          <a:p>
            <a:pPr marL="251460" indent="-179705">
              <a:buFont typeface="Arial,Sans-Serif"/>
              <a:buChar char="•"/>
            </a:pPr>
            <a:r>
              <a:rPr lang="en-GB" sz="1600" kern="100" dirty="0">
                <a:cs typeface="Calibri"/>
              </a:rPr>
              <a:t>Communication</a:t>
            </a:r>
            <a:endParaRPr lang="en-GB" dirty="0">
              <a:cs typeface="Calibri"/>
            </a:endParaRPr>
          </a:p>
          <a:p>
            <a:pPr marL="251460" indent="-179705">
              <a:buFont typeface="Arial,Sans-Serif"/>
              <a:buChar char="•"/>
            </a:pPr>
            <a:r>
              <a:rPr lang="en-GB" sz="1600" kern="100" dirty="0">
                <a:cs typeface="Calibri"/>
              </a:rPr>
              <a:t>Collaboration</a:t>
            </a:r>
            <a:endParaRPr lang="en-GB" dirty="0">
              <a:cs typeface="Calibri" panose="020F0502020204030204"/>
            </a:endParaRPr>
          </a:p>
          <a:p>
            <a:pPr marL="251460" indent="-179705">
              <a:buFont typeface="Arial,Sans-Serif"/>
              <a:buChar char="•"/>
            </a:pPr>
            <a:r>
              <a:rPr lang="en-GB" sz="1600" kern="100" dirty="0">
                <a:cs typeface="Calibri"/>
              </a:rPr>
              <a:t>Contextual intelligence</a:t>
            </a:r>
          </a:p>
          <a:p>
            <a:pPr marL="251460" indent="-179705">
              <a:buFont typeface="Arial,Sans-Serif"/>
              <a:buChar char="•"/>
            </a:pPr>
            <a:r>
              <a:rPr lang="en-GB" sz="1600" kern="100" dirty="0">
                <a:cs typeface="Calibri"/>
              </a:rPr>
              <a:t>Cultural intelligence</a:t>
            </a:r>
            <a:endParaRPr lang="en-GB" dirty="0">
              <a:cs typeface="Calibri"/>
            </a:endParaRPr>
          </a:p>
          <a:p>
            <a:pPr marL="71755"/>
            <a:br>
              <a:rPr lang="en-GB" sz="1600" kern="100" dirty="0">
                <a:cs typeface="Times New Roman"/>
              </a:rPr>
            </a:br>
            <a:endParaRPr lang="en-GB" sz="1600" kern="100" dirty="0">
              <a:cs typeface="Times New Roman"/>
            </a:endParaRPr>
          </a:p>
          <a:p>
            <a:pPr>
              <a:lnSpc>
                <a:spcPts val="2800"/>
              </a:lnSpc>
            </a:pPr>
            <a:r>
              <a:rPr lang="en-GB" b="1" dirty="0">
                <a:cs typeface="Calibri" panose="020F0502020204030204"/>
              </a:rPr>
              <a:t>Formats</a:t>
            </a:r>
            <a:r>
              <a:rPr lang="en-GB" b="1" dirty="0">
                <a:cs typeface="Times New Roman"/>
              </a:rPr>
              <a:t> </a:t>
            </a:r>
          </a:p>
          <a:p>
            <a:pPr marL="255905" indent="-182880">
              <a:buFont typeface="Arial"/>
              <a:buChar char="•"/>
            </a:pPr>
            <a:r>
              <a:rPr lang="en-GB" sz="1600" dirty="0">
                <a:cs typeface="Calibri"/>
              </a:rPr>
              <a:t>Portfolio of documentation and </a:t>
            </a:r>
            <a:br>
              <a:rPr lang="en-GB" sz="1600" dirty="0">
                <a:cs typeface="Calibri"/>
              </a:rPr>
            </a:br>
            <a:r>
              <a:rPr lang="en-GB" sz="1600" dirty="0">
                <a:cs typeface="Calibri"/>
              </a:rPr>
              <a:t>commentary.</a:t>
            </a:r>
          </a:p>
          <a:p>
            <a:pPr marL="255905" indent="-182880">
              <a:buFont typeface="Arial"/>
              <a:buChar char="•"/>
            </a:pPr>
            <a:r>
              <a:rPr lang="en-GB" sz="1600" dirty="0">
                <a:cs typeface="Calibri"/>
              </a:rPr>
              <a:t>Blog for documenting process and communicating with wider community.</a:t>
            </a:r>
            <a:endParaRPr lang="en-GB" sz="1600" dirty="0">
              <a:cs typeface="Times New Roman"/>
            </a:endParaRPr>
          </a:p>
          <a:p>
            <a:pPr marL="71755">
              <a:lnSpc>
                <a:spcPts val="2000"/>
              </a:lnSpc>
            </a:pPr>
            <a:endParaRPr lang="en-GB" dirty="0">
              <a:cs typeface="Calibri" panose="020F0502020204030204"/>
            </a:endParaRPr>
          </a:p>
        </p:txBody>
      </p:sp>
    </p:spTree>
    <p:extLst>
      <p:ext uri="{BB962C8B-B14F-4D97-AF65-F5344CB8AC3E}">
        <p14:creationId xmlns:p14="http://schemas.microsoft.com/office/powerpoint/2010/main" val="1458032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Patchwork assessment</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001635" y="347662"/>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a:t>
            </a:r>
            <a:endParaRPr lang="en-GB" sz="3600" dirty="0">
              <a:solidFill>
                <a:schemeClr val="tx1">
                  <a:lumMod val="95000"/>
                  <a:lumOff val="5000"/>
                </a:schemeClr>
              </a:solidFill>
            </a:endParaRPr>
          </a:p>
        </p:txBody>
      </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ts val="2000"/>
              </a:lnSpc>
              <a:spcBef>
                <a:spcPts val="0"/>
              </a:spcBef>
              <a:spcAft>
                <a:spcPts val="1200"/>
              </a:spcAft>
              <a:buFont typeface="Arial" panose="020B0604020202020204" pitchFamily="34" charset="0"/>
              <a:buNone/>
            </a:pPr>
            <a:r>
              <a:rPr lang="en-GB" sz="2000" b="1" dirty="0">
                <a:solidFill>
                  <a:srgbClr val="FFC000"/>
                </a:solidFill>
                <a:ea typeface="+mn-lt"/>
                <a:cs typeface="+mn-lt"/>
              </a:rPr>
              <a:t> </a:t>
            </a:r>
            <a:endParaRPr lang="en-GB" sz="2000" b="1" dirty="0">
              <a:solidFill>
                <a:srgbClr val="FFC000"/>
              </a:solidFill>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634875" y="1555757"/>
            <a:ext cx="2863885" cy="52221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r>
              <a:rPr lang="en-GB" dirty="0">
                <a:cs typeface="Calibri" panose="020F0502020204030204"/>
              </a:rPr>
              <a:t> </a:t>
            </a:r>
            <a:endParaRPr lang="en-GB" sz="1600" dirty="0">
              <a:cs typeface="Calibri" panose="020F0502020204030204"/>
            </a:endParaRPr>
          </a:p>
          <a:p>
            <a:pPr marL="251460" indent="-179705">
              <a:buFont typeface="Arial,Sans-Serif"/>
              <a:buChar char="•"/>
            </a:pPr>
            <a:r>
              <a:rPr lang="en-GB" sz="1600" dirty="0">
                <a:cs typeface="Calibri" panose="020F0502020204030204"/>
              </a:rPr>
              <a:t>Research</a:t>
            </a:r>
          </a:p>
          <a:p>
            <a:pPr marL="251460" indent="-179705">
              <a:buFont typeface="Arial,Sans-Serif"/>
              <a:buChar char="•"/>
            </a:pPr>
            <a:r>
              <a:rPr lang="en-GB" sz="1600" dirty="0">
                <a:cs typeface="Calibri" panose="020F0502020204030204"/>
              </a:rPr>
              <a:t>Planning</a:t>
            </a:r>
            <a:endParaRPr lang="en-GB" dirty="0">
              <a:cs typeface="Calibri" panose="020F0502020204030204"/>
            </a:endParaRPr>
          </a:p>
          <a:p>
            <a:pPr marL="251460" indent="-179705">
              <a:buFont typeface="Arial,Sans-Serif"/>
              <a:buChar char="•"/>
            </a:pPr>
            <a:r>
              <a:rPr lang="en-GB" sz="1600" dirty="0">
                <a:cs typeface="Calibri" panose="020F0502020204030204"/>
              </a:rPr>
              <a:t>Professional skills </a:t>
            </a:r>
          </a:p>
          <a:p>
            <a:pPr marL="251460" indent="-179705">
              <a:buFont typeface="Arial,Sans-Serif"/>
              <a:buChar char="•"/>
            </a:pPr>
            <a:r>
              <a:rPr lang="en-GB" sz="1600" dirty="0">
                <a:cs typeface="Calibri" panose="020F0502020204030204"/>
              </a:rPr>
              <a:t>Evaluation</a:t>
            </a:r>
          </a:p>
          <a:p>
            <a:pPr marL="251460" indent="-179705">
              <a:buFont typeface="Arial,Sans-Serif"/>
              <a:buChar char="•"/>
            </a:pPr>
            <a:r>
              <a:rPr lang="en-GB" sz="1600" dirty="0">
                <a:cs typeface="Calibri" panose="020F0502020204030204"/>
              </a:rPr>
              <a:t>Problem solving</a:t>
            </a:r>
          </a:p>
          <a:p>
            <a:pPr marL="251460" indent="-179705">
              <a:lnSpc>
                <a:spcPts val="2000"/>
              </a:lnSpc>
              <a:buFont typeface="Arial,Sans-Serif"/>
              <a:buChar char="•"/>
            </a:pPr>
            <a:r>
              <a:rPr lang="en-GB" sz="1600" dirty="0">
                <a:cs typeface="Calibri" panose="020F0502020204030204"/>
              </a:rPr>
              <a:t>Competence in key skills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AI literacy</a:t>
            </a: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172720" indent="-101600">
              <a:lnSpc>
                <a:spcPts val="2000"/>
              </a:lnSpc>
              <a:buFont typeface="Arial" panose="020B0604020202020204" pitchFamily="34" charset="0"/>
              <a:buChar char="•"/>
            </a:pPr>
            <a:r>
              <a:rPr lang="en-GB" sz="1600" dirty="0">
                <a:cs typeface="Calibri" panose="020F0502020204030204"/>
              </a:rPr>
              <a:t> For steps 1 to 4 online forums, in person, pre-recorded presentations cam be used as well as written documentation of process.</a:t>
            </a:r>
          </a:p>
          <a:p>
            <a:pPr marL="172720" indent="-101600">
              <a:lnSpc>
                <a:spcPts val="2000"/>
              </a:lnSpc>
              <a:buFont typeface="Arial" panose="020B0604020202020204" pitchFamily="34" charset="0"/>
              <a:buChar char="•"/>
            </a:pPr>
            <a:r>
              <a:rPr lang="en-GB" sz="1600" dirty="0">
                <a:cs typeface="Calibri" panose="020F0502020204030204"/>
              </a:rPr>
              <a:t>Final submission depends on task but could include online portfolio, physical exhibition, video, website or written document.</a:t>
            </a:r>
          </a:p>
        </p:txBody>
      </p:sp>
      <p:sp>
        <p:nvSpPr>
          <p:cNvPr id="20" name="Content Placeholder 7">
            <a:extLst>
              <a:ext uri="{FF2B5EF4-FFF2-40B4-BE49-F238E27FC236}">
                <a16:creationId xmlns:a16="http://schemas.microsoft.com/office/drawing/2014/main" id="{6B28C946-E95B-7DD7-F59E-81AF38E17C75}"/>
              </a:ext>
            </a:extLst>
          </p:cNvPr>
          <p:cNvSpPr txBox="1">
            <a:spLocks/>
          </p:cNvSpPr>
          <p:nvPr/>
        </p:nvSpPr>
        <p:spPr>
          <a:xfrm>
            <a:off x="395095" y="1554198"/>
            <a:ext cx="5695070" cy="463594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None/>
            </a:pPr>
            <a:r>
              <a:rPr lang="en-US" sz="2000" b="1" dirty="0"/>
              <a:t>Student activities</a:t>
            </a:r>
            <a:endParaRPr lang="en-US" sz="2000" dirty="0">
              <a:cs typeface="Calibri"/>
            </a:endParaRPr>
          </a:p>
          <a:p>
            <a:pPr marL="342900" indent="-342900">
              <a:lnSpc>
                <a:spcPct val="100000"/>
              </a:lnSpc>
              <a:spcBef>
                <a:spcPts val="1200"/>
              </a:spcBef>
              <a:buFont typeface="+mj-lt"/>
              <a:buAutoNum type="arabicPeriod"/>
            </a:pPr>
            <a:r>
              <a:rPr lang="en-GB" sz="1800" kern="0" dirty="0">
                <a:effectLst/>
                <a:ea typeface="Times New Roman" panose="02020603050405020304" pitchFamily="18" charset="0"/>
                <a:cs typeface="Calibri"/>
              </a:rPr>
              <a:t>Students are given a task, e.g. to write a policy review of food security reform within a global setting or curate an exhibition on a topic covered in their programme.</a:t>
            </a:r>
            <a:endParaRPr lang="en-GB" sz="1800" kern="100" dirty="0">
              <a:ea typeface="Times New Roman" panose="02020603050405020304" pitchFamily="18" charset="0"/>
              <a:cs typeface="Times New Roman"/>
            </a:endParaRPr>
          </a:p>
          <a:p>
            <a:pPr marL="342900" indent="-342900">
              <a:lnSpc>
                <a:spcPct val="100000"/>
              </a:lnSpc>
              <a:spcBef>
                <a:spcPts val="1200"/>
              </a:spcBef>
              <a:buFont typeface="+mj-lt"/>
              <a:buAutoNum type="arabicPeriod"/>
            </a:pPr>
            <a:r>
              <a:rPr lang="en-GB" sz="1800" kern="0" dirty="0">
                <a:effectLst/>
                <a:ea typeface="Times New Roman" panose="02020603050405020304" pitchFamily="18" charset="0"/>
                <a:cs typeface="Times New Roman"/>
              </a:rPr>
              <a:t>They choose their topic by week three of the module.</a:t>
            </a:r>
            <a:endParaRPr lang="en-GB" sz="1800" kern="100" dirty="0">
              <a:ea typeface="Times New Roman" panose="02020603050405020304" pitchFamily="18" charset="0"/>
              <a:cs typeface="Times New Roman"/>
            </a:endParaRPr>
          </a:p>
          <a:p>
            <a:pPr marL="342900" indent="-342900">
              <a:lnSpc>
                <a:spcPct val="100000"/>
              </a:lnSpc>
              <a:spcBef>
                <a:spcPts val="1200"/>
              </a:spcBef>
              <a:buFont typeface="+mj-lt"/>
              <a:buAutoNum type="arabicPeriod"/>
            </a:pPr>
            <a:r>
              <a:rPr lang="en-GB" sz="1800" kern="0" dirty="0">
                <a:ea typeface="Times New Roman" panose="02020603050405020304" pitchFamily="18" charset="0"/>
                <a:cs typeface="Times New Roman"/>
              </a:rPr>
              <a:t>Early in module, they submit/present </a:t>
            </a:r>
            <a:r>
              <a:rPr lang="en-GB" sz="1800" kern="0" dirty="0">
                <a:effectLst/>
                <a:ea typeface="Times New Roman" panose="02020603050405020304" pitchFamily="18" charset="0"/>
                <a:cs typeface="Times New Roman"/>
              </a:rPr>
              <a:t>short drafts (guidance provided on what this should contain) for feedback from staff and students. AI can be used to generate ideas which can </a:t>
            </a:r>
            <a:r>
              <a:rPr lang="en-GB" sz="1800" kern="0" dirty="0">
                <a:ea typeface="Times New Roman" panose="02020603050405020304" pitchFamily="18" charset="0"/>
                <a:cs typeface="Times New Roman"/>
              </a:rPr>
              <a:t>be interrogated, revised and integrated if useful.</a:t>
            </a:r>
            <a:endParaRPr lang="en-GB" sz="1800" kern="100" dirty="0">
              <a:ea typeface="Times New Roman" panose="02020603050405020304" pitchFamily="18" charset="0"/>
              <a:cs typeface="Times New Roman"/>
            </a:endParaRPr>
          </a:p>
          <a:p>
            <a:pPr marL="342900" indent="-342900">
              <a:lnSpc>
                <a:spcPct val="100000"/>
              </a:lnSpc>
              <a:spcBef>
                <a:spcPts val="1200"/>
              </a:spcBef>
              <a:buFont typeface="+mj-lt"/>
              <a:buAutoNum type="arabicPeriod"/>
            </a:pPr>
            <a:r>
              <a:rPr lang="en-GB" sz="1800" kern="0" dirty="0">
                <a:effectLst/>
                <a:ea typeface="Times New Roman" panose="02020603050405020304" pitchFamily="18" charset="0"/>
                <a:cs typeface="Times New Roman"/>
              </a:rPr>
              <a:t>They receive three pieces of feedback on parts of draft (patches).</a:t>
            </a:r>
            <a:endParaRPr lang="en-GB" sz="1800" kern="100" dirty="0">
              <a:ea typeface="Times New Roman" panose="02020603050405020304" pitchFamily="18" charset="0"/>
              <a:cs typeface="Times New Roman" panose="02020603050405020304" pitchFamily="18" charset="0"/>
            </a:endParaRPr>
          </a:p>
          <a:p>
            <a:pPr marL="342900" indent="-342900">
              <a:lnSpc>
                <a:spcPct val="100000"/>
              </a:lnSpc>
              <a:spcBef>
                <a:spcPts val="1200"/>
              </a:spcBef>
              <a:buFont typeface="+mj-lt"/>
              <a:buAutoNum type="arabicPeriod"/>
            </a:pPr>
            <a:r>
              <a:rPr lang="en-GB" sz="1800" kern="0" dirty="0">
                <a:effectLst/>
                <a:ea typeface="Times New Roman" panose="02020603050405020304" pitchFamily="18" charset="0"/>
                <a:cs typeface="Times New Roman"/>
              </a:rPr>
              <a:t>They submit/present a final draft but do not receive feedback on sections they had a chance to submit and get feedback on earlier in the module.</a:t>
            </a:r>
            <a:r>
              <a:rPr lang="en-GB" sz="1800" kern="0" dirty="0">
                <a:ea typeface="Times New Roman" panose="02020603050405020304" pitchFamily="18" charset="0"/>
                <a:cs typeface="Times New Roman"/>
              </a:rPr>
              <a:t> </a:t>
            </a:r>
            <a:endParaRPr lang="en-GB" sz="1800" kern="100" dirty="0">
              <a:effectLst/>
              <a:ea typeface="Calibri" panose="020F0502020204030204" pitchFamily="34" charset="0"/>
              <a:cs typeface="Times New Roman" panose="02020603050405020304" pitchFamily="18" charset="0"/>
            </a:endParaRPr>
          </a:p>
          <a:p>
            <a:pPr marL="0" indent="0">
              <a:lnSpc>
                <a:spcPts val="2200"/>
              </a:lnSpc>
              <a:spcBef>
                <a:spcPts val="1600"/>
              </a:spcBef>
              <a:buNone/>
            </a:pPr>
            <a:endParaRPr lang="en-US" sz="1800" dirty="0">
              <a:cs typeface="Calibri"/>
            </a:endParaRPr>
          </a:p>
        </p:txBody>
      </p:sp>
    </p:spTree>
    <p:extLst>
      <p:ext uri="{BB962C8B-B14F-4D97-AF65-F5344CB8AC3E}">
        <p14:creationId xmlns:p14="http://schemas.microsoft.com/office/powerpoint/2010/main" val="124676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000000"/>
                </a:solidFill>
                <a:cs typeface="Arial"/>
              </a:rPr>
              <a:t>Public meeting</a:t>
            </a:r>
            <a:endParaRPr lang="en-GB">
              <a:solidFill>
                <a:srgbClr val="0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10023669" y="347662"/>
            <a:ext cx="1271520" cy="654498"/>
            <a:chOff x="10023669" y="226843"/>
            <a:chExt cx="1271520" cy="654498"/>
          </a:xfrm>
        </p:grpSpPr>
        <p:sp>
          <p:nvSpPr>
            <p:cNvPr id="9" name="TextBox 8">
              <a:extLst>
                <a:ext uri="{FF2B5EF4-FFF2-40B4-BE49-F238E27FC236}">
                  <a16:creationId xmlns:a16="http://schemas.microsoft.com/office/drawing/2014/main" id="{D286546F-F0A8-B53B-E2F6-115F31EC6F5E}"/>
                </a:ext>
              </a:extLst>
            </p:cNvPr>
            <p:cNvSpPr txBox="1"/>
            <p:nvPr/>
          </p:nvSpPr>
          <p:spPr>
            <a:xfrm>
              <a:off x="10023669" y="235010"/>
              <a:ext cx="635760" cy="646331"/>
            </a:xfrm>
            <a:prstGeom prst="rect">
              <a:avLst/>
            </a:prstGeom>
            <a:noFill/>
            <a:ln w="12700">
              <a:noFill/>
            </a:ln>
          </p:spPr>
          <p:txBody>
            <a:bodyPr wrap="square" rtlCol="0">
              <a:spAutoFit/>
            </a:bodyPr>
            <a:lstStyle/>
            <a:p>
              <a:pPr algn="ctr"/>
              <a:r>
                <a:rPr lang="en-US" sz="3600">
                  <a:solidFill>
                    <a:schemeClr val="tx1">
                      <a:lumMod val="95000"/>
                      <a:lumOff val="5000"/>
                    </a:schemeClr>
                  </a:solidFill>
                </a:rPr>
                <a:t>C</a:t>
              </a:r>
              <a:endParaRPr lang="en-GB" sz="3600">
                <a:solidFill>
                  <a:schemeClr val="tx1">
                    <a:lumMod val="95000"/>
                    <a:lumOff val="5000"/>
                  </a:schemeClr>
                </a:solidFill>
              </a:endParaRPr>
            </a:p>
          </p:txBody>
        </p:sp>
        <p:sp>
          <p:nvSpPr>
            <p:cNvPr id="11" name="TextBox 10">
              <a:extLst>
                <a:ext uri="{FF2B5EF4-FFF2-40B4-BE49-F238E27FC236}">
                  <a16:creationId xmlns:a16="http://schemas.microsoft.com/office/drawing/2014/main" id="{A0C9715C-1974-54DE-28D7-C9869359BCB8}"/>
                </a:ext>
              </a:extLst>
            </p:cNvPr>
            <p:cNvSpPr txBox="1"/>
            <p:nvPr/>
          </p:nvSpPr>
          <p:spPr>
            <a:xfrm>
              <a:off x="10659429" y="226843"/>
              <a:ext cx="635760" cy="646331"/>
            </a:xfrm>
            <a:prstGeom prst="rect">
              <a:avLst/>
            </a:prstGeom>
            <a:noFill/>
            <a:ln w="12700">
              <a:noFill/>
            </a:ln>
          </p:spPr>
          <p:txBody>
            <a:bodyPr wrap="square" rtlCol="0">
              <a:spAutoFit/>
            </a:bodyPr>
            <a:lstStyle/>
            <a:p>
              <a:pPr algn="ctr"/>
              <a:endParaRPr lang="en-GB" sz="3600"/>
            </a:p>
          </p:txBody>
        </p:sp>
      </p:grpSp>
      <p:sp>
        <p:nvSpPr>
          <p:cNvPr id="18" name="Content Placeholder 2">
            <a:extLst>
              <a:ext uri="{FF2B5EF4-FFF2-40B4-BE49-F238E27FC236}">
                <a16:creationId xmlns:a16="http://schemas.microsoft.com/office/drawing/2014/main" id="{96DC2FA4-BF74-0DAA-5109-C951F509B287}"/>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ts val="2000"/>
              </a:lnSpc>
              <a:spcBef>
                <a:spcPts val="0"/>
              </a:spcBef>
              <a:spcAft>
                <a:spcPts val="1200"/>
              </a:spcAft>
              <a:buFont typeface="Arial" panose="020B0604020202020204" pitchFamily="34" charset="0"/>
              <a:buNone/>
            </a:pPr>
            <a:r>
              <a:rPr lang="en-GB" sz="2000" b="1" dirty="0">
                <a:solidFill>
                  <a:srgbClr val="FFC000"/>
                </a:solidFill>
                <a:ea typeface="+mn-lt"/>
                <a:cs typeface="+mn-lt"/>
              </a:rPr>
              <a:t> </a:t>
            </a:r>
            <a:endParaRPr lang="en-GB" sz="2000" b="1" dirty="0">
              <a:solidFill>
                <a:srgbClr val="FFC000"/>
              </a:solidFill>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0E801AEF-D35F-FF80-A4DA-AD5A4156B80D}"/>
              </a:ext>
            </a:extLst>
          </p:cNvPr>
          <p:cNvSpPr txBox="1"/>
          <p:nvPr/>
        </p:nvSpPr>
        <p:spPr>
          <a:xfrm>
            <a:off x="6685111" y="1567601"/>
            <a:ext cx="2455648" cy="39087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5905" indent="-182880">
              <a:buFont typeface="Arial,Sans-Serif"/>
              <a:buChar char="•"/>
            </a:pPr>
            <a:r>
              <a:rPr lang="en-GB" sz="1600" dirty="0">
                <a:cs typeface="Calibri" panose="020F0502020204030204"/>
              </a:rPr>
              <a:t>Research</a:t>
            </a:r>
          </a:p>
          <a:p>
            <a:pPr marL="255905" indent="-182880">
              <a:buFont typeface="Arial,Sans-Serif"/>
              <a:buChar char="•"/>
            </a:pPr>
            <a:r>
              <a:rPr lang="en-GB" sz="1600" dirty="0">
                <a:cs typeface="Calibri" panose="020F0502020204030204"/>
              </a:rPr>
              <a:t>Communication</a:t>
            </a:r>
          </a:p>
          <a:p>
            <a:pPr marL="255905" indent="-182880">
              <a:buFont typeface="Arial,Sans-Serif"/>
              <a:buChar char="•"/>
            </a:pPr>
            <a:r>
              <a:rPr lang="en-GB" sz="1600" dirty="0">
                <a:cs typeface="Calibri" panose="020F0502020204030204"/>
              </a:rPr>
              <a:t>Social intelligence</a:t>
            </a:r>
          </a:p>
          <a:p>
            <a:pPr marL="255905" indent="-182880">
              <a:buFont typeface="Arial,Sans-Serif"/>
              <a:buChar char="•"/>
            </a:pPr>
            <a:r>
              <a:rPr lang="en-GB" sz="1600" dirty="0">
                <a:cs typeface="Calibri" panose="020F0502020204030204"/>
              </a:rPr>
              <a:t>Problem solving </a:t>
            </a:r>
            <a:r>
              <a:rPr lang="en-GB" b="1" dirty="0">
                <a:cs typeface="Calibri" panose="020F0502020204030204"/>
              </a:rPr>
              <a:t> </a:t>
            </a:r>
          </a:p>
          <a:p>
            <a:pPr marL="255905" indent="-182880">
              <a:buFont typeface="Arial,Sans-Serif"/>
              <a:buChar char="•"/>
            </a:pPr>
            <a:r>
              <a:rPr lang="en-GB" sz="1600" dirty="0">
                <a:cs typeface="Calibri" panose="020F0502020204030204"/>
              </a:rPr>
              <a:t>Public speaking</a:t>
            </a:r>
          </a:p>
          <a:p>
            <a:pPr marL="255905" indent="-182880">
              <a:buFont typeface="Arial,Sans-Serif"/>
              <a:buChar char="•"/>
            </a:pPr>
            <a:r>
              <a:rPr lang="en-GB" sz="1600" dirty="0">
                <a:cs typeface="Calibri" panose="020F0502020204030204"/>
              </a:rPr>
              <a:t>Empathy</a:t>
            </a:r>
          </a:p>
          <a:p>
            <a:endParaRPr lang="en-GB" b="1"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5905" indent="-182880">
              <a:buFont typeface="Arial"/>
              <a:buChar char="•"/>
            </a:pPr>
            <a:r>
              <a:rPr lang="en-GB" sz="1600" dirty="0">
                <a:solidFill>
                  <a:srgbClr val="000000"/>
                </a:solidFill>
                <a:cs typeface="Arial"/>
              </a:rPr>
              <a:t>Presentations could be with live in person or online with audience or pre-recorded with questions submitted asynchronously.</a:t>
            </a:r>
            <a:endParaRPr lang="en-GB" sz="1600" dirty="0">
              <a:cs typeface="Calibri" panose="020F0502020204030204"/>
            </a:endParaRPr>
          </a:p>
        </p:txBody>
      </p:sp>
      <p:sp>
        <p:nvSpPr>
          <p:cNvPr id="22" name="Content Placeholder 7">
            <a:extLst>
              <a:ext uri="{FF2B5EF4-FFF2-40B4-BE49-F238E27FC236}">
                <a16:creationId xmlns:a16="http://schemas.microsoft.com/office/drawing/2014/main" id="{EB87D62F-B43D-9560-F853-4FC0C3C94F99}"/>
              </a:ext>
            </a:extLst>
          </p:cNvPr>
          <p:cNvSpPr txBox="1">
            <a:spLocks/>
          </p:cNvSpPr>
          <p:nvPr/>
        </p:nvSpPr>
        <p:spPr>
          <a:xfrm>
            <a:off x="395095" y="1463246"/>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endParaRPr lang="en-US" sz="2000" b="1" dirty="0">
              <a:cs typeface="Calibri"/>
            </a:endParaRPr>
          </a:p>
          <a:p>
            <a:pPr marL="342900" indent="-342900">
              <a:lnSpc>
                <a:spcPct val="100000"/>
              </a:lnSpc>
              <a:spcBef>
                <a:spcPts val="1600"/>
              </a:spcBef>
              <a:buAutoNum type="arabicPeriod"/>
            </a:pPr>
            <a:r>
              <a:rPr lang="en-GB" sz="1800" dirty="0">
                <a:solidFill>
                  <a:srgbClr val="000000"/>
                </a:solidFill>
                <a:cs typeface="Arial"/>
              </a:rPr>
              <a:t>Students research a controversial issue which has implications for communities (e.g. new housing development, medical treatment or a new way of voting in local elections).</a:t>
            </a:r>
            <a:endParaRPr lang="en-GB" sz="1800" dirty="0">
              <a:solidFill>
                <a:srgbClr val="000000"/>
              </a:solidFill>
              <a:cs typeface="Arial" panose="020B0604020202020204" pitchFamily="34" charset="0"/>
            </a:endParaRPr>
          </a:p>
          <a:p>
            <a:pPr marL="342900" indent="-342900">
              <a:lnSpc>
                <a:spcPct val="100000"/>
              </a:lnSpc>
              <a:spcBef>
                <a:spcPts val="1600"/>
              </a:spcBef>
              <a:buAutoNum type="arabicPeriod"/>
            </a:pPr>
            <a:r>
              <a:rPr lang="en-GB" sz="1800" dirty="0">
                <a:solidFill>
                  <a:srgbClr val="000000"/>
                </a:solidFill>
                <a:cs typeface="Arial"/>
              </a:rPr>
              <a:t>They then undertake research and compile a 15-minute presentation for a public meeting, using evidence-based arguments and ensuring that complex issues are communicated in a way that is accessible. </a:t>
            </a:r>
            <a:endParaRPr lang="en-GB" sz="1800" dirty="0">
              <a:cs typeface="Arial" panose="020B0604020202020204" pitchFamily="34" charset="0"/>
            </a:endParaRPr>
          </a:p>
          <a:p>
            <a:pPr marL="342900" indent="-342900">
              <a:lnSpc>
                <a:spcPct val="100000"/>
              </a:lnSpc>
              <a:spcBef>
                <a:spcPts val="1600"/>
              </a:spcBef>
              <a:buAutoNum type="arabicPeriod"/>
            </a:pPr>
            <a:r>
              <a:rPr lang="en-US" sz="1800" dirty="0">
                <a:cs typeface="Calibri"/>
              </a:rPr>
              <a:t>They present to the class. The class assumes the role of the affected community. The student responds to their questions.  </a:t>
            </a:r>
            <a:endParaRPr lang="en-GB" sz="1800" dirty="0">
              <a:cs typeface="Arial" panose="020B0604020202020204" pitchFamily="34" charset="0"/>
            </a:endParaRPr>
          </a:p>
        </p:txBody>
      </p:sp>
      <p:grpSp>
        <p:nvGrpSpPr>
          <p:cNvPr id="3" name="Group 2" descr="F and C">
            <a:extLst>
              <a:ext uri="{FF2B5EF4-FFF2-40B4-BE49-F238E27FC236}">
                <a16:creationId xmlns:a16="http://schemas.microsoft.com/office/drawing/2014/main" id="{244D3F8C-AA4E-3AE7-BA36-2DDFB57539B4}"/>
              </a:ext>
            </a:extLst>
          </p:cNvPr>
          <p:cNvGrpSpPr/>
          <p:nvPr/>
        </p:nvGrpSpPr>
        <p:grpSpPr>
          <a:xfrm>
            <a:off x="9224043" y="355829"/>
            <a:ext cx="1271521" cy="654498"/>
            <a:chOff x="10023668" y="226843"/>
            <a:chExt cx="1271521" cy="654498"/>
          </a:xfrm>
        </p:grpSpPr>
        <p:sp>
          <p:nvSpPr>
            <p:cNvPr id="4" name="TextBox 3">
              <a:extLst>
                <a:ext uri="{FF2B5EF4-FFF2-40B4-BE49-F238E27FC236}">
                  <a16:creationId xmlns:a16="http://schemas.microsoft.com/office/drawing/2014/main" id="{1541D028-1653-E6DD-12CC-83B19149A2F0}"/>
                </a:ext>
              </a:extLst>
            </p:cNvPr>
            <p:cNvSpPr txBox="1"/>
            <p:nvPr/>
          </p:nvSpPr>
          <p:spPr>
            <a:xfrm>
              <a:off x="10023668" y="235010"/>
              <a:ext cx="799625"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PE</a:t>
              </a:r>
              <a:endParaRPr lang="en-GB" sz="3600" dirty="0">
                <a:solidFill>
                  <a:schemeClr val="tx1">
                    <a:lumMod val="95000"/>
                    <a:lumOff val="5000"/>
                  </a:schemeClr>
                </a:solidFill>
              </a:endParaRPr>
            </a:p>
          </p:txBody>
        </p:sp>
        <p:sp>
          <p:nvSpPr>
            <p:cNvPr id="5" name="TextBox 4">
              <a:extLst>
                <a:ext uri="{FF2B5EF4-FFF2-40B4-BE49-F238E27FC236}">
                  <a16:creationId xmlns:a16="http://schemas.microsoft.com/office/drawing/2014/main" id="{5B6A08A8-E30C-B530-7D69-318EAC3AE23A}"/>
                </a:ext>
              </a:extLst>
            </p:cNvPr>
            <p:cNvSpPr txBox="1"/>
            <p:nvPr/>
          </p:nvSpPr>
          <p:spPr>
            <a:xfrm>
              <a:off x="10659429" y="226843"/>
              <a:ext cx="635760" cy="646331"/>
            </a:xfrm>
            <a:prstGeom prst="rect">
              <a:avLst/>
            </a:prstGeom>
            <a:noFill/>
            <a:ln w="12700">
              <a:noFill/>
            </a:ln>
          </p:spPr>
          <p:txBody>
            <a:bodyPr wrap="square" rtlCol="0">
              <a:spAutoFit/>
            </a:bodyPr>
            <a:lstStyle/>
            <a:p>
              <a:pPr algn="ctr"/>
              <a:endParaRPr lang="en-GB" sz="3600"/>
            </a:p>
          </p:txBody>
        </p:sp>
      </p:grpSp>
    </p:spTree>
    <p:extLst>
      <p:ext uri="{BB962C8B-B14F-4D97-AF65-F5344CB8AC3E}">
        <p14:creationId xmlns:p14="http://schemas.microsoft.com/office/powerpoint/2010/main" val="3230268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000000"/>
                </a:solidFill>
                <a:cs typeface="Arial"/>
              </a:rPr>
              <a:t>Research translation</a:t>
            </a:r>
            <a:endParaRPr lang="en-GB">
              <a:solidFill>
                <a:srgbClr val="0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244006"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8" name="Content Placeholder 2">
            <a:extLst>
              <a:ext uri="{FF2B5EF4-FFF2-40B4-BE49-F238E27FC236}">
                <a16:creationId xmlns:a16="http://schemas.microsoft.com/office/drawing/2014/main" id="{4C10AA1B-0346-5F8D-9B48-0074139B91B5}"/>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ts val="2000"/>
              </a:lnSpc>
              <a:spcBef>
                <a:spcPts val="0"/>
              </a:spcBef>
              <a:spcAft>
                <a:spcPts val="1200"/>
              </a:spcAft>
              <a:buFont typeface="Arial" panose="020B0604020202020204" pitchFamily="34" charset="0"/>
              <a:buNone/>
            </a:pPr>
            <a:r>
              <a:rPr lang="en-GB" sz="2000" b="1" dirty="0">
                <a:solidFill>
                  <a:srgbClr val="FFC000"/>
                </a:solidFill>
                <a:ea typeface="+mn-lt"/>
                <a:cs typeface="+mn-lt"/>
              </a:rPr>
              <a:t> </a:t>
            </a:r>
            <a:endParaRPr lang="en-GB" sz="2000" b="1" dirty="0">
              <a:solidFill>
                <a:srgbClr val="FFC000"/>
              </a:solidFill>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72B58378-9CD5-D9B1-0ED7-482B1FC981A5}"/>
              </a:ext>
            </a:extLst>
          </p:cNvPr>
          <p:cNvSpPr txBox="1"/>
          <p:nvPr/>
        </p:nvSpPr>
        <p:spPr>
          <a:xfrm>
            <a:off x="6660793" y="1556864"/>
            <a:ext cx="2666556" cy="41960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Synthesis of complex ideas</a:t>
            </a:r>
          </a:p>
          <a:p>
            <a:pPr marL="251460" indent="-179705">
              <a:lnSpc>
                <a:spcPts val="2000"/>
              </a:lnSpc>
              <a:buFont typeface="Arial,Sans-Serif"/>
              <a:buChar char="•"/>
            </a:pPr>
            <a:r>
              <a:rPr lang="en-GB" sz="1600" dirty="0">
                <a:cs typeface="Calibri" panose="020F0502020204030204"/>
              </a:rPr>
              <a:t>Analysis</a:t>
            </a:r>
          </a:p>
          <a:p>
            <a:pPr marL="251460" indent="-179705">
              <a:lnSpc>
                <a:spcPts val="2000"/>
              </a:lnSpc>
              <a:buFont typeface="Arial,Sans-Serif"/>
              <a:buChar char="•"/>
            </a:pPr>
            <a:r>
              <a:rPr lang="en-GB" sz="1600" dirty="0">
                <a:cs typeface="Calibri" panose="020F0502020204030204"/>
              </a:rPr>
              <a:t>Communication</a:t>
            </a:r>
          </a:p>
          <a:p>
            <a:pPr marL="251460" indent="-179705">
              <a:lnSpc>
                <a:spcPts val="2000"/>
              </a:lnSpc>
              <a:buFont typeface="Arial,Sans-Serif"/>
              <a:buChar char="•"/>
            </a:pPr>
            <a:r>
              <a:rPr lang="en-GB" sz="1600" dirty="0">
                <a:cs typeface="Calibri" panose="020F0502020204030204"/>
              </a:rPr>
              <a:t>Collaboration </a:t>
            </a:r>
            <a:br>
              <a:rPr lang="en-GB" sz="1600" dirty="0">
                <a:cs typeface="Calibri" panose="020F0502020204030204"/>
              </a:rPr>
            </a:br>
            <a:r>
              <a:rPr lang="en-GB" sz="1600" dirty="0">
                <a:cs typeface="Calibri" panose="020F0502020204030204"/>
              </a:rPr>
              <a:t>(if groupwork)</a:t>
            </a:r>
          </a:p>
          <a:p>
            <a:pPr marL="251460" indent="-179705">
              <a:lnSpc>
                <a:spcPts val="2000"/>
              </a:lnSpc>
              <a:buFont typeface="Arial,Sans-Serif"/>
              <a:buChar char="•"/>
            </a:pPr>
            <a:r>
              <a:rPr lang="en-GB" sz="1600" dirty="0">
                <a:cs typeface="Calibri" panose="020F0502020204030204"/>
              </a:rPr>
              <a:t>Metacognition</a:t>
            </a:r>
            <a:endParaRPr lang="en-GB" dirty="0">
              <a:cs typeface="Calibri" panose="020F0502020204030204"/>
            </a:endParaRPr>
          </a:p>
          <a:p>
            <a:pPr marL="251460" indent="-179705">
              <a:lnSpc>
                <a:spcPts val="2000"/>
              </a:lnSpc>
              <a:buFont typeface="Arial,Sans-Serif"/>
              <a:buChar char="•"/>
            </a:pPr>
            <a:r>
              <a:rPr lang="en-GB" sz="1600" dirty="0">
                <a:cs typeface="Arial"/>
              </a:rPr>
              <a:t>Understanding of research process</a:t>
            </a:r>
          </a:p>
          <a:p>
            <a:pPr marL="251460" indent="-179705">
              <a:lnSpc>
                <a:spcPts val="2000"/>
              </a:lnSpc>
              <a:buFont typeface="Arial,Sans-Serif"/>
              <a:buChar char="•"/>
            </a:pPr>
            <a:r>
              <a:rPr lang="en-GB" sz="1600" dirty="0">
                <a:cs typeface="Arial"/>
              </a:rPr>
              <a:t>Knowledge production</a:t>
            </a:r>
          </a:p>
          <a:p>
            <a:pPr marL="251460" indent="-179705">
              <a:lnSpc>
                <a:spcPts val="2000"/>
              </a:lnSpc>
              <a:buFont typeface="Arial,Sans-Serif"/>
              <a:buChar char="•"/>
            </a:pPr>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55905" indent="-182880">
              <a:buFont typeface="Arial"/>
              <a:buChar char="•"/>
            </a:pPr>
            <a:r>
              <a:rPr lang="en-GB" sz="1600" dirty="0">
                <a:cs typeface="Calibri" panose="020F0502020204030204"/>
              </a:rPr>
              <a:t>Outputs can be produced using simple, available software (Word, PPT, Canva etc). </a:t>
            </a:r>
            <a:endParaRPr lang="en-GB" dirty="0">
              <a:cs typeface="Calibri" panose="020F0502020204030204"/>
            </a:endParaRPr>
          </a:p>
        </p:txBody>
      </p:sp>
      <p:sp>
        <p:nvSpPr>
          <p:cNvPr id="22" name="Content Placeholder 7">
            <a:extLst>
              <a:ext uri="{FF2B5EF4-FFF2-40B4-BE49-F238E27FC236}">
                <a16:creationId xmlns:a16="http://schemas.microsoft.com/office/drawing/2014/main" id="{815E5068-1BF7-F164-6DE9-363E8C19E91B}"/>
              </a:ext>
            </a:extLst>
          </p:cNvPr>
          <p:cNvSpPr txBox="1">
            <a:spLocks/>
          </p:cNvSpPr>
          <p:nvPr/>
        </p:nvSpPr>
        <p:spPr>
          <a:xfrm>
            <a:off x="297031"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dirty="0"/>
              <a:t>Student activities</a:t>
            </a:r>
            <a:endParaRPr lang="en-US" dirty="0">
              <a:cs typeface="Calibri" panose="020F0502020204030204"/>
            </a:endParaRPr>
          </a:p>
          <a:p>
            <a:pPr marL="342900" indent="-342900">
              <a:lnSpc>
                <a:spcPct val="100000"/>
              </a:lnSpc>
              <a:spcBef>
                <a:spcPts val="1600"/>
              </a:spcBef>
              <a:buAutoNum type="arabicPeriod"/>
            </a:pPr>
            <a:r>
              <a:rPr lang="en-US" sz="1800" dirty="0">
                <a:cs typeface="Arial"/>
              </a:rPr>
              <a:t>Students </a:t>
            </a:r>
            <a:r>
              <a:rPr lang="en-GB" sz="1800" dirty="0">
                <a:cs typeface="Arial"/>
              </a:rPr>
              <a:t>work with researchers to understand how knowledge in their discipline is produced.</a:t>
            </a:r>
          </a:p>
          <a:p>
            <a:pPr marL="342900" indent="-342900">
              <a:lnSpc>
                <a:spcPct val="100000"/>
              </a:lnSpc>
              <a:spcBef>
                <a:spcPts val="1600"/>
              </a:spcBef>
              <a:buAutoNum type="arabicPeriod"/>
            </a:pPr>
            <a:r>
              <a:rPr lang="en-GB" sz="1800" dirty="0">
                <a:cs typeface="Arial"/>
              </a:rPr>
              <a:t>Ask PhD students to come and share their research in classes; allow and encourage students to generate questions. </a:t>
            </a:r>
          </a:p>
          <a:p>
            <a:pPr marL="342900" indent="-342900">
              <a:lnSpc>
                <a:spcPct val="100000"/>
              </a:lnSpc>
              <a:spcBef>
                <a:spcPts val="1600"/>
              </a:spcBef>
              <a:buAutoNum type="arabicPeriod"/>
            </a:pPr>
            <a:r>
              <a:rPr lang="en-GB" sz="1800" dirty="0">
                <a:cs typeface="Arial"/>
              </a:rPr>
              <a:t>Students then ‘interpret’ the research with some simplified outputs, e.g. posters, infographics, technical notes or a few slides.  This can be done as a group exercise or as an individual depending on group size. Students may translate one piece of work or choose multiple ideas to represent. </a:t>
            </a:r>
            <a:endParaRPr lang="en-GB" sz="1800" dirty="0">
              <a:cs typeface="Arial" panose="020B0604020202020204" pitchFamily="34" charset="0"/>
            </a:endParaRPr>
          </a:p>
          <a:p>
            <a:pPr marL="359410" indent="-359410">
              <a:lnSpc>
                <a:spcPts val="2200"/>
              </a:lnSpc>
              <a:spcBef>
                <a:spcPts val="1600"/>
              </a:spcBef>
              <a:buFont typeface="Arial" panose="020B0604020202020204" pitchFamily="34" charset="0"/>
              <a:buAutoNum type="arabicPeriod"/>
            </a:pPr>
            <a:endParaRPr lang="en-US" sz="1800" dirty="0">
              <a:cs typeface="Calibri"/>
            </a:endParaRPr>
          </a:p>
        </p:txBody>
      </p:sp>
      <p:sp>
        <p:nvSpPr>
          <p:cNvPr id="3" name="TextBox 2">
            <a:extLst>
              <a:ext uri="{FF2B5EF4-FFF2-40B4-BE49-F238E27FC236}">
                <a16:creationId xmlns:a16="http://schemas.microsoft.com/office/drawing/2014/main" id="{62964224-6F16-6660-30A2-4BF5F6892F8D}"/>
              </a:ext>
            </a:extLst>
          </p:cNvPr>
          <p:cNvSpPr txBox="1"/>
          <p:nvPr/>
        </p:nvSpPr>
        <p:spPr>
          <a:xfrm>
            <a:off x="9327349" y="344461"/>
            <a:ext cx="856097"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PE</a:t>
            </a:r>
          </a:p>
        </p:txBody>
      </p:sp>
    </p:spTree>
    <p:extLst>
      <p:ext uri="{BB962C8B-B14F-4D97-AF65-F5344CB8AC3E}">
        <p14:creationId xmlns:p14="http://schemas.microsoft.com/office/powerpoint/2010/main" val="1195598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a:xfrm>
            <a:off x="188464" y="119920"/>
            <a:ext cx="11815072" cy="1116415"/>
          </a:xfrm>
        </p:spPr>
        <p:txBody>
          <a:bodyPr>
            <a:normAutofit/>
          </a:bodyPr>
          <a:lstStyle/>
          <a:p>
            <a:r>
              <a:rPr lang="en-US" dirty="0">
                <a:solidFill>
                  <a:srgbClr val="433244"/>
                </a:solidFill>
                <a:latin typeface="Calibri Light"/>
                <a:cs typeface="Arial"/>
              </a:rPr>
              <a:t>Assessment categories– Key   </a:t>
            </a:r>
            <a:endParaRPr lang="en-US" dirty="0"/>
          </a:p>
        </p:txBody>
      </p:sp>
      <p:sp>
        <p:nvSpPr>
          <p:cNvPr id="8" name="Content Placeholder 7">
            <a:extLst>
              <a:ext uri="{FF2B5EF4-FFF2-40B4-BE49-F238E27FC236}">
                <a16:creationId xmlns:a16="http://schemas.microsoft.com/office/drawing/2014/main" id="{1A3774AD-071A-7096-98C0-8C99711B6723}"/>
              </a:ext>
            </a:extLst>
          </p:cNvPr>
          <p:cNvSpPr>
            <a:spLocks noGrp="1"/>
          </p:cNvSpPr>
          <p:nvPr>
            <p:ph idx="1"/>
          </p:nvPr>
        </p:nvSpPr>
        <p:spPr>
          <a:xfrm>
            <a:off x="424150" y="1377109"/>
            <a:ext cx="11579386" cy="4788838"/>
          </a:xfrm>
        </p:spPr>
        <p:txBody>
          <a:bodyPr vert="horz" lIns="91440" tIns="45720" rIns="91440" bIns="45720" rtlCol="0" anchor="t">
            <a:noAutofit/>
          </a:bodyPr>
          <a:lstStyle/>
          <a:p>
            <a:pPr marL="0" indent="0">
              <a:lnSpc>
                <a:spcPct val="100000"/>
              </a:lnSpc>
              <a:spcBef>
                <a:spcPts val="0"/>
              </a:spcBef>
              <a:buNone/>
            </a:pPr>
            <a:r>
              <a:rPr lang="en-US" sz="1800" dirty="0">
                <a:ea typeface="+mn-lt"/>
                <a:cs typeface="+mn-lt"/>
              </a:rPr>
              <a:t>The </a:t>
            </a:r>
            <a:r>
              <a:rPr lang="en-US" sz="1800" dirty="0">
                <a:ea typeface="+mn-lt"/>
                <a:cs typeface="+mn-lt"/>
                <a:hlinkClick r:id="rId3"/>
              </a:rPr>
              <a:t>Assessment Operating Model </a:t>
            </a:r>
            <a:r>
              <a:rPr lang="en-US" sz="1800" dirty="0">
                <a:ea typeface="+mn-lt"/>
                <a:cs typeface="+mn-lt"/>
              </a:rPr>
              <a:t>at UCL identified 6 types of summative assessments/exams.  These cards use abbreviations listed in this table:</a:t>
            </a:r>
            <a:endParaRPr lang="en-US" sz="18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a:p>
            <a:pPr marL="0" indent="0">
              <a:lnSpc>
                <a:spcPct val="100000"/>
              </a:lnSpc>
              <a:spcBef>
                <a:spcPts val="0"/>
              </a:spcBef>
              <a:buNone/>
            </a:pPr>
            <a:endParaRPr lang="en-US" sz="2000" dirty="0">
              <a:cs typeface="Calibri" panose="020F0502020204030204"/>
            </a:endParaRPr>
          </a:p>
        </p:txBody>
      </p:sp>
      <p:graphicFrame>
        <p:nvGraphicFramePr>
          <p:cNvPr id="3" name="Table 5" descr="Table with list of exam types at UCL from the Assessment Operating Model along with abbreviations that are used in the resource.">
            <a:extLst>
              <a:ext uri="{FF2B5EF4-FFF2-40B4-BE49-F238E27FC236}">
                <a16:creationId xmlns:a16="http://schemas.microsoft.com/office/drawing/2014/main" id="{AA00329D-0935-0E02-561F-7C14B192BEF9}"/>
              </a:ext>
            </a:extLst>
          </p:cNvPr>
          <p:cNvGraphicFramePr>
            <a:graphicFrameLocks noGrp="1"/>
          </p:cNvGraphicFramePr>
          <p:nvPr>
            <p:extLst>
              <p:ext uri="{D42A27DB-BD31-4B8C-83A1-F6EECF244321}">
                <p14:modId xmlns:p14="http://schemas.microsoft.com/office/powerpoint/2010/main" val="3277040855"/>
              </p:ext>
            </p:extLst>
          </p:nvPr>
        </p:nvGraphicFramePr>
        <p:xfrm>
          <a:off x="424150" y="2025808"/>
          <a:ext cx="10763732" cy="4373880"/>
        </p:xfrm>
        <a:graphic>
          <a:graphicData uri="http://schemas.openxmlformats.org/drawingml/2006/table">
            <a:tbl>
              <a:tblPr>
                <a:tableStyleId>{5C22544A-7EE6-4342-B048-85BDC9FD1C3A}</a:tableStyleId>
              </a:tblPr>
              <a:tblGrid>
                <a:gridCol w="10014585">
                  <a:extLst>
                    <a:ext uri="{9D8B030D-6E8A-4147-A177-3AD203B41FA5}">
                      <a16:colId xmlns:a16="http://schemas.microsoft.com/office/drawing/2014/main" val="3875767558"/>
                    </a:ext>
                  </a:extLst>
                </a:gridCol>
                <a:gridCol w="749147">
                  <a:extLst>
                    <a:ext uri="{9D8B030D-6E8A-4147-A177-3AD203B41FA5}">
                      <a16:colId xmlns:a16="http://schemas.microsoft.com/office/drawing/2014/main" val="3855370892"/>
                    </a:ext>
                  </a:extLst>
                </a:gridCol>
              </a:tblGrid>
              <a:tr h="276119">
                <a:tc>
                  <a:txBody>
                    <a:bodyPr/>
                    <a:lstStyle/>
                    <a:p>
                      <a:r>
                        <a:rPr lang="en-US" sz="2000" dirty="0">
                          <a:solidFill>
                            <a:schemeClr val="bg1"/>
                          </a:solidFill>
                        </a:rPr>
                        <a:t>Assessment Operating Model categories</a:t>
                      </a:r>
                      <a:endParaRPr lang="en-GB"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445C"/>
                    </a:solidFill>
                  </a:tcPr>
                </a:tc>
                <a:tc>
                  <a:txBody>
                    <a:bodyPr/>
                    <a:lstStyle/>
                    <a:p>
                      <a:r>
                        <a:rPr lang="en-US" sz="2000">
                          <a:solidFill>
                            <a:schemeClr val="bg1"/>
                          </a:solidFill>
                        </a:rPr>
                        <a:t>Key</a:t>
                      </a:r>
                      <a:endParaRPr lang="en-GB" sz="200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445C"/>
                    </a:solidFill>
                  </a:tcPr>
                </a:tc>
                <a:extLst>
                  <a:ext uri="{0D108BD9-81ED-4DB2-BD59-A6C34878D82A}">
                    <a16:rowId xmlns:a16="http://schemas.microsoft.com/office/drawing/2014/main" val="273136137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latin typeface="Calibri"/>
                          <a:ea typeface="Times New Roman" panose="02020603050405020304" pitchFamily="18" charset="0"/>
                          <a:cs typeface="Arial"/>
                        </a:rPr>
                        <a:t>Controlled Condition Exams (time limited exams – in person or online - which may or may not allow for use of authorised resources).</a:t>
                      </a:r>
                      <a:endParaRPr lang="en-GB" sz="1800" dirty="0">
                        <a:latin typeface="Calibri"/>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a:solidFill>
                            <a:schemeClr val="tx1"/>
                          </a:solidFill>
                          <a:effectLst/>
                          <a:latin typeface="Calibri"/>
                          <a:ea typeface="Times New Roman" panose="02020603050405020304" pitchFamily="18" charset="0"/>
                          <a:cs typeface="Arial"/>
                        </a:rPr>
                        <a:t>CCE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0749999"/>
                  </a:ext>
                </a:extLst>
              </a:tr>
              <a:tr h="370840">
                <a:tc>
                  <a:txBody>
                    <a:bodyPr/>
                    <a:lstStyle/>
                    <a:p>
                      <a:r>
                        <a:rPr lang="en-GB" sz="1800" b="0" dirty="0">
                          <a:solidFill>
                            <a:srgbClr val="000000"/>
                          </a:solidFill>
                          <a:effectLst/>
                          <a:latin typeface="Calibri"/>
                          <a:ea typeface="Times New Roman" panose="02020603050405020304" pitchFamily="18" charset="0"/>
                          <a:cs typeface="Arial"/>
                        </a:rPr>
                        <a:t>Take-Home Papers /Open Book (assessments with limited duration of say 1 day to 1 week. Students are allowed access to resources) .</a:t>
                      </a:r>
                      <a:endParaRPr lang="en-GB" sz="1800" dirty="0">
                        <a:latin typeface="Calibri"/>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a:solidFill>
                            <a:schemeClr val="tx1"/>
                          </a:solidFill>
                          <a:latin typeface="Calibri"/>
                          <a:ea typeface="Times New Roman" panose="02020603050405020304" pitchFamily="18" charset="0"/>
                          <a:cs typeface="Arial"/>
                        </a:rPr>
                        <a:t>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167688"/>
                  </a:ext>
                </a:extLst>
              </a:tr>
              <a:tr h="370840">
                <a:tc>
                  <a:txBody>
                    <a:bodyPr/>
                    <a:lstStyle/>
                    <a:p>
                      <a:r>
                        <a:rPr lang="en-GB" sz="1800" dirty="0">
                          <a:solidFill>
                            <a:srgbClr val="000000"/>
                          </a:solidFill>
                          <a:ea typeface="Times New Roman" panose="02020603050405020304" pitchFamily="18" charset="0"/>
                          <a:cs typeface="Arial"/>
                        </a:rPr>
                        <a:t>Quizzes &amp; In-class Tests (these take place in person or online and although often include MCQ type questions may also include other class activities).</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a:solidFill>
                            <a:schemeClr val="tx1"/>
                          </a:solidFill>
                          <a:effectLst/>
                          <a:latin typeface="Calibri"/>
                          <a:ea typeface="Times New Roman" panose="02020603050405020304" pitchFamily="18" charset="0"/>
                          <a:cs typeface="Arial"/>
                        </a:rPr>
                        <a:t>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3660143"/>
                  </a:ext>
                </a:extLst>
              </a:tr>
              <a:tr h="370840">
                <a:tc>
                  <a:txBody>
                    <a:bodyPr/>
                    <a:lstStyle/>
                    <a:p>
                      <a:r>
                        <a:rPr lang="en-GB" sz="1800" b="0" dirty="0">
                          <a:solidFill>
                            <a:srgbClr val="000000"/>
                          </a:solidFill>
                          <a:effectLst/>
                          <a:latin typeface="Calibri"/>
                          <a:ea typeface="Times New Roman" panose="02020603050405020304" pitchFamily="18" charset="0"/>
                          <a:cs typeface="Arial"/>
                        </a:rPr>
                        <a:t>Practical Exams (</a:t>
                      </a:r>
                      <a:r>
                        <a:rPr lang="en-US" sz="1800" b="0" dirty="0">
                          <a:solidFill>
                            <a:srgbClr val="000000"/>
                          </a:solidFill>
                          <a:effectLst/>
                          <a:latin typeface="Calibri"/>
                          <a:ea typeface="Times New Roman" panose="02020603050405020304" pitchFamily="18" charset="0"/>
                          <a:cs typeface="Arial"/>
                        </a:rPr>
                        <a:t>p</a:t>
                      </a:r>
                      <a:r>
                        <a:rPr lang="en-US" sz="1800" dirty="0"/>
                        <a:t>ractical assessments with a short, fixed duration such as presentations, group presentations, </a:t>
                      </a:r>
                      <a:r>
                        <a:rPr lang="en-US" sz="1800" dirty="0" err="1"/>
                        <a:t>vivas</a:t>
                      </a:r>
                      <a:r>
                        <a:rPr lang="en-US" sz="1800" dirty="0"/>
                        <a:t>, clinical exams, OSCEs, lab tests </a:t>
                      </a:r>
                      <a:r>
                        <a:rPr lang="en-US" sz="1800" dirty="0" err="1"/>
                        <a:t>etc</a:t>
                      </a:r>
                      <a:r>
                        <a:rPr lang="en-US" sz="1800" dirty="0"/>
                        <a:t>).</a:t>
                      </a:r>
                      <a:endParaRPr lang="en-GB" sz="1800" dirty="0">
                        <a:latin typeface="Calibri"/>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alibri"/>
                          <a:ea typeface="Times New Roman" panose="02020603050405020304" pitchFamily="18" charset="0"/>
                          <a:cs typeface="Arial"/>
                        </a:rPr>
                        <a:t>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29451"/>
                  </a:ext>
                </a:extLst>
              </a:tr>
              <a:tr h="502920">
                <a:tc>
                  <a:txBody>
                    <a:bodyPr/>
                    <a:lstStyle/>
                    <a:p>
                      <a:r>
                        <a:rPr lang="en-GB" sz="1800" b="0" dirty="0">
                          <a:solidFill>
                            <a:srgbClr val="000000"/>
                          </a:solidFill>
                          <a:effectLst/>
                          <a:latin typeface="Calibri"/>
                          <a:ea typeface="Times New Roman" panose="02020603050405020304" pitchFamily="18" charset="0"/>
                          <a:cs typeface="Arial"/>
                        </a:rPr>
                        <a:t>Coursework and other Assessments (</a:t>
                      </a:r>
                      <a:r>
                        <a:rPr lang="en-US" sz="1800" dirty="0"/>
                        <a:t>Assignments where students are typically given a few weeks to complete the assessment. Includes essays, reports, portfolios, artefacts, exhibitions or other assessment that does not fit into other categories. </a:t>
                      </a:r>
                      <a:endParaRPr lang="en-GB" sz="1800" dirty="0">
                        <a:latin typeface="Calibri"/>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alibri"/>
                          <a:ea typeface="Times New Roman" panose="02020603050405020304" pitchFamily="18" charset="0"/>
                          <a:cs typeface="Aria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6873119"/>
                  </a:ext>
                </a:extLst>
              </a:tr>
              <a:tr h="502920">
                <a:tc>
                  <a:txBody>
                    <a:bodyPr/>
                    <a:lstStyle/>
                    <a:p>
                      <a:r>
                        <a:rPr lang="en-US" sz="1800" dirty="0">
                          <a:latin typeface="Calibri"/>
                          <a:cs typeface="Arial"/>
                        </a:rPr>
                        <a:t>Dissertation (e</a:t>
                      </a:r>
                      <a:r>
                        <a:rPr lang="en-US" sz="1800" dirty="0"/>
                        <a:t>xtended, in-depth coursework assignments involving research and independent study).</a:t>
                      </a:r>
                      <a:endParaRPr lang="en-GB" sz="1800" dirty="0">
                        <a:latin typeface="Calibri"/>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Calibri"/>
                          <a:ea typeface="Times New Roman" panose="02020603050405020304" pitchFamily="18" charset="0"/>
                          <a:cs typeface="Arial"/>
                        </a:rPr>
                        <a:t>D</a:t>
                      </a:r>
                      <a:endParaRPr lang="en-GB" sz="2000" b="1" dirty="0">
                        <a:solidFill>
                          <a:schemeClr val="tx1"/>
                        </a:solidFill>
                        <a:latin typeface="Calibri"/>
                        <a:ea typeface="Times New Roman" panose="02020603050405020304" pitchFamily="18" charset="0"/>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3823196"/>
                  </a:ext>
                </a:extLst>
              </a:tr>
            </a:tbl>
          </a:graphicData>
        </a:graphic>
      </p:graphicFrame>
    </p:spTree>
    <p:extLst>
      <p:ext uri="{BB962C8B-B14F-4D97-AF65-F5344CB8AC3E}">
        <p14:creationId xmlns:p14="http://schemas.microsoft.com/office/powerpoint/2010/main" val="3530898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000000"/>
                </a:solidFill>
                <a:cs typeface="Arial"/>
              </a:rPr>
              <a:t>Simulation</a:t>
            </a:r>
            <a:endParaRPr lang="en-GB">
              <a:solidFill>
                <a:srgbClr val="000000"/>
              </a:solidFill>
              <a:cs typeface="Arial"/>
            </a:endParaRPr>
          </a:p>
        </p:txBody>
      </p:sp>
      <p:sp>
        <p:nvSpPr>
          <p:cNvPr id="11" name="TextBox 10">
            <a:extLst>
              <a:ext uri="{FF2B5EF4-FFF2-40B4-BE49-F238E27FC236}">
                <a16:creationId xmlns:a16="http://schemas.microsoft.com/office/drawing/2014/main" id="{A0C9715C-1974-54DE-28D7-C9869359BCB8}"/>
              </a:ext>
            </a:extLst>
          </p:cNvPr>
          <p:cNvSpPr txBox="1"/>
          <p:nvPr/>
        </p:nvSpPr>
        <p:spPr>
          <a:xfrm>
            <a:off x="10418252" y="277781"/>
            <a:ext cx="890587" cy="673690"/>
          </a:xfrm>
          <a:prstGeom prst="rect">
            <a:avLst/>
          </a:prstGeom>
          <a:noFill/>
          <a:ln w="12700">
            <a:noFill/>
          </a:ln>
        </p:spPr>
        <p:txBody>
          <a:bodyPr wrap="square" rtlCol="0">
            <a:spAutoFit/>
          </a:bodyPr>
          <a:lstStyle/>
          <a:p>
            <a:pPr algn="ctr"/>
            <a:r>
              <a:rPr lang="en-US" sz="3600"/>
              <a:t>PE</a:t>
            </a:r>
            <a:endParaRPr lang="en-GB" sz="3600"/>
          </a:p>
        </p:txBody>
      </p:sp>
      <p:sp>
        <p:nvSpPr>
          <p:cNvPr id="18" name="Content Placeholder 2">
            <a:extLst>
              <a:ext uri="{FF2B5EF4-FFF2-40B4-BE49-F238E27FC236}">
                <a16:creationId xmlns:a16="http://schemas.microsoft.com/office/drawing/2014/main" id="{D2D56DEB-7BA6-6B00-518D-F31FF4E0E978}"/>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ts val="2000"/>
              </a:lnSpc>
              <a:spcBef>
                <a:spcPts val="0"/>
              </a:spcBef>
              <a:spcAft>
                <a:spcPts val="1200"/>
              </a:spcAft>
              <a:buFont typeface="Arial" panose="020B0604020202020204" pitchFamily="34" charset="0"/>
              <a:buNone/>
            </a:pPr>
            <a:r>
              <a:rPr lang="en-GB" sz="2000" b="1" dirty="0">
                <a:solidFill>
                  <a:srgbClr val="FFC000"/>
                </a:solidFill>
                <a:ea typeface="+mn-lt"/>
                <a:cs typeface="+mn-lt"/>
              </a:rPr>
              <a:t> </a:t>
            </a:r>
            <a:endParaRPr lang="en-GB" sz="2000" b="1" dirty="0">
              <a:solidFill>
                <a:srgbClr val="FFC000"/>
              </a:solidFill>
              <a:latin typeface="Segoe UI Emoji"/>
              <a:ea typeface="Times New Roman" panose="02020603050405020304" pitchFamily="18" charset="0"/>
              <a:cs typeface="Times New Roman" panose="02020603050405020304" pitchFamily="18" charset="0"/>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1B79AA4D-0AAF-37AD-22A9-23203A4996F8}"/>
              </a:ext>
            </a:extLst>
          </p:cNvPr>
          <p:cNvSpPr txBox="1"/>
          <p:nvPr/>
        </p:nvSpPr>
        <p:spPr>
          <a:xfrm>
            <a:off x="6709825" y="1562100"/>
            <a:ext cx="2604097"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Metacognition</a:t>
            </a:r>
          </a:p>
          <a:p>
            <a:pPr marL="251460" indent="-179705">
              <a:lnSpc>
                <a:spcPts val="2000"/>
              </a:lnSpc>
              <a:buFont typeface="Arial,Sans-Serif"/>
              <a:buChar char="•"/>
            </a:pPr>
            <a:r>
              <a:rPr lang="en-GB" sz="1600" dirty="0">
                <a:cs typeface="Calibri" panose="020F0502020204030204"/>
              </a:rPr>
              <a:t>Social intelligence</a:t>
            </a:r>
          </a:p>
          <a:p>
            <a:pPr marL="251460" indent="-179705">
              <a:lnSpc>
                <a:spcPts val="2000"/>
              </a:lnSpc>
              <a:buFont typeface="Arial,Sans-Serif"/>
              <a:buChar char="•"/>
            </a:pPr>
            <a:r>
              <a:rPr lang="en-GB" sz="1600" dirty="0">
                <a:cs typeface="Calibri" panose="020F0502020204030204"/>
              </a:rPr>
              <a:t>Adaptability</a:t>
            </a:r>
          </a:p>
          <a:p>
            <a:pPr marL="251460" indent="-179705">
              <a:lnSpc>
                <a:spcPts val="2000"/>
              </a:lnSpc>
              <a:buFont typeface="Arial,Sans-Serif"/>
              <a:buChar char="•"/>
            </a:pPr>
            <a:r>
              <a:rPr lang="en-GB" sz="1600" dirty="0">
                <a:cs typeface="Calibri" panose="020F0502020204030204"/>
              </a:rPr>
              <a:t>Applied knowledge</a:t>
            </a:r>
          </a:p>
          <a:p>
            <a:pPr marL="251460" indent="-179705">
              <a:lnSpc>
                <a:spcPts val="2000"/>
              </a:lnSpc>
              <a:buFont typeface="Arial,Sans-Serif"/>
              <a:buChar char="•"/>
            </a:pPr>
            <a:r>
              <a:rPr lang="en-GB" sz="1600" dirty="0">
                <a:cs typeface="Calibri" panose="020F0502020204030204"/>
              </a:rPr>
              <a:t>Practical competence</a:t>
            </a:r>
            <a:endParaRPr lang="en-GB" dirty="0"/>
          </a:p>
          <a:p>
            <a:pPr marL="251460" indent="-179705">
              <a:lnSpc>
                <a:spcPts val="2000"/>
              </a:lnSpc>
              <a:buFont typeface="Arial,Sans-Serif"/>
              <a:buChar char="•"/>
            </a:pPr>
            <a:r>
              <a:rPr lang="en-GB" sz="1600" dirty="0">
                <a:cs typeface="Calibri" panose="020F0502020204030204"/>
              </a:rPr>
              <a:t>Resilience</a:t>
            </a:r>
          </a:p>
          <a:p>
            <a:pPr marL="342900" indent="-342900">
              <a:buFont typeface="Arial,Sans-Serif"/>
              <a:buChar char="•"/>
            </a:pPr>
            <a:endParaRPr lang="en-GB" dirty="0">
              <a:cs typeface="Calibri" panose="020F0502020204030204"/>
            </a:endParaRP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p>
          <a:p>
            <a:r>
              <a:rPr lang="en-GB" sz="1600" dirty="0">
                <a:cs typeface="Times New Roman"/>
              </a:rPr>
              <a:t>The context would determine the mode of delivery.  Students could be asked to submit reflections on learning from the simulation (written, audio, video</a:t>
            </a:r>
            <a:r>
              <a:rPr lang="en-GB" sz="1600" dirty="0">
                <a:latin typeface="Times New Roman"/>
                <a:cs typeface="Times New Roman"/>
              </a:rPr>
              <a:t>).</a:t>
            </a:r>
            <a:endParaRPr lang="en-US" sz="1600" dirty="0">
              <a:latin typeface="Times New Roman"/>
              <a:cs typeface="Times New Roman"/>
            </a:endParaRPr>
          </a:p>
        </p:txBody>
      </p:sp>
      <p:sp>
        <p:nvSpPr>
          <p:cNvPr id="22" name="Content Placeholder 7">
            <a:extLst>
              <a:ext uri="{FF2B5EF4-FFF2-40B4-BE49-F238E27FC236}">
                <a16:creationId xmlns:a16="http://schemas.microsoft.com/office/drawing/2014/main" id="{82922611-A743-768C-A7F6-27EE0AEDFE43}"/>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59410" indent="-359410">
              <a:lnSpc>
                <a:spcPts val="2200"/>
              </a:lnSpc>
              <a:spcBef>
                <a:spcPts val="1600"/>
              </a:spcBef>
              <a:buAutoNum type="arabicPeriod"/>
            </a:pPr>
            <a:r>
              <a:rPr lang="en-GB" sz="1800" dirty="0">
                <a:cs typeface="Arial"/>
              </a:rPr>
              <a:t>Simulations involve scenarios presented to students in situations which are designed to be very much like the real professional environment </a:t>
            </a:r>
            <a:r>
              <a:rPr lang="en-GB" sz="1800" dirty="0" err="1">
                <a:cs typeface="Arial"/>
              </a:rPr>
              <a:t>e.g</a:t>
            </a:r>
            <a:r>
              <a:rPr lang="en-GB" sz="1800" dirty="0">
                <a:cs typeface="Arial"/>
              </a:rPr>
              <a:t> law clinic, conference room for a parliament or international convention or clinical situation.</a:t>
            </a:r>
          </a:p>
          <a:p>
            <a:pPr marL="359410" indent="-359410">
              <a:lnSpc>
                <a:spcPts val="2200"/>
              </a:lnSpc>
              <a:spcBef>
                <a:spcPts val="1600"/>
              </a:spcBef>
              <a:buAutoNum type="arabicPeriod"/>
            </a:pPr>
            <a:r>
              <a:rPr lang="en-GB" sz="1800" dirty="0">
                <a:cs typeface="Arial"/>
              </a:rPr>
              <a:t>Students are asked to perform tasks or participate in the situation. </a:t>
            </a:r>
            <a:endParaRPr lang="en-GB" sz="1800" dirty="0">
              <a:cs typeface="Arial" panose="020B0604020202020204" pitchFamily="34" charset="0"/>
            </a:endParaRPr>
          </a:p>
          <a:p>
            <a:pPr marL="359410" indent="-359410">
              <a:lnSpc>
                <a:spcPts val="2200"/>
              </a:lnSpc>
              <a:spcBef>
                <a:spcPts val="1600"/>
              </a:spcBef>
              <a:buAutoNum type="arabicPeriod"/>
            </a:pPr>
            <a:r>
              <a:rPr lang="en-GB" sz="1800" dirty="0">
                <a:cs typeface="Arial"/>
              </a:rPr>
              <a:t>This can be done through simple role play style approaches or fully immersive and highly equipped facilities  (such as clinical settings). Digital or VR simulations may be available in some disciplines.</a:t>
            </a:r>
          </a:p>
          <a:p>
            <a:pPr marL="359410" indent="-359410">
              <a:lnSpc>
                <a:spcPts val="2200"/>
              </a:lnSpc>
              <a:spcBef>
                <a:spcPts val="1600"/>
              </a:spcBef>
              <a:buAutoNum type="arabicPeriod"/>
            </a:pPr>
            <a:r>
              <a:rPr lang="en-GB" sz="1800" dirty="0">
                <a:cs typeface="Arial"/>
              </a:rPr>
              <a:t>These would normally be assessed in situ or, if recorded, via playback. </a:t>
            </a:r>
            <a:endParaRPr lang="en-US" sz="1800" dirty="0">
              <a:cs typeface="Calibri"/>
            </a:endParaRPr>
          </a:p>
        </p:txBody>
      </p:sp>
    </p:spTree>
    <p:extLst>
      <p:ext uri="{BB962C8B-B14F-4D97-AF65-F5344CB8AC3E}">
        <p14:creationId xmlns:p14="http://schemas.microsoft.com/office/powerpoint/2010/main" val="3406052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Style and profile</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799185" y="327515"/>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a:t>
            </a:r>
            <a:endParaRPr lang="en-GB" sz="3600" dirty="0">
              <a:solidFill>
                <a:schemeClr val="tx1">
                  <a:lumMod val="95000"/>
                  <a:lumOff val="5000"/>
                </a:schemeClr>
              </a:solidFill>
            </a:endParaRPr>
          </a:p>
        </p:txBody>
      </p:sp>
      <p:sp>
        <p:nvSpPr>
          <p:cNvPr id="16" name="Content Placeholder 2">
            <a:extLst>
              <a:ext uri="{FF2B5EF4-FFF2-40B4-BE49-F238E27FC236}">
                <a16:creationId xmlns:a16="http://schemas.microsoft.com/office/drawing/2014/main" id="{3B35CD66-2673-BC10-4B15-49212A65B397}"/>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6376A315-1E5E-3E63-EA74-22FD478BCC5C}"/>
              </a:ext>
            </a:extLst>
          </p:cNvPr>
          <p:cNvSpPr txBox="1"/>
          <p:nvPr/>
        </p:nvSpPr>
        <p:spPr>
          <a:xfrm>
            <a:off x="6642307" y="1562100"/>
            <a:ext cx="2645999" cy="41857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Critical evaluation</a:t>
            </a:r>
          </a:p>
          <a:p>
            <a:pPr marL="251460" indent="-179705">
              <a:lnSpc>
                <a:spcPts val="2000"/>
              </a:lnSpc>
              <a:buFont typeface="Arial,Sans-Serif"/>
              <a:buChar char="•"/>
            </a:pPr>
            <a:r>
              <a:rPr lang="en-GB" sz="1600" dirty="0">
                <a:cs typeface="Calibri" panose="020F0502020204030204"/>
              </a:rPr>
              <a:t>Understanding of creative practice and genres</a:t>
            </a:r>
          </a:p>
          <a:p>
            <a:pPr marL="251460" indent="-179705">
              <a:lnSpc>
                <a:spcPts val="2000"/>
              </a:lnSpc>
              <a:buFont typeface="Arial,Sans-Serif"/>
              <a:buChar char="•"/>
            </a:pPr>
            <a:r>
              <a:rPr lang="en-GB" sz="1600" dirty="0">
                <a:cs typeface="Calibri" panose="020F0502020204030204"/>
              </a:rPr>
              <a:t>Analysis</a:t>
            </a:r>
          </a:p>
          <a:p>
            <a:pPr marL="251460" indent="-179705">
              <a:lnSpc>
                <a:spcPts val="2000"/>
              </a:lnSpc>
              <a:buFont typeface="Arial,Sans-Serif"/>
              <a:buChar char="•"/>
            </a:pPr>
            <a:r>
              <a:rPr lang="en-GB" sz="1600" dirty="0">
                <a:cs typeface="Calibri" panose="020F0502020204030204"/>
              </a:rPr>
              <a:t>AI literacy</a:t>
            </a:r>
          </a:p>
          <a:p>
            <a:pPr marL="251460" indent="-179705">
              <a:lnSpc>
                <a:spcPts val="2000"/>
              </a:lnSpc>
              <a:buFont typeface="Arial,Sans-Serif"/>
              <a:buChar char="•"/>
            </a:pPr>
            <a:r>
              <a:rPr lang="en-GB" sz="1600" dirty="0">
                <a:cs typeface="Calibri" panose="020F0502020204030204"/>
              </a:rPr>
              <a:t>Individual creative practice</a:t>
            </a: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p>
          <a:p>
            <a:r>
              <a:rPr lang="en-GB" sz="1600" dirty="0">
                <a:cs typeface="Times New Roman"/>
              </a:rPr>
              <a:t>A range of AI tools could be used depending on purpose. The output could be:</a:t>
            </a:r>
          </a:p>
          <a:p>
            <a:pPr marL="285750" indent="-285750">
              <a:buFont typeface="Arial" panose="020B0604020202020204" pitchFamily="34" charset="0"/>
              <a:buChar char="•"/>
            </a:pPr>
            <a:r>
              <a:rPr lang="en-GB" sz="1600" dirty="0">
                <a:cs typeface="Times New Roman"/>
              </a:rPr>
              <a:t>Live or recorded video.</a:t>
            </a:r>
          </a:p>
          <a:p>
            <a:pPr marL="285750" indent="-285750">
              <a:buFont typeface="Arial" panose="020B0604020202020204" pitchFamily="34" charset="0"/>
              <a:buChar char="•"/>
            </a:pPr>
            <a:r>
              <a:rPr lang="en-GB" sz="1600" dirty="0">
                <a:cs typeface="Times New Roman"/>
              </a:rPr>
              <a:t>Written document.</a:t>
            </a:r>
          </a:p>
          <a:p>
            <a:pPr marL="285750" indent="-285750">
              <a:buFont typeface="Arial" panose="020B0604020202020204" pitchFamily="34" charset="0"/>
              <a:buChar char="•"/>
            </a:pPr>
            <a:r>
              <a:rPr lang="en-GB" sz="1600" dirty="0">
                <a:cs typeface="Times New Roman"/>
              </a:rPr>
              <a:t>Blog post.</a:t>
            </a:r>
            <a:endParaRPr lang="en-US" sz="1600" dirty="0">
              <a:cs typeface="Times New Roman"/>
            </a:endParaRPr>
          </a:p>
        </p:txBody>
      </p:sp>
      <p:sp>
        <p:nvSpPr>
          <p:cNvPr id="20" name="Content Placeholder 7">
            <a:extLst>
              <a:ext uri="{FF2B5EF4-FFF2-40B4-BE49-F238E27FC236}">
                <a16:creationId xmlns:a16="http://schemas.microsoft.com/office/drawing/2014/main" id="{E4CC8E4C-17B4-8BE2-0213-A38E3BD51BD0}"/>
              </a:ext>
            </a:extLst>
          </p:cNvPr>
          <p:cNvSpPr txBox="1">
            <a:spLocks/>
          </p:cNvSpPr>
          <p:nvPr/>
        </p:nvSpPr>
        <p:spPr>
          <a:xfrm>
            <a:off x="329243" y="1429897"/>
            <a:ext cx="6002918" cy="465887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None/>
            </a:pPr>
            <a:r>
              <a:rPr lang="en-US" sz="1800" b="1" dirty="0"/>
              <a:t>Suitable for: </a:t>
            </a:r>
            <a:r>
              <a:rPr lang="en-US" sz="1800" dirty="0"/>
              <a:t>disciplines such as creative writing, art, design, film</a:t>
            </a:r>
            <a:r>
              <a:rPr lang="en-US" sz="1800" b="1" dirty="0"/>
              <a:t> </a:t>
            </a:r>
            <a:r>
              <a:rPr lang="en-US" sz="1800" dirty="0"/>
              <a:t>where style signatures are key. </a:t>
            </a:r>
            <a:br>
              <a:rPr lang="en-US" sz="1800" dirty="0"/>
            </a:br>
            <a:endParaRPr lang="en-US" sz="1800" dirty="0">
              <a:cs typeface="Calibri"/>
            </a:endParaRPr>
          </a:p>
          <a:p>
            <a:pPr marL="0" indent="0">
              <a:lnSpc>
                <a:spcPts val="2800"/>
              </a:lnSpc>
              <a:spcBef>
                <a:spcPts val="0"/>
              </a:spcBef>
              <a:buFont typeface="Arial" panose="020B0604020202020204" pitchFamily="34" charset="0"/>
              <a:buNone/>
            </a:pPr>
            <a:r>
              <a:rPr lang="en-US" sz="2000" b="1" dirty="0"/>
              <a:t>Student activities</a:t>
            </a:r>
            <a:endParaRPr lang="en-US" sz="2000" b="1" dirty="0">
              <a:cs typeface="Calibri"/>
            </a:endParaRPr>
          </a:p>
          <a:p>
            <a:pPr marL="342900" indent="-342900">
              <a:lnSpc>
                <a:spcPct val="100000"/>
              </a:lnSpc>
              <a:spcBef>
                <a:spcPts val="600"/>
              </a:spcBef>
              <a:buAutoNum type="arabicPeriod"/>
            </a:pPr>
            <a:r>
              <a:rPr lang="en-US" sz="1800" dirty="0"/>
              <a:t>Students use AI to generate a range of outputs in different genres or styles. </a:t>
            </a:r>
            <a:endParaRPr lang="en-US" sz="1800" dirty="0">
              <a:cs typeface="Calibri"/>
            </a:endParaRPr>
          </a:p>
          <a:p>
            <a:pPr marL="342900" indent="-342900">
              <a:lnSpc>
                <a:spcPct val="100000"/>
              </a:lnSpc>
              <a:buAutoNum type="arabicPeriod"/>
            </a:pPr>
            <a:r>
              <a:rPr lang="en-US" sz="1800" b="0" i="0" u="none" strike="noStrike" dirty="0">
                <a:effectLst/>
              </a:rPr>
              <a:t>They then consider which aspects of the </a:t>
            </a:r>
            <a:r>
              <a:rPr lang="en-US" sz="1800" dirty="0"/>
              <a:t>output are true to the original and where it differs or misrepresents original and in what way ,e.g. </a:t>
            </a:r>
            <a:r>
              <a:rPr lang="en-US" sz="1800" b="0" i="0" u="none" strike="noStrike" dirty="0">
                <a:effectLst/>
              </a:rPr>
              <a:t>sentence formation, word selection, punctuation and grammar, etc.</a:t>
            </a:r>
            <a:endParaRPr lang="en-US" sz="1800" dirty="0">
              <a:cs typeface="Calibri"/>
            </a:endParaRPr>
          </a:p>
          <a:p>
            <a:pPr marL="342900" indent="-342900">
              <a:lnSpc>
                <a:spcPct val="100000"/>
              </a:lnSpc>
              <a:buAutoNum type="arabicPeriod"/>
            </a:pPr>
            <a:r>
              <a:rPr lang="en-US" sz="1800" dirty="0">
                <a:cs typeface="Calibri"/>
              </a:rPr>
              <a:t>Students document their thinking.</a:t>
            </a:r>
          </a:p>
          <a:p>
            <a:pPr marL="342900" indent="-342900">
              <a:lnSpc>
                <a:spcPct val="100000"/>
              </a:lnSpc>
              <a:buAutoNum type="arabicPeriod"/>
            </a:pPr>
            <a:r>
              <a:rPr lang="en-US" sz="1800" dirty="0">
                <a:cs typeface="Calibri"/>
              </a:rPr>
              <a:t>Another application may be to ask students to produce work ‘in the style of’ then compare with the AI output (as well as the original).</a:t>
            </a:r>
          </a:p>
        </p:txBody>
      </p:sp>
      <p:sp>
        <p:nvSpPr>
          <p:cNvPr id="3" name="TextBox 2">
            <a:extLst>
              <a:ext uri="{FF2B5EF4-FFF2-40B4-BE49-F238E27FC236}">
                <a16:creationId xmlns:a16="http://schemas.microsoft.com/office/drawing/2014/main" id="{0323BF8D-6008-96AA-D122-83D90A814CA3}"/>
              </a:ext>
            </a:extLst>
          </p:cNvPr>
          <p:cNvSpPr txBox="1"/>
          <p:nvPr/>
        </p:nvSpPr>
        <p:spPr>
          <a:xfrm>
            <a:off x="8566286" y="325334"/>
            <a:ext cx="1363396"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CCE</a:t>
            </a:r>
            <a:endParaRPr lang="en-GB" sz="3600" dirty="0">
              <a:solidFill>
                <a:schemeClr val="tx1">
                  <a:lumMod val="95000"/>
                  <a:lumOff val="5000"/>
                </a:schemeClr>
              </a:solidFill>
            </a:endParaRPr>
          </a:p>
        </p:txBody>
      </p:sp>
      <p:sp>
        <p:nvSpPr>
          <p:cNvPr id="4" name="TextBox 3">
            <a:extLst>
              <a:ext uri="{FF2B5EF4-FFF2-40B4-BE49-F238E27FC236}">
                <a16:creationId xmlns:a16="http://schemas.microsoft.com/office/drawing/2014/main" id="{2020F3D9-9DFC-26DC-C0C9-B1CBA6C1C1A7}"/>
              </a:ext>
            </a:extLst>
          </p:cNvPr>
          <p:cNvSpPr txBox="1"/>
          <p:nvPr/>
        </p:nvSpPr>
        <p:spPr>
          <a:xfrm>
            <a:off x="9793918" y="326604"/>
            <a:ext cx="919374"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OB</a:t>
            </a:r>
            <a:endParaRPr lang="en-GB" sz="3600" dirty="0">
              <a:solidFill>
                <a:schemeClr val="tx1">
                  <a:lumMod val="95000"/>
                  <a:lumOff val="5000"/>
                </a:schemeClr>
              </a:solidFill>
            </a:endParaRPr>
          </a:p>
        </p:txBody>
      </p:sp>
    </p:spTree>
    <p:extLst>
      <p:ext uri="{BB962C8B-B14F-4D97-AF65-F5344CB8AC3E}">
        <p14:creationId xmlns:p14="http://schemas.microsoft.com/office/powerpoint/2010/main" val="3472214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000000"/>
                </a:solidFill>
                <a:cs typeface="Arial"/>
              </a:rPr>
              <a:t>Talk like TED</a:t>
            </a:r>
            <a:endParaRPr lang="en-GB">
              <a:solidFill>
                <a:srgbClr val="0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8740217" y="340293"/>
            <a:ext cx="1919212" cy="689169"/>
            <a:chOff x="8740217" y="340293"/>
            <a:chExt cx="1919212" cy="689169"/>
          </a:xfrm>
        </p:grpSpPr>
        <p:sp>
          <p:nvSpPr>
            <p:cNvPr id="9" name="TextBox 8">
              <a:extLst>
                <a:ext uri="{FF2B5EF4-FFF2-40B4-BE49-F238E27FC236}">
                  <a16:creationId xmlns:a16="http://schemas.microsoft.com/office/drawing/2014/main" id="{D286546F-F0A8-B53B-E2F6-115F31EC6F5E}"/>
                </a:ext>
              </a:extLst>
            </p:cNvPr>
            <p:cNvSpPr txBox="1"/>
            <p:nvPr/>
          </p:nvSpPr>
          <p:spPr>
            <a:xfrm>
              <a:off x="10023669" y="340293"/>
              <a:ext cx="635760" cy="646331"/>
            </a:xfrm>
            <a:prstGeom prst="rect">
              <a:avLst/>
            </a:prstGeom>
            <a:noFill/>
            <a:ln w="12700">
              <a:noFill/>
            </a:ln>
          </p:spPr>
          <p:txBody>
            <a:bodyPr wrap="square" lIns="91440" tIns="45720" rIns="91440" bIns="45720" rtlCol="0" anchor="t">
              <a:spAutoFit/>
            </a:bodyPr>
            <a:lstStyle/>
            <a:p>
              <a:pPr algn="ctr"/>
              <a:r>
                <a:rPr lang="en-US" sz="3600">
                  <a:solidFill>
                    <a:schemeClr val="tx1">
                      <a:lumMod val="95000"/>
                      <a:lumOff val="5000"/>
                    </a:schemeClr>
                  </a:solidFill>
                  <a:ea typeface="Calibri"/>
                  <a:cs typeface="Calibri"/>
                </a:rPr>
                <a:t>C</a:t>
              </a:r>
            </a:p>
          </p:txBody>
        </p:sp>
        <p:sp>
          <p:nvSpPr>
            <p:cNvPr id="11" name="TextBox 10">
              <a:extLst>
                <a:ext uri="{FF2B5EF4-FFF2-40B4-BE49-F238E27FC236}">
                  <a16:creationId xmlns:a16="http://schemas.microsoft.com/office/drawing/2014/main" id="{A0C9715C-1974-54DE-28D7-C9869359BCB8}"/>
                </a:ext>
              </a:extLst>
            </p:cNvPr>
            <p:cNvSpPr txBox="1"/>
            <p:nvPr/>
          </p:nvSpPr>
          <p:spPr>
            <a:xfrm>
              <a:off x="8740217" y="383131"/>
              <a:ext cx="1117612"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PE</a:t>
              </a:r>
            </a:p>
          </p:txBody>
        </p:sp>
      </p:grpSp>
      <p:sp>
        <p:nvSpPr>
          <p:cNvPr id="18" name="Content Placeholder 2">
            <a:extLst>
              <a:ext uri="{FF2B5EF4-FFF2-40B4-BE49-F238E27FC236}">
                <a16:creationId xmlns:a16="http://schemas.microsoft.com/office/drawing/2014/main" id="{EA9F41B9-AC6D-1EFA-96BB-3EBC09E1E049}"/>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96FACD84-1554-F524-AB89-9B7D9F5AB7D5}"/>
              </a:ext>
            </a:extLst>
          </p:cNvPr>
          <p:cNvSpPr txBox="1"/>
          <p:nvPr/>
        </p:nvSpPr>
        <p:spPr>
          <a:xfrm>
            <a:off x="6639914" y="1650950"/>
            <a:ext cx="2706828" cy="47400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Arial"/>
              </a:rPr>
              <a:t>Creativity</a:t>
            </a:r>
          </a:p>
          <a:p>
            <a:pPr marL="251460" indent="-179705">
              <a:lnSpc>
                <a:spcPts val="2000"/>
              </a:lnSpc>
              <a:buFont typeface="Arial,Sans-Serif"/>
              <a:buChar char="•"/>
            </a:pPr>
            <a:r>
              <a:rPr lang="en-GB" sz="1600" dirty="0">
                <a:cs typeface="Arial"/>
              </a:rPr>
              <a:t>Narrative structure</a:t>
            </a:r>
          </a:p>
          <a:p>
            <a:pPr marL="251460" indent="-179705">
              <a:lnSpc>
                <a:spcPts val="2000"/>
              </a:lnSpc>
              <a:buFont typeface="Arial,Sans-Serif"/>
              <a:buChar char="•"/>
            </a:pPr>
            <a:r>
              <a:rPr lang="en-GB" sz="1600" dirty="0">
                <a:cs typeface="Arial"/>
              </a:rPr>
              <a:t>Presentation skills</a:t>
            </a:r>
          </a:p>
          <a:p>
            <a:pPr marL="251460" indent="-179705">
              <a:lnSpc>
                <a:spcPts val="2000"/>
              </a:lnSpc>
              <a:buFont typeface="Arial,Sans-Serif"/>
              <a:buChar char="•"/>
            </a:pPr>
            <a:r>
              <a:rPr lang="en-GB" sz="1600" dirty="0">
                <a:cs typeface="Arial"/>
              </a:rPr>
              <a:t>Subject knowledge</a:t>
            </a:r>
          </a:p>
          <a:p>
            <a:pPr marL="251460" indent="-179705">
              <a:lnSpc>
                <a:spcPts val="2000"/>
              </a:lnSpc>
              <a:buFont typeface="Arial,Sans-Serif"/>
              <a:buChar char="•"/>
            </a:pPr>
            <a:r>
              <a:rPr lang="en-GB" sz="1600" dirty="0">
                <a:cs typeface="Arial"/>
              </a:rPr>
              <a:t>Social intelligence </a:t>
            </a:r>
            <a:endParaRPr lang="en-GB" dirty="0">
              <a:cs typeface="Calibri" panose="020F0502020204030204"/>
            </a:endParaRPr>
          </a:p>
          <a:p>
            <a:pPr marL="251460" indent="-179705">
              <a:lnSpc>
                <a:spcPts val="2000"/>
              </a:lnSpc>
              <a:buFont typeface="Arial,Sans-Serif"/>
              <a:buChar char="•"/>
            </a:pPr>
            <a:r>
              <a:rPr lang="en-GB" sz="1600" dirty="0">
                <a:cs typeface="Arial"/>
              </a:rPr>
              <a:t>Critical reflection</a:t>
            </a:r>
          </a:p>
          <a:p>
            <a:pPr marL="251460" indent="-179705">
              <a:lnSpc>
                <a:spcPts val="2000"/>
              </a:lnSpc>
              <a:buFont typeface="Arial,Sans-Serif"/>
              <a:buChar char="•"/>
            </a:pPr>
            <a:r>
              <a:rPr lang="en-GB" sz="1600" dirty="0">
                <a:cs typeface="Arial"/>
              </a:rPr>
              <a:t>Metacognition </a:t>
            </a:r>
          </a:p>
          <a:p>
            <a:pPr marL="71755">
              <a:lnSpc>
                <a:spcPts val="2000"/>
              </a:lnSpc>
            </a:pPr>
            <a:endParaRPr lang="en-GB" dirty="0">
              <a:cs typeface="Calibri" panose="020F0502020204030204"/>
            </a:endParaRPr>
          </a:p>
          <a:p>
            <a:pPr marL="251460" indent="-179705">
              <a:lnSpc>
                <a:spcPts val="2000"/>
              </a:lnSpc>
              <a:buFont typeface="Arial,Sans-Serif"/>
              <a:buChar char="•"/>
            </a:pPr>
            <a:endParaRPr lang="en-GB" sz="1600" dirty="0">
              <a:cs typeface="Arial"/>
            </a:endParaRPr>
          </a:p>
          <a:p>
            <a:r>
              <a:rPr lang="en-GB" b="1" dirty="0">
                <a:cs typeface="Calibri" panose="020F0502020204030204"/>
              </a:rPr>
              <a:t>Formats</a:t>
            </a:r>
            <a:r>
              <a:rPr lang="en-GB" b="1" dirty="0">
                <a:cs typeface="Times New Roman"/>
              </a:rPr>
              <a:t> </a:t>
            </a:r>
            <a:endParaRPr lang="en-US" b="1" dirty="0">
              <a:cs typeface="Times New Roman"/>
            </a:endParaRPr>
          </a:p>
          <a:p>
            <a:pPr marL="251460" indent="-179705">
              <a:lnSpc>
                <a:spcPts val="2000"/>
              </a:lnSpc>
              <a:buFont typeface="Arial,Sans-Serif"/>
              <a:buChar char="•"/>
            </a:pPr>
            <a:r>
              <a:rPr lang="en-GB" sz="1600" dirty="0">
                <a:cs typeface="Arial"/>
              </a:rPr>
              <a:t>Live/ pre-recorded talk via </a:t>
            </a:r>
            <a:r>
              <a:rPr lang="en-GB" sz="1600" dirty="0" err="1">
                <a:cs typeface="Arial"/>
              </a:rPr>
              <a:t>webconference</a:t>
            </a:r>
            <a:r>
              <a:rPr lang="en-GB" sz="1600" dirty="0">
                <a:cs typeface="Arial"/>
              </a:rPr>
              <a:t> or recorded in- person event.</a:t>
            </a:r>
          </a:p>
          <a:p>
            <a:pPr marL="251460" indent="-179705">
              <a:lnSpc>
                <a:spcPts val="2000"/>
              </a:lnSpc>
              <a:buFont typeface="Arial,Sans-Serif"/>
              <a:buChar char="•"/>
            </a:pPr>
            <a:r>
              <a:rPr lang="en-GB" sz="1600" dirty="0">
                <a:cs typeface="Arial"/>
              </a:rPr>
              <a:t>Video of talk can be submitted with documentation reflecting on experience.</a:t>
            </a:r>
          </a:p>
        </p:txBody>
      </p:sp>
      <p:sp>
        <p:nvSpPr>
          <p:cNvPr id="22" name="Content Placeholder 7">
            <a:extLst>
              <a:ext uri="{FF2B5EF4-FFF2-40B4-BE49-F238E27FC236}">
                <a16:creationId xmlns:a16="http://schemas.microsoft.com/office/drawing/2014/main" id="{9DDE9B93-F1AE-C6D5-ACF7-A4C00446E967}"/>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endParaRPr lang="en-US" sz="2000" b="1" dirty="0">
              <a:cs typeface="Calibri"/>
            </a:endParaRPr>
          </a:p>
          <a:p>
            <a:pPr marL="342900" indent="-342900">
              <a:lnSpc>
                <a:spcPct val="100000"/>
              </a:lnSpc>
              <a:spcBef>
                <a:spcPts val="1600"/>
              </a:spcBef>
              <a:buAutoNum type="arabicPeriod"/>
            </a:pPr>
            <a:r>
              <a:rPr lang="en-GB" sz="1800" dirty="0">
                <a:cs typeface="Arial"/>
              </a:rPr>
              <a:t>Students do a talk as if to a live audience along the lines of a Ted talk on topic of their choosing.</a:t>
            </a:r>
          </a:p>
          <a:p>
            <a:pPr marL="342900" indent="-342900">
              <a:lnSpc>
                <a:spcPct val="100000"/>
              </a:lnSpc>
              <a:spcBef>
                <a:spcPts val="1600"/>
              </a:spcBef>
              <a:buAutoNum type="arabicPeriod"/>
            </a:pPr>
            <a:r>
              <a:rPr lang="en-GB" sz="1800" dirty="0">
                <a:cs typeface="Arial"/>
              </a:rPr>
              <a:t>Students discuss idea with tutor and then start to script their talk. This should have a narrative and ideally personal focus and aim to engage a non-specialist audience.</a:t>
            </a:r>
          </a:p>
          <a:p>
            <a:pPr marL="342900" indent="-342900">
              <a:lnSpc>
                <a:spcPct val="100000"/>
              </a:lnSpc>
              <a:spcBef>
                <a:spcPts val="1600"/>
              </a:spcBef>
              <a:buAutoNum type="arabicPeriod"/>
            </a:pPr>
            <a:r>
              <a:rPr lang="en-GB" sz="1800" dirty="0">
                <a:cs typeface="Arial"/>
              </a:rPr>
              <a:t>This could be done as live event (in person or online) with several students presenting. Pre-recorded material (e.g. talking head or voice over slides dents who are not comfortable in front of live camera. </a:t>
            </a:r>
            <a:endParaRPr lang="en-GB" sz="1800" dirty="0">
              <a:cs typeface="Arial" panose="020B0604020202020204" pitchFamily="34" charset="0"/>
            </a:endParaRPr>
          </a:p>
          <a:p>
            <a:pPr marL="342900" indent="-342900">
              <a:lnSpc>
                <a:spcPct val="100000"/>
              </a:lnSpc>
              <a:spcBef>
                <a:spcPts val="1600"/>
              </a:spcBef>
              <a:buAutoNum type="arabicPeriod"/>
            </a:pPr>
            <a:r>
              <a:rPr lang="en-GB" sz="1800" dirty="0">
                <a:cs typeface="Arial"/>
              </a:rPr>
              <a:t>Students should be available to answer questions from audience (usually peer group).</a:t>
            </a:r>
          </a:p>
          <a:p>
            <a:pPr marL="359410" indent="-359410">
              <a:lnSpc>
                <a:spcPts val="2200"/>
              </a:lnSpc>
              <a:spcBef>
                <a:spcPts val="1600"/>
              </a:spcBef>
              <a:buFont typeface="Arial" panose="020B0604020202020204" pitchFamily="34" charset="0"/>
              <a:buAutoNum type="arabicPeriod"/>
            </a:pPr>
            <a:endParaRPr lang="en-US" sz="1800" dirty="0">
              <a:cs typeface="Calibri"/>
            </a:endParaRPr>
          </a:p>
        </p:txBody>
      </p:sp>
    </p:spTree>
    <p:extLst>
      <p:ext uri="{BB962C8B-B14F-4D97-AF65-F5344CB8AC3E}">
        <p14:creationId xmlns:p14="http://schemas.microsoft.com/office/powerpoint/2010/main" val="53685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000000"/>
                </a:solidFill>
                <a:cs typeface="Arial"/>
              </a:rPr>
              <a:t>Triple jump</a:t>
            </a:r>
            <a:endParaRPr lang="en-GB">
              <a:solidFill>
                <a:srgbClr val="0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9029541" y="344462"/>
            <a:ext cx="1689064" cy="677859"/>
            <a:chOff x="9029541" y="344462"/>
            <a:chExt cx="1689064" cy="677859"/>
          </a:xfrm>
        </p:grpSpPr>
        <p:sp>
          <p:nvSpPr>
            <p:cNvPr id="9" name="TextBox 8">
              <a:extLst>
                <a:ext uri="{FF2B5EF4-FFF2-40B4-BE49-F238E27FC236}">
                  <a16:creationId xmlns:a16="http://schemas.microsoft.com/office/drawing/2014/main" id="{D286546F-F0A8-B53B-E2F6-115F31EC6F5E}"/>
                </a:ext>
              </a:extLst>
            </p:cNvPr>
            <p:cNvSpPr txBox="1"/>
            <p:nvPr/>
          </p:nvSpPr>
          <p:spPr>
            <a:xfrm>
              <a:off x="10082845" y="375990"/>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a:t>
              </a:r>
              <a:endParaRPr lang="en-GB" sz="3600" dirty="0">
                <a:solidFill>
                  <a:schemeClr val="tx1">
                    <a:lumMod val="95000"/>
                    <a:lumOff val="5000"/>
                  </a:schemeClr>
                </a:solidFill>
              </a:endParaRPr>
            </a:p>
          </p:txBody>
        </p:sp>
        <p:sp>
          <p:nvSpPr>
            <p:cNvPr id="11" name="TextBox 10">
              <a:extLst>
                <a:ext uri="{FF2B5EF4-FFF2-40B4-BE49-F238E27FC236}">
                  <a16:creationId xmlns:a16="http://schemas.microsoft.com/office/drawing/2014/main" id="{A0C9715C-1974-54DE-28D7-C9869359BCB8}"/>
                </a:ext>
              </a:extLst>
            </p:cNvPr>
            <p:cNvSpPr txBox="1"/>
            <p:nvPr/>
          </p:nvSpPr>
          <p:spPr>
            <a:xfrm>
              <a:off x="9029541" y="344462"/>
              <a:ext cx="1053304" cy="646331"/>
            </a:xfrm>
            <a:prstGeom prst="rect">
              <a:avLst/>
            </a:prstGeom>
            <a:noFill/>
            <a:ln w="12700">
              <a:noFill/>
            </a:ln>
          </p:spPr>
          <p:txBody>
            <a:bodyPr wrap="square" rtlCol="0">
              <a:spAutoFit/>
            </a:bodyPr>
            <a:lstStyle/>
            <a:p>
              <a:pPr algn="ctr"/>
              <a:r>
                <a:rPr lang="en-US" sz="3600" dirty="0"/>
                <a:t>PE</a:t>
              </a:r>
              <a:endParaRPr lang="en-GB" sz="3600" dirty="0"/>
            </a:p>
          </p:txBody>
        </p:sp>
      </p:grpSp>
      <p:sp>
        <p:nvSpPr>
          <p:cNvPr id="18" name="Content Placeholder 2">
            <a:extLst>
              <a:ext uri="{FF2B5EF4-FFF2-40B4-BE49-F238E27FC236}">
                <a16:creationId xmlns:a16="http://schemas.microsoft.com/office/drawing/2014/main" id="{CAD60812-68A8-FA12-BF84-5B82B83F80AF}"/>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2B0FEA98-8CDB-5043-468A-F32DC9FABAA5}"/>
              </a:ext>
            </a:extLst>
          </p:cNvPr>
          <p:cNvSpPr txBox="1"/>
          <p:nvPr/>
        </p:nvSpPr>
        <p:spPr>
          <a:xfrm>
            <a:off x="6709825" y="1562100"/>
            <a:ext cx="2491671" cy="37446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Divergent thinking</a:t>
            </a:r>
          </a:p>
          <a:p>
            <a:pPr marL="251460" indent="-179705">
              <a:lnSpc>
                <a:spcPts val="2000"/>
              </a:lnSpc>
              <a:buFont typeface="Arial,Sans-Serif"/>
              <a:buChar char="•"/>
            </a:pPr>
            <a:r>
              <a:rPr lang="en-GB" sz="1600" dirty="0">
                <a:cs typeface="Calibri" panose="020F0502020204030204"/>
              </a:rPr>
              <a:t>Emotional intelligence</a:t>
            </a:r>
          </a:p>
          <a:p>
            <a:pPr marL="251460" indent="-179705">
              <a:lnSpc>
                <a:spcPts val="2000"/>
              </a:lnSpc>
              <a:buFont typeface="Arial,Sans-Serif"/>
              <a:buChar char="•"/>
            </a:pPr>
            <a:r>
              <a:rPr lang="en-GB" sz="1600" dirty="0">
                <a:cs typeface="Calibri" panose="020F0502020204030204"/>
              </a:rPr>
              <a:t>Communication</a:t>
            </a:r>
          </a:p>
          <a:p>
            <a:pPr marL="251460" indent="-179705">
              <a:lnSpc>
                <a:spcPts val="2000"/>
              </a:lnSpc>
              <a:buFont typeface="Arial,Sans-Serif"/>
              <a:buChar char="•"/>
            </a:pPr>
            <a:r>
              <a:rPr lang="en-GB" sz="1600" dirty="0">
                <a:cs typeface="Calibri" panose="020F0502020204030204"/>
              </a:rPr>
              <a:t>Research </a:t>
            </a:r>
          </a:p>
          <a:p>
            <a:pPr marL="251460" indent="-179705">
              <a:lnSpc>
                <a:spcPts val="2000"/>
              </a:lnSpc>
              <a:buFont typeface="Arial,Sans-Serif"/>
              <a:buChar char="•"/>
            </a:pPr>
            <a:r>
              <a:rPr lang="en-GB" sz="1600" dirty="0">
                <a:cs typeface="Calibri" panose="020F0502020204030204"/>
              </a:rPr>
              <a:t>Contextual intelligence</a:t>
            </a:r>
          </a:p>
          <a:p>
            <a:endParaRPr lang="en-GB" dirty="0">
              <a:cs typeface="Calibri" panose="020F0502020204030204"/>
            </a:endParaRPr>
          </a:p>
          <a:p>
            <a:endParaRPr lang="en-GB" dirty="0">
              <a:cs typeface="Calibri" panose="020F0502020204030204"/>
            </a:endParaRP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285750" indent="-285750">
              <a:buFont typeface="Arial" panose="020B0604020202020204" pitchFamily="34" charset="0"/>
              <a:buChar char="•"/>
            </a:pPr>
            <a:r>
              <a:rPr lang="en-GB" sz="1600" dirty="0">
                <a:cs typeface="Calibri" panose="020F0502020204030204"/>
              </a:rPr>
              <a:t>Process could be documented via video (for live in person or online activity).</a:t>
            </a:r>
          </a:p>
        </p:txBody>
      </p:sp>
      <p:sp>
        <p:nvSpPr>
          <p:cNvPr id="22" name="Content Placeholder 7">
            <a:extLst>
              <a:ext uri="{FF2B5EF4-FFF2-40B4-BE49-F238E27FC236}">
                <a16:creationId xmlns:a16="http://schemas.microsoft.com/office/drawing/2014/main" id="{00666191-4A26-6587-B4DE-1DE32185B647}"/>
              </a:ext>
            </a:extLst>
          </p:cNvPr>
          <p:cNvSpPr txBox="1">
            <a:spLocks/>
          </p:cNvSpPr>
          <p:nvPr/>
        </p:nvSpPr>
        <p:spPr>
          <a:xfrm>
            <a:off x="406112" y="1241904"/>
            <a:ext cx="5994688" cy="476086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b="1" dirty="0"/>
              <a:t>Suitable for: </a:t>
            </a:r>
            <a:r>
              <a:rPr lang="en-US" sz="1800" dirty="0">
                <a:solidFill>
                  <a:srgbClr val="000000"/>
                </a:solidFill>
                <a:cs typeface="Arial"/>
              </a:rPr>
              <a:t>clinical settings but also disciplines such as law, surveying, architecture, human resources. </a:t>
            </a:r>
            <a:br>
              <a:rPr lang="en-US" sz="1800" dirty="0">
                <a:solidFill>
                  <a:srgbClr val="000000"/>
                </a:solidFill>
                <a:cs typeface="Arial"/>
              </a:rPr>
            </a:br>
            <a:endParaRPr lang="en-US" sz="1800" dirty="0">
              <a:solidFill>
                <a:srgbClr val="000000"/>
              </a:solidFill>
              <a:cs typeface="Arial" panose="020B0604020202020204" pitchFamily="34" charset="0"/>
            </a:endParaRPr>
          </a:p>
          <a:p>
            <a:pPr marL="0" indent="0">
              <a:lnSpc>
                <a:spcPts val="2800"/>
              </a:lnSpc>
              <a:spcBef>
                <a:spcPts val="0"/>
              </a:spcBef>
              <a:buNone/>
            </a:pPr>
            <a:r>
              <a:rPr lang="en-US" sz="2000" b="1" dirty="0">
                <a:solidFill>
                  <a:srgbClr val="000000"/>
                </a:solidFill>
                <a:cs typeface="Arial"/>
              </a:rPr>
              <a:t>S</a:t>
            </a:r>
            <a:r>
              <a:rPr lang="en-US" sz="2000" b="1" dirty="0"/>
              <a:t>tudent activities</a:t>
            </a:r>
            <a:endParaRPr lang="en-US" sz="2000" b="1" dirty="0">
              <a:cs typeface="Calibri"/>
            </a:endParaRPr>
          </a:p>
          <a:p>
            <a:pPr marL="342900" indent="-342900">
              <a:lnSpc>
                <a:spcPct val="100000"/>
              </a:lnSpc>
              <a:spcBef>
                <a:spcPts val="1200"/>
              </a:spcBef>
              <a:buFont typeface="Arial" panose="020B0604020202020204" pitchFamily="34" charset="0"/>
              <a:buAutoNum type="arabicPeriod"/>
            </a:pPr>
            <a:r>
              <a:rPr lang="en-US" sz="1800" dirty="0">
                <a:solidFill>
                  <a:srgbClr val="000000"/>
                </a:solidFill>
                <a:cs typeface="Arial"/>
              </a:rPr>
              <a:t>Students are presented with an open problem from within a professional area which has multiple possible ways forward rather than a single answer. The problem is often framed through a role play approach e.g. ‘mock clinic’ or simulation with students in role of client or patient. </a:t>
            </a:r>
            <a:endParaRPr lang="en-US" sz="1800" dirty="0">
              <a:solidFill>
                <a:srgbClr val="000000"/>
              </a:solidFill>
              <a:cs typeface="Arial" panose="020B0604020202020204" pitchFamily="34" charset="0"/>
            </a:endParaRPr>
          </a:p>
          <a:p>
            <a:pPr marL="342900" indent="-342900">
              <a:lnSpc>
                <a:spcPct val="100000"/>
              </a:lnSpc>
              <a:spcBef>
                <a:spcPts val="1200"/>
              </a:spcBef>
              <a:buFont typeface="Arial" panose="020B0604020202020204" pitchFamily="34" charset="0"/>
              <a:buAutoNum type="arabicPeriod"/>
            </a:pPr>
            <a:r>
              <a:rPr lang="en-US" sz="1800" dirty="0">
                <a:solidFill>
                  <a:srgbClr val="000000"/>
                </a:solidFill>
                <a:cs typeface="Arial"/>
              </a:rPr>
              <a:t>The student meets with their ‘client/ patient’  to establish the situation and ask any clarifying questions. </a:t>
            </a:r>
            <a:endParaRPr lang="en-US" sz="1800" dirty="0">
              <a:solidFill>
                <a:srgbClr val="000000"/>
              </a:solidFill>
              <a:cs typeface="Arial" panose="020B0604020202020204" pitchFamily="34" charset="0"/>
            </a:endParaRPr>
          </a:p>
          <a:p>
            <a:pPr marL="342900" indent="-342900">
              <a:lnSpc>
                <a:spcPct val="100000"/>
              </a:lnSpc>
              <a:spcBef>
                <a:spcPts val="1200"/>
              </a:spcBef>
              <a:buAutoNum type="arabicPeriod"/>
            </a:pPr>
            <a:r>
              <a:rPr lang="en-US" sz="1800" dirty="0">
                <a:solidFill>
                  <a:srgbClr val="000000"/>
                </a:solidFill>
                <a:cs typeface="Arial"/>
              </a:rPr>
              <a:t>They research the issue using appropriate resources (2 to 3 hours). </a:t>
            </a:r>
            <a:endParaRPr lang="en-US" sz="1800" dirty="0">
              <a:solidFill>
                <a:srgbClr val="000000"/>
              </a:solidFill>
              <a:cs typeface="Arial" panose="020B0604020202020204" pitchFamily="34" charset="0"/>
            </a:endParaRPr>
          </a:p>
          <a:p>
            <a:pPr marL="342900" indent="-342900">
              <a:lnSpc>
                <a:spcPct val="100000"/>
              </a:lnSpc>
              <a:spcBef>
                <a:spcPts val="1200"/>
              </a:spcBef>
              <a:buAutoNum type="arabicPeriod"/>
            </a:pPr>
            <a:r>
              <a:rPr lang="en-US" sz="1800" dirty="0">
                <a:solidFill>
                  <a:srgbClr val="000000"/>
                </a:solidFill>
                <a:cs typeface="Arial"/>
              </a:rPr>
              <a:t>They then return to ‘client /patient’ and present recommendations. </a:t>
            </a:r>
            <a:endParaRPr lang="en-US" sz="1800" dirty="0">
              <a:solidFill>
                <a:srgbClr val="000000"/>
              </a:solidFill>
              <a:cs typeface="Arial" panose="020B0604020202020204" pitchFamily="34" charset="0"/>
            </a:endParaRPr>
          </a:p>
          <a:p>
            <a:pPr marL="342900" indent="-342900">
              <a:lnSpc>
                <a:spcPct val="100000"/>
              </a:lnSpc>
              <a:spcBef>
                <a:spcPts val="1200"/>
              </a:spcBef>
              <a:buAutoNum type="arabicPeriod"/>
            </a:pPr>
            <a:r>
              <a:rPr lang="en-US" sz="1800" dirty="0">
                <a:solidFill>
                  <a:srgbClr val="000000"/>
                </a:solidFill>
                <a:cs typeface="Arial"/>
              </a:rPr>
              <a:t>‘Client/patient’ feeds back on usefulness of process</a:t>
            </a:r>
            <a:r>
              <a:rPr lang="en-US" sz="1700" dirty="0">
                <a:solidFill>
                  <a:srgbClr val="000000"/>
                </a:solidFill>
                <a:cs typeface="Arial"/>
              </a:rPr>
              <a:t>. </a:t>
            </a:r>
            <a:endParaRPr lang="en-US" sz="1700" dirty="0">
              <a:cs typeface="Calibri"/>
            </a:endParaRPr>
          </a:p>
        </p:txBody>
      </p:sp>
    </p:spTree>
    <p:extLst>
      <p:ext uri="{BB962C8B-B14F-4D97-AF65-F5344CB8AC3E}">
        <p14:creationId xmlns:p14="http://schemas.microsoft.com/office/powerpoint/2010/main" val="2247505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err="1">
                <a:solidFill>
                  <a:srgbClr val="433244"/>
                </a:solidFill>
                <a:cs typeface="Arial"/>
              </a:rPr>
              <a:t>Visualise</a:t>
            </a:r>
            <a:r>
              <a:rPr lang="en-US">
                <a:solidFill>
                  <a:srgbClr val="433244"/>
                </a:solidFill>
                <a:cs typeface="Arial"/>
              </a:rPr>
              <a:t> a concept</a:t>
            </a:r>
            <a:endParaRPr lang="en-GB">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160841" y="344461"/>
            <a:ext cx="635760"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a:t>
            </a:r>
            <a:endParaRPr lang="en-GB" sz="3600" dirty="0">
              <a:solidFill>
                <a:schemeClr val="tx1">
                  <a:lumMod val="95000"/>
                  <a:lumOff val="5000"/>
                </a:schemeClr>
              </a:solidFill>
            </a:endParaRPr>
          </a:p>
        </p:txBody>
      </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GB"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709825" y="1562100"/>
            <a:ext cx="2643495" cy="40116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Conceptual understanding </a:t>
            </a:r>
          </a:p>
          <a:p>
            <a:pPr marL="251460" indent="-179705">
              <a:lnSpc>
                <a:spcPts val="2000"/>
              </a:lnSpc>
              <a:buFont typeface="Arial,Sans-Serif"/>
              <a:buChar char="•"/>
            </a:pPr>
            <a:r>
              <a:rPr lang="en-GB" sz="1600" dirty="0">
                <a:cs typeface="Calibri" panose="020F0502020204030204"/>
              </a:rPr>
              <a:t>AI prompt engineering </a:t>
            </a:r>
          </a:p>
          <a:p>
            <a:pPr marL="251460" indent="-179705">
              <a:lnSpc>
                <a:spcPts val="2000"/>
              </a:lnSpc>
              <a:buFont typeface="Arial,Sans-Serif"/>
              <a:buChar char="•"/>
            </a:pPr>
            <a:r>
              <a:rPr lang="en-GB" sz="1600" dirty="0">
                <a:cs typeface="Calibri" panose="020F0502020204030204"/>
              </a:rPr>
              <a:t>Evaluation</a:t>
            </a:r>
            <a:endParaRPr lang="en-GB" dirty="0"/>
          </a:p>
          <a:p>
            <a:pPr marL="251460" indent="-179705">
              <a:lnSpc>
                <a:spcPts val="2000"/>
              </a:lnSpc>
              <a:buFont typeface="Arial,Sans-Serif"/>
              <a:buChar char="•"/>
            </a:pPr>
            <a:r>
              <a:rPr lang="en-GB" sz="1600" dirty="0">
                <a:cs typeface="Calibri" panose="020F0502020204030204"/>
              </a:rPr>
              <a:t>Reflection</a:t>
            </a:r>
          </a:p>
          <a:p>
            <a:pPr marL="251460" indent="-179705">
              <a:lnSpc>
                <a:spcPts val="2000"/>
              </a:lnSpc>
              <a:buFont typeface="Arial,Sans-Serif"/>
              <a:buChar char="•"/>
            </a:pPr>
            <a:r>
              <a:rPr lang="en-GB" sz="1600" dirty="0">
                <a:cs typeface="Calibri" panose="020F0502020204030204"/>
              </a:rPr>
              <a:t>Communication</a:t>
            </a:r>
            <a:endParaRPr lang="en-GB" dirty="0"/>
          </a:p>
          <a:p>
            <a:pPr marL="251460" indent="-179705">
              <a:lnSpc>
                <a:spcPts val="2000"/>
              </a:lnSpc>
              <a:buFont typeface="Arial,Sans-Serif"/>
              <a:buChar char="•"/>
            </a:pPr>
            <a:r>
              <a:rPr lang="en-GB" sz="1600" dirty="0">
                <a:cs typeface="Calibri" panose="020F0502020204030204"/>
              </a:rPr>
              <a:t>Writing skills </a:t>
            </a:r>
            <a:endParaRPr lang="en-GB" dirty="0">
              <a:cs typeface="Calibri" panose="020F0502020204030204"/>
            </a:endParaRPr>
          </a:p>
          <a:p>
            <a:pPr marL="342900" indent="-342900">
              <a:buFont typeface="Arial,Sans-Serif"/>
              <a:buChar char="•"/>
            </a:pPr>
            <a:endParaRPr lang="en-GB" dirty="0">
              <a:cs typeface="Calibri" panose="020F0502020204030204"/>
            </a:endParaRP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357505" indent="-285750">
              <a:lnSpc>
                <a:spcPts val="2000"/>
              </a:lnSpc>
              <a:buFont typeface="Arial" panose="020B0604020202020204" pitchFamily="34" charset="0"/>
              <a:buChar char="•"/>
            </a:pPr>
            <a:r>
              <a:rPr lang="en-GB" sz="1600" dirty="0">
                <a:cs typeface="Calibri" panose="020F0502020204030204"/>
              </a:rPr>
              <a:t>Live or pre-recorded presentation.</a:t>
            </a:r>
          </a:p>
          <a:p>
            <a:pPr marL="357505" indent="-285750">
              <a:lnSpc>
                <a:spcPts val="2000"/>
              </a:lnSpc>
              <a:buFont typeface="Arial" panose="020B0604020202020204" pitchFamily="34" charset="0"/>
              <a:buChar char="•"/>
            </a:pPr>
            <a:r>
              <a:rPr lang="en-GB" sz="1600" dirty="0">
                <a:cs typeface="Calibri" panose="020F0502020204030204"/>
              </a:rPr>
              <a:t>Blog. </a:t>
            </a:r>
          </a:p>
          <a:p>
            <a:pPr marL="357505" indent="-285750">
              <a:lnSpc>
                <a:spcPts val="2000"/>
              </a:lnSpc>
              <a:buFont typeface="Arial" panose="020B0604020202020204" pitchFamily="34" charset="0"/>
              <a:buChar char="•"/>
            </a:pPr>
            <a:r>
              <a:rPr lang="en-GB" sz="1600" dirty="0">
                <a:cs typeface="Calibri" panose="020F0502020204030204"/>
              </a:rPr>
              <a:t>Document with image embedded. </a:t>
            </a:r>
          </a:p>
        </p:txBody>
      </p:sp>
      <p:sp>
        <p:nvSpPr>
          <p:cNvPr id="20" name="Content Placeholder 7">
            <a:extLst>
              <a:ext uri="{FF2B5EF4-FFF2-40B4-BE49-F238E27FC236}">
                <a16:creationId xmlns:a16="http://schemas.microsoft.com/office/drawing/2014/main" id="{6B28C946-E95B-7DD7-F59E-81AF38E17C75}"/>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None/>
            </a:pPr>
            <a:r>
              <a:rPr lang="en-US" sz="2000" b="1" dirty="0"/>
              <a:t>Student activities</a:t>
            </a:r>
            <a:endParaRPr lang="en-US" sz="2200" b="1" dirty="0"/>
          </a:p>
          <a:p>
            <a:pPr marL="342900" indent="-342900">
              <a:lnSpc>
                <a:spcPct val="100000"/>
              </a:lnSpc>
              <a:spcBef>
                <a:spcPts val="1600"/>
              </a:spcBef>
              <a:buAutoNum type="arabicPeriod"/>
            </a:pPr>
            <a:r>
              <a:rPr lang="en-US" sz="1800" b="0" i="0" u="none" strike="noStrike" dirty="0">
                <a:effectLst/>
              </a:rPr>
              <a:t>Students select a term or concept to represent visually. They then write words describing this and generate an AI-generated image</a:t>
            </a:r>
            <a:r>
              <a:rPr lang="en-US" sz="1800" dirty="0"/>
              <a:t> from appropriate software.</a:t>
            </a:r>
            <a:endParaRPr lang="en-US" sz="1800" b="0" i="0" u="none" strike="noStrike" dirty="0">
              <a:effectLst/>
              <a:cs typeface="Calibri"/>
            </a:endParaRPr>
          </a:p>
          <a:p>
            <a:pPr marL="342900" indent="-342900" rtl="0">
              <a:lnSpc>
                <a:spcPct val="100000"/>
              </a:lnSpc>
              <a:spcBef>
                <a:spcPts val="1600"/>
              </a:spcBef>
              <a:buAutoNum type="arabicPeriod"/>
            </a:pPr>
            <a:r>
              <a:rPr lang="en-US" sz="1800" dirty="0"/>
              <a:t>They then </a:t>
            </a:r>
            <a:r>
              <a:rPr lang="en-US" sz="1800" b="0" i="0" u="none" strike="noStrike" dirty="0">
                <a:effectLst/>
              </a:rPr>
              <a:t>write a five-minute essay describing the image and linking it to the original term/concept.</a:t>
            </a:r>
            <a:endParaRPr lang="en-US" sz="1800" b="0" i="0" u="none" strike="noStrike" dirty="0">
              <a:effectLst/>
              <a:cs typeface="Calibri"/>
            </a:endParaRPr>
          </a:p>
          <a:p>
            <a:pPr marL="342900" indent="-342900" rtl="0">
              <a:lnSpc>
                <a:spcPct val="100000"/>
              </a:lnSpc>
              <a:spcBef>
                <a:spcPts val="1600"/>
              </a:spcBef>
              <a:buAutoNum type="arabicPeriod"/>
            </a:pPr>
            <a:r>
              <a:rPr lang="en-US" sz="1800" b="0" i="0" u="none" strike="noStrike" dirty="0">
                <a:effectLst/>
              </a:rPr>
              <a:t>Students then adapt their image prompts for the AI image generator to create an improved image reflecting their understanding of the term/concept.  </a:t>
            </a:r>
            <a:endParaRPr lang="en-US" sz="1800" b="0" i="0" u="none" strike="noStrike" dirty="0">
              <a:effectLst/>
              <a:cs typeface="Calibri"/>
            </a:endParaRPr>
          </a:p>
          <a:p>
            <a:pPr marL="342900" indent="-342900">
              <a:lnSpc>
                <a:spcPct val="100000"/>
              </a:lnSpc>
              <a:spcBef>
                <a:spcPts val="1600"/>
              </a:spcBef>
              <a:buAutoNum type="arabicPeriod"/>
            </a:pPr>
            <a:r>
              <a:rPr lang="en-US" sz="1800" dirty="0">
                <a:cs typeface="Calibri"/>
              </a:rPr>
              <a:t>Students present or submit their images and short reflective pieces. </a:t>
            </a:r>
            <a:endParaRPr lang="en-US" sz="1800" dirty="0">
              <a:effectLst/>
              <a:cs typeface="Calibri"/>
            </a:endParaRPr>
          </a:p>
        </p:txBody>
      </p:sp>
      <p:sp>
        <p:nvSpPr>
          <p:cNvPr id="3" name="TextBox 2">
            <a:extLst>
              <a:ext uri="{FF2B5EF4-FFF2-40B4-BE49-F238E27FC236}">
                <a16:creationId xmlns:a16="http://schemas.microsoft.com/office/drawing/2014/main" id="{7767CB23-82CB-D9AE-5534-143E752ED821}"/>
              </a:ext>
            </a:extLst>
          </p:cNvPr>
          <p:cNvSpPr txBox="1"/>
          <p:nvPr/>
        </p:nvSpPr>
        <p:spPr>
          <a:xfrm>
            <a:off x="9060180" y="344461"/>
            <a:ext cx="1100661"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OB</a:t>
            </a:r>
            <a:endParaRPr lang="en-GB" sz="3600" dirty="0">
              <a:solidFill>
                <a:schemeClr val="tx1">
                  <a:lumMod val="95000"/>
                  <a:lumOff val="5000"/>
                </a:schemeClr>
              </a:solidFill>
            </a:endParaRPr>
          </a:p>
        </p:txBody>
      </p:sp>
      <p:sp>
        <p:nvSpPr>
          <p:cNvPr id="4" name="TextBox 3">
            <a:extLst>
              <a:ext uri="{FF2B5EF4-FFF2-40B4-BE49-F238E27FC236}">
                <a16:creationId xmlns:a16="http://schemas.microsoft.com/office/drawing/2014/main" id="{3849EE56-5DD1-9231-D6A0-CC163A148CD4}"/>
              </a:ext>
            </a:extLst>
          </p:cNvPr>
          <p:cNvSpPr txBox="1"/>
          <p:nvPr/>
        </p:nvSpPr>
        <p:spPr>
          <a:xfrm>
            <a:off x="7907459" y="344461"/>
            <a:ext cx="1100661" cy="646331"/>
          </a:xfrm>
          <a:prstGeom prst="rect">
            <a:avLst/>
          </a:prstGeom>
          <a:noFill/>
          <a:ln w="12700">
            <a:noFill/>
          </a:ln>
        </p:spPr>
        <p:txBody>
          <a:bodyPr wrap="square" rtlCol="0">
            <a:spAutoFit/>
          </a:bodyPr>
          <a:lstStyle/>
          <a:p>
            <a:pPr algn="ctr"/>
            <a:r>
              <a:rPr lang="en-US" sz="3600" dirty="0">
                <a:solidFill>
                  <a:schemeClr val="tx1">
                    <a:lumMod val="95000"/>
                    <a:lumOff val="5000"/>
                  </a:schemeClr>
                </a:solidFill>
              </a:rPr>
              <a:t>CCE</a:t>
            </a:r>
            <a:endParaRPr lang="en-GB" sz="3600" dirty="0">
              <a:solidFill>
                <a:schemeClr val="tx1">
                  <a:lumMod val="95000"/>
                  <a:lumOff val="5000"/>
                </a:schemeClr>
              </a:solidFill>
            </a:endParaRPr>
          </a:p>
        </p:txBody>
      </p:sp>
    </p:spTree>
    <p:extLst>
      <p:ext uri="{BB962C8B-B14F-4D97-AF65-F5344CB8AC3E}">
        <p14:creationId xmlns:p14="http://schemas.microsoft.com/office/powerpoint/2010/main" val="1908266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dirty="0">
                <a:solidFill>
                  <a:srgbClr val="000000"/>
                </a:solidFill>
                <a:cs typeface="Arial"/>
              </a:rPr>
              <a:t>Work-based assessment</a:t>
            </a:r>
            <a:endParaRPr lang="en-GB" dirty="0">
              <a:solidFill>
                <a:srgbClr val="0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012652" y="3444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7" name="Content Placeholder 2">
            <a:extLst>
              <a:ext uri="{FF2B5EF4-FFF2-40B4-BE49-F238E27FC236}">
                <a16:creationId xmlns:a16="http://schemas.microsoft.com/office/drawing/2014/main" id="{15EE0994-71C5-3052-65E3-165D5F4084B5}"/>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9477BE40-C205-575C-0194-05EC0B25DFA9}"/>
              </a:ext>
            </a:extLst>
          </p:cNvPr>
          <p:cNvSpPr txBox="1"/>
          <p:nvPr/>
        </p:nvSpPr>
        <p:spPr>
          <a:xfrm>
            <a:off x="6709825" y="1562100"/>
            <a:ext cx="2611997" cy="50785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endParaRPr lang="en-US" dirty="0">
              <a:cs typeface="Calibri" panose="020F0502020204030204"/>
            </a:endParaRPr>
          </a:p>
          <a:p>
            <a:pPr marL="251460" indent="-179705">
              <a:lnSpc>
                <a:spcPts val="2000"/>
              </a:lnSpc>
              <a:buFont typeface="Arial,Sans-Serif"/>
              <a:buChar char="•"/>
            </a:pPr>
            <a:r>
              <a:rPr lang="en-GB" sz="1600" dirty="0">
                <a:ea typeface="Calibri"/>
                <a:cs typeface="Calibri" panose="020F0502020204030204"/>
              </a:rPr>
              <a:t>Contextual understanding</a:t>
            </a:r>
          </a:p>
          <a:p>
            <a:pPr marL="251460" indent="-179705">
              <a:lnSpc>
                <a:spcPts val="2000"/>
              </a:lnSpc>
              <a:buFont typeface="Arial,Sans-Serif"/>
              <a:buChar char="•"/>
            </a:pPr>
            <a:r>
              <a:rPr lang="en-GB" sz="1600" dirty="0">
                <a:ea typeface="Calibri"/>
                <a:cs typeface="Calibri" panose="020F0502020204030204"/>
              </a:rPr>
              <a:t>Practical application</a:t>
            </a:r>
          </a:p>
          <a:p>
            <a:pPr marL="251460" indent="-179705">
              <a:lnSpc>
                <a:spcPts val="2000"/>
              </a:lnSpc>
              <a:buFont typeface="Arial,Sans-Serif"/>
              <a:buChar char="•"/>
            </a:pPr>
            <a:r>
              <a:rPr lang="en-GB" sz="1600" dirty="0">
                <a:ea typeface="Calibri"/>
                <a:cs typeface="Calibri" panose="020F0502020204030204"/>
              </a:rPr>
              <a:t>Professional competence</a:t>
            </a:r>
          </a:p>
          <a:p>
            <a:pPr marL="251460" indent="-179705">
              <a:lnSpc>
                <a:spcPts val="2000"/>
              </a:lnSpc>
              <a:buFont typeface="Arial,Sans-Serif"/>
              <a:buChar char="•"/>
            </a:pPr>
            <a:r>
              <a:rPr lang="en-GB" sz="1600" dirty="0">
                <a:ea typeface="Calibri"/>
                <a:cs typeface="Calibri" panose="020F0502020204030204"/>
              </a:rPr>
              <a:t>Understanding of relation between practice and theory</a:t>
            </a:r>
          </a:p>
          <a:p>
            <a:endParaRPr lang="en-GB" dirty="0">
              <a:cs typeface="Calibri" panose="020F0502020204030204"/>
            </a:endParaRPr>
          </a:p>
          <a:p>
            <a:endParaRPr lang="en-GB" dirty="0">
              <a:cs typeface="Calibri" panose="020F0502020204030204"/>
            </a:endParaRP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endParaRPr lang="en-US" b="1" dirty="0">
              <a:latin typeface="Times New Roman"/>
              <a:cs typeface="Times New Roman"/>
            </a:endParaRPr>
          </a:p>
          <a:p>
            <a:pPr marL="357505" indent="-285750">
              <a:lnSpc>
                <a:spcPts val="2000"/>
              </a:lnSpc>
              <a:buFont typeface="Arial" panose="020B0604020202020204" pitchFamily="34" charset="0"/>
              <a:buChar char="•"/>
            </a:pPr>
            <a:r>
              <a:rPr lang="en-US" sz="1600" dirty="0">
                <a:cs typeface="Calibri" panose="020F0502020204030204"/>
              </a:rPr>
              <a:t>A portfolio would be the most suitable format as it can accommodate a range of materials (written, audio/video, images and feedback from employers).</a:t>
            </a:r>
            <a:endParaRPr lang="en-GB" sz="1600" dirty="0">
              <a:ea typeface="Calibri" panose="020F0502020204030204"/>
              <a:cs typeface="Calibri" panose="020F0502020204030204"/>
            </a:endParaRPr>
          </a:p>
        </p:txBody>
      </p:sp>
      <p:sp>
        <p:nvSpPr>
          <p:cNvPr id="21" name="Content Placeholder 7">
            <a:extLst>
              <a:ext uri="{FF2B5EF4-FFF2-40B4-BE49-F238E27FC236}">
                <a16:creationId xmlns:a16="http://schemas.microsoft.com/office/drawing/2014/main" id="{FE8E676D-9DB4-F311-6A88-4DAB7A9D469A}"/>
              </a:ext>
            </a:extLst>
          </p:cNvPr>
          <p:cNvSpPr txBox="1">
            <a:spLocks/>
          </p:cNvSpPr>
          <p:nvPr/>
        </p:nvSpPr>
        <p:spPr>
          <a:xfrm>
            <a:off x="348532" y="1449674"/>
            <a:ext cx="5928374" cy="506066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None/>
            </a:pPr>
            <a:r>
              <a:rPr lang="en-US" sz="2000" b="1" dirty="0"/>
              <a:t>Student activities</a:t>
            </a:r>
            <a:endParaRPr lang="en-US" sz="2000" dirty="0"/>
          </a:p>
          <a:p>
            <a:pPr marL="342900" indent="-274320">
              <a:lnSpc>
                <a:spcPct val="100000"/>
              </a:lnSpc>
              <a:buAutoNum type="arabicPeriod"/>
            </a:pPr>
            <a:r>
              <a:rPr lang="en-US" sz="1800" dirty="0"/>
              <a:t>This</a:t>
            </a:r>
            <a:r>
              <a:rPr lang="en-US" sz="1800" dirty="0">
                <a:cs typeface="Calibri"/>
              </a:rPr>
              <a:t> assessment is carried out over a period of time and may include a range of work-based tasks relevant to professional context. </a:t>
            </a:r>
          </a:p>
          <a:p>
            <a:pPr marL="342900" indent="-274320">
              <a:lnSpc>
                <a:spcPct val="100000"/>
              </a:lnSpc>
              <a:buAutoNum type="arabicPeriod"/>
            </a:pPr>
            <a:r>
              <a:rPr lang="en-US" sz="1800" dirty="0">
                <a:cs typeface="Calibri"/>
              </a:rPr>
              <a:t>Students are provided with framework to enable them to record, reflect and report on workplace learning and to relate this to the learning they do in class.</a:t>
            </a:r>
            <a:endParaRPr lang="en-US" sz="1800" dirty="0">
              <a:ea typeface="Calibri"/>
              <a:cs typeface="Calibri"/>
            </a:endParaRPr>
          </a:p>
          <a:p>
            <a:pPr marL="342900" indent="-274320">
              <a:lnSpc>
                <a:spcPct val="100000"/>
              </a:lnSpc>
              <a:buAutoNum type="arabicPeriod"/>
            </a:pPr>
            <a:r>
              <a:rPr lang="en-US" sz="1800" dirty="0">
                <a:cs typeface="Calibri"/>
              </a:rPr>
              <a:t>The student can also be tasked with liaising between workplace and institution where appropriate and working with both to ensure channels of communication are maintained and that access to relevant documentation is provided to all concerned. The degree of responsibility will depend on the level of the student. </a:t>
            </a:r>
            <a:endParaRPr lang="en-US" sz="1800" dirty="0">
              <a:ea typeface="Calibri"/>
              <a:cs typeface="Calibri"/>
            </a:endParaRPr>
          </a:p>
          <a:p>
            <a:pPr marL="0" indent="0">
              <a:lnSpc>
                <a:spcPct val="100000"/>
              </a:lnSpc>
              <a:spcBef>
                <a:spcPts val="1200"/>
              </a:spcBef>
              <a:buNone/>
            </a:pPr>
            <a:r>
              <a:rPr lang="en-US" sz="1800" dirty="0">
                <a:cs typeface="Calibri"/>
              </a:rPr>
              <a:t>NB: There needs to be clear communication of expectation, criteria and standards between student, workplace mentors and academic staff.   </a:t>
            </a:r>
            <a:endParaRPr lang="en-US" sz="1800" dirty="0">
              <a:ea typeface="Calibri"/>
              <a:cs typeface="Calibri"/>
            </a:endParaRPr>
          </a:p>
          <a:p>
            <a:pPr marL="359410" indent="-359410">
              <a:lnSpc>
                <a:spcPts val="2200"/>
              </a:lnSpc>
              <a:spcBef>
                <a:spcPts val="1600"/>
              </a:spcBef>
              <a:buAutoNum type="arabicPeriod"/>
            </a:pPr>
            <a:endParaRPr lang="en-US" sz="1800" dirty="0">
              <a:ea typeface="Calibri"/>
              <a:cs typeface="Calibri"/>
            </a:endParaRPr>
          </a:p>
          <a:p>
            <a:pPr marL="359410" indent="-359410">
              <a:lnSpc>
                <a:spcPts val="2200"/>
              </a:lnSpc>
              <a:spcBef>
                <a:spcPts val="1600"/>
              </a:spcBef>
              <a:buAutoNum type="arabicPeriod"/>
            </a:pPr>
            <a:endParaRPr lang="en-US" sz="1800" dirty="0">
              <a:cs typeface="Calibri"/>
            </a:endParaRPr>
          </a:p>
          <a:p>
            <a:pPr marL="359410" indent="-359410">
              <a:lnSpc>
                <a:spcPts val="2200"/>
              </a:lnSpc>
              <a:spcBef>
                <a:spcPts val="1600"/>
              </a:spcBef>
              <a:buAutoNum type="arabicPeriod"/>
            </a:pPr>
            <a:endParaRPr lang="en-US" sz="1800" dirty="0">
              <a:cs typeface="Calibri"/>
            </a:endParaRPr>
          </a:p>
        </p:txBody>
      </p:sp>
    </p:spTree>
    <p:extLst>
      <p:ext uri="{BB962C8B-B14F-4D97-AF65-F5344CB8AC3E}">
        <p14:creationId xmlns:p14="http://schemas.microsoft.com/office/powerpoint/2010/main" val="20769029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dirty="0">
                <a:solidFill>
                  <a:srgbClr val="000000"/>
                </a:solidFill>
                <a:cs typeface="Arial"/>
              </a:rPr>
              <a:t>Work-in-progress exhibition</a:t>
            </a:r>
            <a:endParaRPr lang="en-GB" dirty="0">
              <a:solidFill>
                <a:srgbClr val="0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023669" y="347662"/>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2" name="Rectangle 11">
            <a:extLst>
              <a:ext uri="{FF2B5EF4-FFF2-40B4-BE49-F238E27FC236}">
                <a16:creationId xmlns:a16="http://schemas.microsoft.com/office/drawing/2014/main" id="{C1B9F1E3-55AF-BD81-BC8C-9954606A4CD4}"/>
              </a:ext>
            </a:extLst>
          </p:cNvPr>
          <p:cNvSpPr/>
          <p:nvPr/>
        </p:nvSpPr>
        <p:spPr>
          <a:xfrm>
            <a:off x="241223" y="1084878"/>
            <a:ext cx="11709553" cy="129560"/>
          </a:xfrm>
          <a:prstGeom prst="rect">
            <a:avLst/>
          </a:prstGeom>
          <a:solidFill>
            <a:srgbClr val="5944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8" name="Content Placeholder 2">
            <a:extLst>
              <a:ext uri="{FF2B5EF4-FFF2-40B4-BE49-F238E27FC236}">
                <a16:creationId xmlns:a16="http://schemas.microsoft.com/office/drawing/2014/main" id="{60776399-F5A2-5289-FBC9-188BF941C58A}"/>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US" sz="1600" dirty="0">
                <a:latin typeface="Calibri"/>
                <a:ea typeface="Times New Roman" panose="02020603050405020304" pitchFamily="18" charset="0"/>
                <a:cs typeface="Calibri"/>
              </a:rPr>
              <a:t> </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B2A99075-D00C-47E7-CE65-598BBED5D733}"/>
              </a:ext>
            </a:extLst>
          </p:cNvPr>
          <p:cNvSpPr txBox="1"/>
          <p:nvPr/>
        </p:nvSpPr>
        <p:spPr>
          <a:xfrm>
            <a:off x="6709825" y="1417975"/>
            <a:ext cx="2693667" cy="49141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endParaRPr lang="en-US" dirty="0">
              <a:cs typeface="Calibri" panose="020F0502020204030204"/>
            </a:endParaRPr>
          </a:p>
          <a:p>
            <a:pPr marL="251460" indent="-179705">
              <a:lnSpc>
                <a:spcPts val="2000"/>
              </a:lnSpc>
              <a:buFont typeface="Arial,Sans-Serif"/>
              <a:buChar char="•"/>
            </a:pPr>
            <a:r>
              <a:rPr lang="en-GB" sz="1600" dirty="0">
                <a:cs typeface="Calibri" panose="020F0502020204030204"/>
              </a:rPr>
              <a:t>Creativity</a:t>
            </a:r>
          </a:p>
          <a:p>
            <a:pPr marL="251460" indent="-179705">
              <a:lnSpc>
                <a:spcPts val="2000"/>
              </a:lnSpc>
              <a:buFont typeface="Arial,Sans-Serif"/>
              <a:buChar char="•"/>
            </a:pPr>
            <a:r>
              <a:rPr lang="en-GB" sz="1600" dirty="0">
                <a:cs typeface="Calibri" panose="020F0502020204030204"/>
              </a:rPr>
              <a:t>Presentation</a:t>
            </a:r>
          </a:p>
          <a:p>
            <a:pPr marL="251460" indent="-179705">
              <a:lnSpc>
                <a:spcPts val="2000"/>
              </a:lnSpc>
              <a:buFont typeface="Arial,Sans-Serif"/>
              <a:buChar char="•"/>
            </a:pPr>
            <a:r>
              <a:rPr lang="en-GB" sz="1600" dirty="0">
                <a:cs typeface="Calibri" panose="020F0502020204030204"/>
              </a:rPr>
              <a:t>Procedural capabilities</a:t>
            </a:r>
          </a:p>
          <a:p>
            <a:pPr marL="251460" indent="-179705">
              <a:lnSpc>
                <a:spcPts val="2000"/>
              </a:lnSpc>
              <a:buFont typeface="Arial,Sans-Serif"/>
              <a:buChar char="•"/>
            </a:pPr>
            <a:r>
              <a:rPr lang="en-GB" sz="1600" dirty="0">
                <a:cs typeface="Calibri" panose="020F0502020204030204"/>
              </a:rPr>
              <a:t>Metacognition</a:t>
            </a:r>
          </a:p>
          <a:p>
            <a:pPr marL="251460" indent="-179705">
              <a:lnSpc>
                <a:spcPts val="2000"/>
              </a:lnSpc>
              <a:buFont typeface="Arial,Sans-Serif"/>
              <a:buChar char="•"/>
            </a:pPr>
            <a:r>
              <a:rPr lang="en-GB" sz="1600" dirty="0">
                <a:cs typeface="Calibri" panose="020F0502020204030204"/>
              </a:rPr>
              <a:t>Communication</a:t>
            </a:r>
          </a:p>
          <a:p>
            <a:endParaRPr lang="en-GB" sz="1600" dirty="0">
              <a:cs typeface="Calibri" panose="020F0502020204030204"/>
            </a:endParaRPr>
          </a:p>
          <a:p>
            <a:r>
              <a:rPr lang="en-GB" b="1" dirty="0">
                <a:cs typeface="Calibri" panose="020F0502020204030204"/>
              </a:rPr>
              <a:t>Formats</a:t>
            </a:r>
            <a:r>
              <a:rPr lang="en-GB" b="1" dirty="0">
                <a:latin typeface="Times New Roman"/>
                <a:cs typeface="Times New Roman"/>
              </a:rPr>
              <a:t> </a:t>
            </a:r>
          </a:p>
          <a:p>
            <a:r>
              <a:rPr lang="en-GB" sz="1600" dirty="0">
                <a:cs typeface="Times New Roman"/>
              </a:rPr>
              <a:t>Depending on artefact and nature of exhibition, this could include:</a:t>
            </a:r>
          </a:p>
          <a:p>
            <a:pPr marL="285750" indent="-285750">
              <a:buFont typeface="Arial" panose="020B0604020202020204" pitchFamily="34" charset="0"/>
              <a:buChar char="•"/>
            </a:pPr>
            <a:r>
              <a:rPr lang="en-GB" sz="1600" dirty="0">
                <a:cs typeface="Times New Roman"/>
              </a:rPr>
              <a:t>Physical or digital objects.</a:t>
            </a:r>
          </a:p>
          <a:p>
            <a:pPr marL="285750" indent="-285750">
              <a:buFont typeface="Arial" panose="020B0604020202020204" pitchFamily="34" charset="0"/>
              <a:buChar char="•"/>
            </a:pPr>
            <a:r>
              <a:rPr lang="en-GB" sz="1600" dirty="0">
                <a:cs typeface="Times New Roman"/>
              </a:rPr>
              <a:t>Portfolio or blog with documentation and  reflections on process.</a:t>
            </a:r>
          </a:p>
          <a:p>
            <a:pPr marL="285750" indent="-285750">
              <a:buFont typeface="Arial" panose="020B0604020202020204" pitchFamily="34" charset="0"/>
              <a:buChar char="•"/>
            </a:pPr>
            <a:r>
              <a:rPr lang="en-GB" sz="1600" dirty="0">
                <a:cs typeface="Times New Roman"/>
              </a:rPr>
              <a:t>Presentation on exhibition (live/ pre-recorded audio or video).</a:t>
            </a:r>
            <a:endParaRPr lang="en-US" dirty="0">
              <a:cs typeface="Times New Roman"/>
            </a:endParaRPr>
          </a:p>
        </p:txBody>
      </p:sp>
      <p:sp>
        <p:nvSpPr>
          <p:cNvPr id="22" name="Content Placeholder 7">
            <a:extLst>
              <a:ext uri="{FF2B5EF4-FFF2-40B4-BE49-F238E27FC236}">
                <a16:creationId xmlns:a16="http://schemas.microsoft.com/office/drawing/2014/main" id="{7A1F46AA-4E24-9F12-0DC0-986F310F265D}"/>
              </a:ext>
            </a:extLst>
          </p:cNvPr>
          <p:cNvSpPr txBox="1">
            <a:spLocks/>
          </p:cNvSpPr>
          <p:nvPr/>
        </p:nvSpPr>
        <p:spPr>
          <a:xfrm>
            <a:off x="395095" y="1561887"/>
            <a:ext cx="5919922" cy="453600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42900" indent="-342900">
              <a:lnSpc>
                <a:spcPct val="100000"/>
              </a:lnSpc>
              <a:spcBef>
                <a:spcPts val="1200"/>
              </a:spcBef>
              <a:buAutoNum type="arabicPeriod"/>
            </a:pPr>
            <a:r>
              <a:rPr lang="en-GB" sz="1800" dirty="0">
                <a:cs typeface="Arial"/>
              </a:rPr>
              <a:t>Students create a product or artefact (e.g. vegan food product, musical ident, interior design model, vehicle component prototype). </a:t>
            </a:r>
            <a:endParaRPr lang="en-GB" sz="1800" dirty="0">
              <a:cs typeface="Arial" panose="020B0604020202020204" pitchFamily="34" charset="0"/>
            </a:endParaRPr>
          </a:p>
          <a:p>
            <a:pPr marL="342900" indent="-342900">
              <a:lnSpc>
                <a:spcPct val="100000"/>
              </a:lnSpc>
              <a:spcBef>
                <a:spcPts val="1200"/>
              </a:spcBef>
              <a:buAutoNum type="arabicPeriod"/>
            </a:pPr>
            <a:r>
              <a:rPr lang="en-GB" sz="1800" dirty="0">
                <a:cs typeface="Arial"/>
              </a:rPr>
              <a:t>They exhibit the product along with the story of its development in a cohort wide event (face-to-face or online).</a:t>
            </a:r>
          </a:p>
          <a:p>
            <a:pPr marL="342900" indent="-342900">
              <a:lnSpc>
                <a:spcPct val="100000"/>
              </a:lnSpc>
              <a:spcBef>
                <a:spcPts val="1200"/>
              </a:spcBef>
              <a:buAutoNum type="arabicPeriod"/>
            </a:pPr>
            <a:r>
              <a:rPr lang="en-GB" sz="1800" dirty="0">
                <a:cs typeface="Arial"/>
              </a:rPr>
              <a:t>Professionals in the field, along with some willing past students, are invited to see the exhibition and offer constructive feedback. </a:t>
            </a:r>
            <a:endParaRPr lang="en-GB" sz="1800" dirty="0">
              <a:cs typeface="Arial" panose="020B0604020202020204" pitchFamily="34" charset="0"/>
            </a:endParaRPr>
          </a:p>
          <a:p>
            <a:pPr marL="342900" indent="-342900">
              <a:lnSpc>
                <a:spcPct val="100000"/>
              </a:lnSpc>
              <a:spcBef>
                <a:spcPts val="1200"/>
              </a:spcBef>
              <a:buAutoNum type="arabicPeriod"/>
            </a:pPr>
            <a:r>
              <a:rPr lang="en-GB" sz="1800" dirty="0">
                <a:cs typeface="Arial"/>
              </a:rPr>
              <a:t>The feedback is considered and the product refined before submission. </a:t>
            </a:r>
            <a:endParaRPr lang="en-GB" sz="1800" dirty="0">
              <a:cs typeface="Arial" panose="020B0604020202020204" pitchFamily="34" charset="0"/>
            </a:endParaRPr>
          </a:p>
          <a:p>
            <a:pPr marL="342900" indent="-342900">
              <a:lnSpc>
                <a:spcPct val="100000"/>
              </a:lnSpc>
              <a:spcBef>
                <a:spcPts val="1200"/>
              </a:spcBef>
              <a:buAutoNum type="arabicPeriod"/>
            </a:pPr>
            <a:r>
              <a:rPr lang="en-GB" sz="1800" dirty="0">
                <a:cs typeface="Arial"/>
              </a:rPr>
              <a:t>Students can be marked on the product and their reflection on the process, including their use of feedback. </a:t>
            </a:r>
            <a:endParaRPr lang="en-GB" sz="1800" dirty="0">
              <a:cs typeface="Arial" panose="020B0604020202020204" pitchFamily="34" charset="0"/>
            </a:endParaRPr>
          </a:p>
          <a:p>
            <a:pPr marL="359410" indent="-359410">
              <a:lnSpc>
                <a:spcPct val="100000"/>
              </a:lnSpc>
              <a:spcBef>
                <a:spcPts val="1600"/>
              </a:spcBef>
              <a:buFont typeface="Arial" panose="020B0604020202020204" pitchFamily="34" charset="0"/>
              <a:buAutoNum type="arabicPeriod"/>
            </a:pPr>
            <a:endParaRPr lang="en-US" sz="1800" dirty="0">
              <a:cs typeface="Calibri"/>
            </a:endParaRPr>
          </a:p>
        </p:txBody>
      </p:sp>
    </p:spTree>
    <p:extLst>
      <p:ext uri="{BB962C8B-B14F-4D97-AF65-F5344CB8AC3E}">
        <p14:creationId xmlns:p14="http://schemas.microsoft.com/office/powerpoint/2010/main" val="38145383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Writing futures (with AI)</a:t>
            </a:r>
            <a:endParaRPr lang="en-GB">
              <a:solidFill>
                <a:srgbClr val="C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8128707" y="288941"/>
            <a:ext cx="2852340" cy="665833"/>
            <a:chOff x="8128707" y="324960"/>
            <a:chExt cx="2852340" cy="665833"/>
          </a:xfrm>
        </p:grpSpPr>
        <p:sp>
          <p:nvSpPr>
            <p:cNvPr id="9" name="TextBox 8">
              <a:extLst>
                <a:ext uri="{FF2B5EF4-FFF2-40B4-BE49-F238E27FC236}">
                  <a16:creationId xmlns:a16="http://schemas.microsoft.com/office/drawing/2014/main" id="{D286546F-F0A8-B53B-E2F6-115F31EC6F5E}"/>
                </a:ext>
              </a:extLst>
            </p:cNvPr>
            <p:cNvSpPr txBox="1"/>
            <p:nvPr/>
          </p:nvSpPr>
          <p:spPr>
            <a:xfrm>
              <a:off x="10345287" y="324960"/>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1" name="TextBox 10">
              <a:extLst>
                <a:ext uri="{FF2B5EF4-FFF2-40B4-BE49-F238E27FC236}">
                  <a16:creationId xmlns:a16="http://schemas.microsoft.com/office/drawing/2014/main" id="{A0C9715C-1974-54DE-28D7-C9869359BCB8}"/>
                </a:ext>
              </a:extLst>
            </p:cNvPr>
            <p:cNvSpPr txBox="1"/>
            <p:nvPr/>
          </p:nvSpPr>
          <p:spPr>
            <a:xfrm>
              <a:off x="8128707" y="344462"/>
              <a:ext cx="1072789" cy="646331"/>
            </a:xfrm>
            <a:prstGeom prst="rect">
              <a:avLst/>
            </a:prstGeom>
            <a:noFill/>
            <a:ln w="12700">
              <a:noFill/>
            </a:ln>
          </p:spPr>
          <p:txBody>
            <a:bodyPr wrap="square" lIns="91440" tIns="45720" rIns="91440" bIns="45720" rtlCol="0" anchor="t">
              <a:spAutoFit/>
            </a:bodyPr>
            <a:lstStyle/>
            <a:p>
              <a:pPr algn="ctr"/>
              <a:r>
                <a:rPr lang="en-US" sz="3600" dirty="0"/>
                <a:t>CCE</a:t>
              </a:r>
              <a:endParaRPr lang="en-US" sz="3600" dirty="0">
                <a:ea typeface="Calibri"/>
                <a:cs typeface="Calibri"/>
              </a:endParaRPr>
            </a:p>
          </p:txBody>
        </p:sp>
      </p:grpSp>
      <p:sp>
        <p:nvSpPr>
          <p:cNvPr id="16" name="Content Placeholder 2">
            <a:extLst>
              <a:ext uri="{FF2B5EF4-FFF2-40B4-BE49-F238E27FC236}">
                <a16:creationId xmlns:a16="http://schemas.microsoft.com/office/drawing/2014/main" id="{5F674AED-FB93-7263-FE3F-920C26248C1D}"/>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US"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US"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a:t>
            </a:r>
            <a:br>
              <a:rPr lang="en-US"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52002C12-4B86-8B52-C1F8-9354B38FA245}"/>
              </a:ext>
            </a:extLst>
          </p:cNvPr>
          <p:cNvSpPr txBox="1"/>
          <p:nvPr/>
        </p:nvSpPr>
        <p:spPr>
          <a:xfrm>
            <a:off x="6709825" y="1562100"/>
            <a:ext cx="2491671" cy="42678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Creativity</a:t>
            </a:r>
          </a:p>
          <a:p>
            <a:pPr marL="251460" indent="-179705">
              <a:lnSpc>
                <a:spcPts val="2000"/>
              </a:lnSpc>
              <a:buFont typeface="Arial,Sans-Serif"/>
              <a:buChar char="•"/>
            </a:pPr>
            <a:r>
              <a:rPr lang="en-GB" sz="1600" dirty="0">
                <a:cs typeface="Calibri" panose="020F0502020204030204"/>
              </a:rPr>
              <a:t>Critical evaluation</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AI literacy</a:t>
            </a:r>
          </a:p>
          <a:p>
            <a:pPr marL="251460" indent="-179705">
              <a:lnSpc>
                <a:spcPts val="2000"/>
              </a:lnSpc>
              <a:buFont typeface="Arial,Sans-Serif"/>
              <a:buChar char="•"/>
            </a:pPr>
            <a:r>
              <a:rPr lang="en-GB" sz="1600" dirty="0">
                <a:cs typeface="Calibri" panose="020F0502020204030204"/>
              </a:rPr>
              <a:t>Professional perspective </a:t>
            </a:r>
          </a:p>
          <a:p>
            <a:pPr marL="251460" indent="-179705">
              <a:lnSpc>
                <a:spcPts val="2000"/>
              </a:lnSpc>
              <a:buFont typeface="Arial,Sans-Serif"/>
              <a:buChar char="•"/>
            </a:pPr>
            <a:r>
              <a:rPr lang="en-GB" sz="1600" dirty="0">
                <a:cs typeface="Calibri" panose="020F0502020204030204"/>
              </a:rPr>
              <a:t>Writing skills </a:t>
            </a:r>
          </a:p>
          <a:p>
            <a:endParaRPr lang="en-GB" dirty="0">
              <a:cs typeface="Calibri" panose="020F0502020204030204"/>
            </a:endParaRPr>
          </a:p>
          <a:p>
            <a:endParaRPr lang="en-GB" dirty="0">
              <a:cs typeface="Calibri" panose="020F0502020204030204"/>
            </a:endParaRPr>
          </a:p>
          <a:p>
            <a:endParaRPr lang="en-GB" dirty="0">
              <a:cs typeface="Calibri" panose="020F0502020204030204"/>
            </a:endParaRPr>
          </a:p>
          <a:p>
            <a:r>
              <a:rPr lang="en-GB" b="1" dirty="0">
                <a:cs typeface="Calibri" panose="020F0502020204030204"/>
              </a:rPr>
              <a:t>Formats</a:t>
            </a:r>
            <a:r>
              <a:rPr lang="en-GB" b="1" dirty="0">
                <a:latin typeface="Times New Roman"/>
                <a:cs typeface="Times New Roman"/>
              </a:rPr>
              <a:t> </a:t>
            </a:r>
          </a:p>
          <a:p>
            <a:pPr marL="285750" indent="-285750">
              <a:buFont typeface="Arial" panose="020B0604020202020204" pitchFamily="34" charset="0"/>
              <a:buChar char="•"/>
            </a:pPr>
            <a:r>
              <a:rPr lang="en-GB" sz="1600" dirty="0">
                <a:cs typeface="Times New Roman"/>
              </a:rPr>
              <a:t>Written form.</a:t>
            </a:r>
          </a:p>
          <a:p>
            <a:pPr marL="285750" indent="-285750">
              <a:buFont typeface="Arial" panose="020B0604020202020204" pitchFamily="34" charset="0"/>
              <a:buChar char="•"/>
            </a:pPr>
            <a:r>
              <a:rPr lang="en-GB" sz="1600" dirty="0">
                <a:cs typeface="Times New Roman"/>
              </a:rPr>
              <a:t>Presentation (live, pre-recorded).</a:t>
            </a:r>
          </a:p>
          <a:p>
            <a:pPr marL="285750" indent="-285750">
              <a:buFont typeface="Arial" panose="020B0604020202020204" pitchFamily="34" charset="0"/>
              <a:buChar char="•"/>
            </a:pPr>
            <a:r>
              <a:rPr lang="en-GB" sz="1600" dirty="0">
                <a:cs typeface="Times New Roman"/>
              </a:rPr>
              <a:t>Podcast.</a:t>
            </a:r>
          </a:p>
          <a:p>
            <a:pPr marL="285750" indent="-285750">
              <a:buFont typeface="Arial" panose="020B0604020202020204" pitchFamily="34" charset="0"/>
              <a:buChar char="•"/>
            </a:pPr>
            <a:r>
              <a:rPr lang="en-GB" sz="1600" dirty="0">
                <a:cs typeface="Times New Roman"/>
              </a:rPr>
              <a:t>Video.</a:t>
            </a:r>
          </a:p>
          <a:p>
            <a:endParaRPr lang="en-US" b="1" dirty="0">
              <a:latin typeface="Times New Roman"/>
              <a:cs typeface="Times New Roman"/>
            </a:endParaRPr>
          </a:p>
        </p:txBody>
      </p:sp>
      <p:sp>
        <p:nvSpPr>
          <p:cNvPr id="20" name="Content Placeholder 7">
            <a:extLst>
              <a:ext uri="{FF2B5EF4-FFF2-40B4-BE49-F238E27FC236}">
                <a16:creationId xmlns:a16="http://schemas.microsoft.com/office/drawing/2014/main" id="{9C36E1D2-82B7-F611-6980-D97D5EADAEC9}"/>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59410" indent="-359410">
              <a:spcBef>
                <a:spcPts val="1600"/>
              </a:spcBef>
              <a:buAutoNum type="arabicPeriod"/>
            </a:pPr>
            <a:r>
              <a:rPr lang="en-US" sz="1800" dirty="0">
                <a:cs typeface="Calibri"/>
              </a:rPr>
              <a:t>Students are asked to read a range of articles or fiction produced by AI and/or about AI. </a:t>
            </a:r>
          </a:p>
          <a:p>
            <a:pPr marL="359410" indent="-359410">
              <a:spcBef>
                <a:spcPts val="1600"/>
              </a:spcBef>
              <a:buAutoNum type="arabicPeriod"/>
            </a:pPr>
            <a:r>
              <a:rPr lang="en-US" sz="1800" dirty="0">
                <a:cs typeface="Calibri"/>
              </a:rPr>
              <a:t>Then ask them to produce their own speculative piece – either as a short story or hypothetical piece written by a future self-reflecting on both the positive and negative futures of AI enabled writing.</a:t>
            </a:r>
            <a:endParaRPr lang="en-US" dirty="0"/>
          </a:p>
          <a:p>
            <a:pPr marL="359410" indent="-359410">
              <a:lnSpc>
                <a:spcPts val="2200"/>
              </a:lnSpc>
              <a:spcBef>
                <a:spcPts val="1600"/>
              </a:spcBef>
              <a:buAutoNum type="arabicPeriod"/>
            </a:pPr>
            <a:endParaRPr lang="en-US" sz="1800" dirty="0">
              <a:cs typeface="Calibri"/>
            </a:endParaRPr>
          </a:p>
          <a:p>
            <a:pPr marL="359410" indent="-359410">
              <a:lnSpc>
                <a:spcPts val="2200"/>
              </a:lnSpc>
              <a:spcBef>
                <a:spcPts val="1600"/>
              </a:spcBef>
              <a:buFont typeface="Arial" panose="020B0604020202020204" pitchFamily="34" charset="0"/>
              <a:buAutoNum type="arabicPeriod"/>
            </a:pPr>
            <a:endParaRPr lang="en-US" sz="1800" dirty="0">
              <a:cs typeface="Calibri"/>
            </a:endParaRPr>
          </a:p>
        </p:txBody>
      </p:sp>
      <p:sp>
        <p:nvSpPr>
          <p:cNvPr id="3" name="TextBox 2">
            <a:extLst>
              <a:ext uri="{FF2B5EF4-FFF2-40B4-BE49-F238E27FC236}">
                <a16:creationId xmlns:a16="http://schemas.microsoft.com/office/drawing/2014/main" id="{FDB40DB9-BD38-9ADD-9A0D-D83A7610E4F9}"/>
              </a:ext>
            </a:extLst>
          </p:cNvPr>
          <p:cNvSpPr txBox="1"/>
          <p:nvPr/>
        </p:nvSpPr>
        <p:spPr>
          <a:xfrm>
            <a:off x="9236997" y="308443"/>
            <a:ext cx="1072789" cy="646331"/>
          </a:xfrm>
          <a:prstGeom prst="rect">
            <a:avLst/>
          </a:prstGeom>
          <a:noFill/>
          <a:ln w="12700">
            <a:noFill/>
          </a:ln>
        </p:spPr>
        <p:txBody>
          <a:bodyPr wrap="square" lIns="91440" tIns="45720" rIns="91440" bIns="45720" rtlCol="0" anchor="t">
            <a:spAutoFit/>
          </a:bodyPr>
          <a:lstStyle/>
          <a:p>
            <a:pPr algn="ctr"/>
            <a:r>
              <a:rPr lang="en-US" sz="3600" dirty="0">
                <a:ea typeface="Calibri"/>
                <a:cs typeface="Calibri"/>
              </a:rPr>
              <a:t>OB</a:t>
            </a:r>
          </a:p>
        </p:txBody>
      </p:sp>
    </p:spTree>
    <p:extLst>
      <p:ext uri="{BB962C8B-B14F-4D97-AF65-F5344CB8AC3E}">
        <p14:creationId xmlns:p14="http://schemas.microsoft.com/office/powerpoint/2010/main" val="16007058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1A3774AD-071A-7096-98C0-8C99711B6723}"/>
              </a:ext>
            </a:extLst>
          </p:cNvPr>
          <p:cNvSpPr>
            <a:spLocks noGrp="1"/>
          </p:cNvSpPr>
          <p:nvPr>
            <p:ph sz="half" idx="13"/>
          </p:nvPr>
        </p:nvSpPr>
        <p:spPr>
          <a:xfrm>
            <a:off x="5022448" y="2349616"/>
            <a:ext cx="9081232" cy="4801864"/>
          </a:xfrm>
        </p:spPr>
        <p:txBody>
          <a:bodyPr vert="horz" lIns="91440" tIns="45720" rIns="91440" bIns="45720" rtlCol="0" anchor="t">
            <a:noAutofit/>
          </a:bodyPr>
          <a:lstStyle/>
          <a:p>
            <a:pPr marL="0" indent="0">
              <a:lnSpc>
                <a:spcPts val="2800"/>
              </a:lnSpc>
              <a:spcBef>
                <a:spcPts val="0"/>
              </a:spcBef>
              <a:buNone/>
            </a:pPr>
            <a:r>
              <a:rPr lang="en-US" sz="1800"/>
              <a:t>. </a:t>
            </a:r>
            <a:endParaRPr lang="en-US" sz="1800">
              <a:cs typeface="Calibri"/>
            </a:endParaRPr>
          </a:p>
        </p:txBody>
      </p:sp>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Sources</a:t>
            </a:r>
            <a:endParaRPr lang="en-GB">
              <a:solidFill>
                <a:srgbClr val="C00000"/>
              </a:solidFill>
              <a:cs typeface="Arial"/>
            </a:endParaRPr>
          </a:p>
        </p:txBody>
      </p:sp>
      <p:sp>
        <p:nvSpPr>
          <p:cNvPr id="3" name="TextBox 2">
            <a:extLst>
              <a:ext uri="{FF2B5EF4-FFF2-40B4-BE49-F238E27FC236}">
                <a16:creationId xmlns:a16="http://schemas.microsoft.com/office/drawing/2014/main" id="{85ED362A-D08E-0D72-4793-0F46B2C40538}"/>
              </a:ext>
            </a:extLst>
          </p:cNvPr>
          <p:cNvSpPr txBox="1"/>
          <p:nvPr/>
        </p:nvSpPr>
        <p:spPr>
          <a:xfrm>
            <a:off x="462987" y="1705211"/>
            <a:ext cx="10671859" cy="4686924"/>
          </a:xfrm>
          <a:prstGeom prst="rect">
            <a:avLst/>
          </a:prstGeom>
          <a:noFill/>
        </p:spPr>
        <p:txBody>
          <a:bodyPr wrap="square" lIns="91440" tIns="45720" rIns="91440" bIns="45720" rtlCol="0" anchor="t">
            <a:spAutoFit/>
          </a:bodyPr>
          <a:lstStyle/>
          <a:p>
            <a:r>
              <a:rPr lang="en-US" sz="2000" b="1" dirty="0"/>
              <a:t>Content for these cards has been </a:t>
            </a:r>
            <a:r>
              <a:rPr lang="en-GB" sz="2000" dirty="0">
                <a:effectLst/>
                <a:latin typeface="Calibri" panose="020F0502020204030204" pitchFamily="34" charset="0"/>
                <a:ea typeface="Times New Roman" panose="02020603050405020304" pitchFamily="18" charset="0"/>
                <a:cs typeface="Segoe UI" panose="020B0502040204020203" pitchFamily="34" charset="0"/>
              </a:rPr>
              <a:t> drawn from range of sources, customised or AI-ed where relevant</a:t>
            </a:r>
          </a:p>
          <a:p>
            <a:pPr>
              <a:lnSpc>
                <a:spcPts val="2800"/>
              </a:lnSpc>
            </a:pPr>
            <a:endParaRPr lang="en-GB" sz="2000" dirty="0">
              <a:latin typeface="Calibri" panose="020F0502020204030204" pitchFamily="34" charset="0"/>
              <a:ea typeface="Times New Roman" panose="02020603050405020304" pitchFamily="18" charset="0"/>
              <a:cs typeface="Segoe UI" panose="020B0502040204020203" pitchFamily="34" charset="0"/>
            </a:endParaRPr>
          </a:p>
          <a:p>
            <a:pPr marL="285750" indent="-285750">
              <a:lnSpc>
                <a:spcPts val="2800"/>
              </a:lnSpc>
              <a:buFont typeface="Arial" panose="020B0604020202020204" pitchFamily="34" charset="0"/>
              <a:buChar char="•"/>
            </a:pPr>
            <a:r>
              <a:rPr lang="en-GB" sz="2000" dirty="0">
                <a:effectLst/>
                <a:latin typeface="Calibri" panose="020F0502020204030204" pitchFamily="34" charset="0"/>
                <a:ea typeface="Times New Roman" panose="02020603050405020304" pitchFamily="18" charset="0"/>
                <a:cs typeface="Segoe UI" panose="020B0502040204020203" pitchFamily="34" charset="0"/>
                <a:hlinkClick r:id="rId3" invalidUrl="http://:%20https:/lydia-arnold.com/2022/11/14/expanded-assessment-top-trumps/"/>
              </a:rPr>
              <a:t>Lydia Arnold’s Top Trumps </a:t>
            </a:r>
            <a:endParaRPr lang="en-GB" sz="2000" kern="0" dirty="0">
              <a:effectLst/>
              <a:latin typeface="Calibri" panose="020F0502020204030204" pitchFamily="34" charset="0"/>
              <a:ea typeface="Times New Roman" panose="02020603050405020304" pitchFamily="18" charset="0"/>
              <a:cs typeface="Times New Roman" panose="02020603050405020304" pitchFamily="18" charset="0"/>
              <a:hlinkClick r:id="rId4" invalidUrl="http://:%20https:/lydia-arnold.com/2022/11/14/expanded-assessment-top-trumps/"/>
            </a:endParaRPr>
          </a:p>
          <a:p>
            <a:pPr marL="285750" indent="-285750">
              <a:lnSpc>
                <a:spcPts val="2800"/>
              </a:lnSpc>
              <a:buFont typeface="Arial" panose="020B0604020202020204" pitchFamily="34" charset="0"/>
              <a:buChar char="•"/>
            </a:pPr>
            <a:r>
              <a:rPr lang="en-GB" sz="2000" kern="0" dirty="0">
                <a:latin typeface="Calibri" panose="020F0502020204030204" pitchFamily="34" charset="0"/>
                <a:ea typeface="Times New Roman" panose="02020603050405020304" pitchFamily="18" charset="0"/>
                <a:cs typeface="Times New Roman" panose="02020603050405020304" pitchFamily="18" charset="0"/>
              </a:rPr>
              <a:t>Lydia Arnold: </a:t>
            </a:r>
            <a:r>
              <a:rPr lang="en-US" sz="2000" b="1" dirty="0">
                <a:hlinkClick r:id="rId5"/>
              </a:rPr>
              <a:t>Striking a Balance: Integrating AI into Assessment Practices</a:t>
            </a:r>
            <a:endParaRPr lang="en-US" sz="2000" b="1" dirty="0"/>
          </a:p>
          <a:p>
            <a:pPr marL="285750" indent="-285750">
              <a:lnSpc>
                <a:spcPts val="2800"/>
              </a:lnSpc>
              <a:buFont typeface="Arial" panose="020B0604020202020204" pitchFamily="34" charset="0"/>
              <a:buChar char="•"/>
            </a:pP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Maha Bali, John Parkin, Chris Lott in </a:t>
            </a:r>
            <a:r>
              <a:rPr lang="en-GB" sz="2000" kern="0" dirty="0">
                <a:latin typeface="Calibri" panose="020F0502020204030204" pitchFamily="34" charset="0"/>
                <a:ea typeface="Times New Roman" panose="02020603050405020304" pitchFamily="18" charset="0"/>
                <a:cs typeface="Times New Roman" panose="02020603050405020304" pitchFamily="18" charset="0"/>
              </a:rPr>
              <a:t> </a:t>
            </a:r>
            <a:r>
              <a:rPr lang="en-US" sz="2000"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6"/>
              </a:rPr>
              <a:t>Creative ideas to use AI in education</a:t>
            </a:r>
            <a:endParaRPr lang="en-GB" sz="2000" kern="0"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ts val="2800"/>
              </a:lnSpc>
              <a:buFont typeface="Arial" panose="020B0604020202020204" pitchFamily="34" charset="0"/>
              <a:buChar char="•"/>
            </a:pPr>
            <a:r>
              <a:rPr lang="en-GB" sz="2000" kern="0" dirty="0">
                <a:effectLst/>
                <a:latin typeface="Calibri" panose="020F0502020204030204" pitchFamily="34" charset="0"/>
                <a:ea typeface="Times New Roman" panose="02020603050405020304" pitchFamily="18" charset="0"/>
              </a:rPr>
              <a:t>Anna </a:t>
            </a:r>
            <a:r>
              <a:rPr lang="en-GB" sz="2000" kern="0" dirty="0" err="1">
                <a:effectLst/>
                <a:latin typeface="Calibri" panose="020F0502020204030204" pitchFamily="34" charset="0"/>
                <a:ea typeface="Times New Roman" panose="02020603050405020304" pitchFamily="18" charset="0"/>
              </a:rPr>
              <a:t>Lidfors</a:t>
            </a:r>
            <a:r>
              <a:rPr lang="en-GB" sz="2000" kern="0" dirty="0">
                <a:effectLst/>
                <a:latin typeface="Calibri" panose="020F0502020204030204" pitchFamily="34" charset="0"/>
                <a:ea typeface="Times New Roman" panose="02020603050405020304" pitchFamily="18" charset="0"/>
              </a:rPr>
              <a:t> Lindqvist cited in </a:t>
            </a:r>
            <a:r>
              <a:rPr lang="en-GB" sz="2000" u="sng" kern="0" dirty="0">
                <a:solidFill>
                  <a:srgbClr val="0000FF"/>
                </a:solidFill>
                <a:latin typeface="Calibri" panose="020F0502020204030204" pitchFamily="34" charset="0"/>
                <a:ea typeface="Times New Roman" panose="02020603050405020304" pitchFamily="18" charset="0"/>
                <a:cs typeface="Calibri" panose="020F0502020204030204" pitchFamily="34" charset="0"/>
              </a:rPr>
              <a:t>CRADLE</a:t>
            </a:r>
            <a:r>
              <a:rPr lang="en-GB" sz="2000" kern="0" dirty="0">
                <a:effectLst/>
                <a:latin typeface="Calibri" panose="020F0502020204030204" pitchFamily="34" charset="0"/>
                <a:ea typeface="Times New Roman" panose="02020603050405020304" pitchFamily="18" charset="0"/>
              </a:rPr>
              <a:t> </a:t>
            </a:r>
            <a:r>
              <a:rPr lang="en-GB" sz="2000" kern="0" dirty="0">
                <a:latin typeface="Calibri" panose="020F0502020204030204" pitchFamily="34" charset="0"/>
                <a:ea typeface="Times New Roman" panose="02020603050405020304" pitchFamily="18" charset="0"/>
                <a:hlinkClick r:id="rId7"/>
              </a:rPr>
              <a:t>ChatGPT Webinar #3 What have we learnt?</a:t>
            </a:r>
            <a:endParaRPr lang="en-GB" sz="2000" kern="0"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ts val="2800"/>
              </a:lnSpc>
              <a:buFont typeface="Arial" panose="020B0604020202020204" pitchFamily="34" charset="0"/>
              <a:buChar char="•"/>
            </a:pPr>
            <a:r>
              <a:rPr lang="en-GB" sz="2000" kern="0" dirty="0">
                <a:latin typeface="Calibri" panose="020F0502020204030204" pitchFamily="34" charset="0"/>
                <a:ea typeface="Times New Roman" panose="02020603050405020304" pitchFamily="18" charset="0"/>
                <a:cs typeface="Times New Roman" panose="02020603050405020304" pitchFamily="18" charset="0"/>
              </a:rPr>
              <a:t>Mary Richardson:  </a:t>
            </a:r>
            <a:r>
              <a:rPr lang="en-GB" sz="2000" kern="0" dirty="0">
                <a:latin typeface="Calibri" panose="020F0502020204030204" pitchFamily="34" charset="0"/>
                <a:ea typeface="Times New Roman" panose="02020603050405020304" pitchFamily="18" charset="0"/>
                <a:cs typeface="Times New Roman" panose="02020603050405020304" pitchFamily="18" charset="0"/>
                <a:hlinkClick r:id="rId8"/>
              </a:rPr>
              <a:t>Patchwork assessments </a:t>
            </a:r>
            <a:endParaRPr lang="en-GB" sz="2000" kern="0"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ts val="2800"/>
              </a:lnSpc>
              <a:buFont typeface="Arial" panose="020B0604020202020204" pitchFamily="34" charset="0"/>
              <a:buChar char="•"/>
            </a:pPr>
            <a:r>
              <a:rPr lang="en-GB" sz="2000" kern="0" dirty="0">
                <a:latin typeface="Calibri"/>
                <a:ea typeface="Times New Roman" panose="02020603050405020304" pitchFamily="18" charset="0"/>
                <a:cs typeface="Times New Roman"/>
              </a:rPr>
              <a:t>Mike Sharples in </a:t>
            </a:r>
            <a:r>
              <a:rPr lang="en-GB" sz="2000" kern="0" dirty="0" err="1">
                <a:latin typeface="Calibri"/>
                <a:ea typeface="Times New Roman" panose="02020603050405020304" pitchFamily="18" charset="0"/>
                <a:cs typeface="Times New Roman"/>
                <a:hlinkClick r:id="rId9"/>
              </a:rPr>
              <a:t>Unesco</a:t>
            </a:r>
            <a:r>
              <a:rPr lang="en-GB" sz="2000" kern="0" dirty="0">
                <a:latin typeface="Calibri"/>
                <a:ea typeface="Times New Roman" panose="02020603050405020304" pitchFamily="18" charset="0"/>
                <a:cs typeface="Times New Roman"/>
                <a:hlinkClick r:id="rId9"/>
              </a:rPr>
              <a:t> guide </a:t>
            </a:r>
            <a:r>
              <a:rPr lang="en-GB" sz="2000" kern="0" dirty="0">
                <a:latin typeface="Calibri"/>
                <a:ea typeface="Times New Roman" panose="02020603050405020304" pitchFamily="18" charset="0"/>
                <a:cs typeface="Times New Roman"/>
              </a:rPr>
              <a:t>and webinar/events 2023</a:t>
            </a:r>
            <a:endParaRPr lang="en-GB" sz="2000" kern="0" dirty="0">
              <a:effectLst/>
              <a:latin typeface="Calibri"/>
              <a:ea typeface="Times New Roman" panose="02020603050405020304" pitchFamily="18" charset="0"/>
              <a:cs typeface="Times New Roman"/>
            </a:endParaRPr>
          </a:p>
          <a:p>
            <a:pPr marL="285750" indent="-285750">
              <a:lnSpc>
                <a:spcPts val="2800"/>
              </a:lnSpc>
              <a:buFont typeface="Arial" panose="020B0604020202020204" pitchFamily="34" charset="0"/>
              <a:buChar char="•"/>
            </a:pPr>
            <a:r>
              <a:rPr lang="en-GB" sz="2000" kern="0" dirty="0">
                <a:effectLst/>
                <a:latin typeface="Calibri" panose="020F0502020204030204" pitchFamily="34" charset="0"/>
                <a:ea typeface="Times New Roman" panose="02020603050405020304" pitchFamily="18" charset="0"/>
                <a:cs typeface="Times New Roman" panose="02020603050405020304" pitchFamily="18" charset="0"/>
              </a:rPr>
              <a:t>Ryan Watkins  </a:t>
            </a:r>
            <a:r>
              <a:rPr lang="en-GB" sz="2000" kern="0" dirty="0">
                <a:effectLst/>
                <a:latin typeface="Calibri" panose="020F0502020204030204" pitchFamily="34" charset="0"/>
                <a:ea typeface="Times New Roman" panose="02020603050405020304" pitchFamily="18" charset="0"/>
                <a:cs typeface="Times New Roman" panose="02020603050405020304" pitchFamily="18" charset="0"/>
                <a:hlinkClick r:id="rId10"/>
              </a:rPr>
              <a:t>https://medium.com/@rwatkins_7167/updating-your-course-syllabus-for-chatgpt-965f4b57b003</a:t>
            </a:r>
            <a:endParaRPr lang="en-GB" sz="20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endParaRPr>
          </a:p>
          <a:p>
            <a:pPr>
              <a:lnSpc>
                <a:spcPts val="2800"/>
              </a:lnSpc>
            </a:pPr>
            <a:endParaRPr lang="en-GB" sz="2000" kern="0" dirty="0">
              <a:latin typeface="Calibri" panose="020F0502020204030204" pitchFamily="34" charset="0"/>
              <a:ea typeface="Times New Roman" panose="02020603050405020304" pitchFamily="18" charset="0"/>
              <a:cs typeface="Times New Roman" panose="02020603050405020304" pitchFamily="18" charset="0"/>
            </a:endParaRPr>
          </a:p>
          <a:p>
            <a:pPr>
              <a:lnSpc>
                <a:spcPts val="2800"/>
              </a:lnSpc>
            </a:pPr>
            <a:r>
              <a:rPr lang="en-GB" sz="2000" kern="0" dirty="0">
                <a:latin typeface="Calibri"/>
                <a:ea typeface="Times New Roman" panose="02020603050405020304" pitchFamily="18" charset="0"/>
                <a:cs typeface="Times New Roman"/>
              </a:rPr>
              <a:t>Also from Isobel Bowditch : AI chatbot research, Imaginary objects exhibition (</a:t>
            </a:r>
            <a:r>
              <a:rPr lang="en-GB" sz="2000" b="1" kern="0" dirty="0">
                <a:latin typeface="Calibri"/>
                <a:ea typeface="Times New Roman" panose="02020603050405020304" pitchFamily="18" charset="0"/>
                <a:cs typeface="Times New Roman"/>
                <a:hlinkClick r:id="rId11"/>
              </a:rPr>
              <a:t>Guardian article</a:t>
            </a:r>
            <a:r>
              <a:rPr lang="en-GB" sz="2000" b="1" kern="0" dirty="0">
                <a:latin typeface="Calibri"/>
                <a:ea typeface="Times New Roman" panose="02020603050405020304" pitchFamily="18" charset="0"/>
                <a:cs typeface="Times New Roman"/>
              </a:rPr>
              <a:t> </a:t>
            </a:r>
            <a:r>
              <a:rPr lang="en-GB" sz="2000" kern="0" dirty="0">
                <a:latin typeface="Calibri"/>
                <a:ea typeface="Times New Roman" panose="02020603050405020304" pitchFamily="18" charset="0"/>
                <a:cs typeface="Times New Roman"/>
              </a:rPr>
              <a:t>inspiration) , Micro Action Research, Work-based assessment.</a:t>
            </a:r>
            <a:endParaRPr lang="en-US" sz="2000" u="sng" kern="0" dirty="0">
              <a:solidFill>
                <a:srgbClr val="0000FF"/>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1711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F09CAE3-9EBB-E835-9D0B-F71DF291E842}"/>
              </a:ext>
            </a:extLst>
          </p:cNvPr>
          <p:cNvSpPr>
            <a:spLocks noGrp="1"/>
          </p:cNvSpPr>
          <p:nvPr>
            <p:ph type="title"/>
          </p:nvPr>
        </p:nvSpPr>
        <p:spPr/>
        <p:txBody>
          <a:bodyPr>
            <a:normAutofit/>
          </a:bodyPr>
          <a:lstStyle/>
          <a:p>
            <a:r>
              <a:rPr lang="en-US">
                <a:solidFill>
                  <a:srgbClr val="433244"/>
                </a:solidFill>
                <a:cs typeface="Arial"/>
              </a:rPr>
              <a:t>1. Star ratings explained</a:t>
            </a:r>
            <a:endParaRPr lang="en-GB">
              <a:solidFill>
                <a:srgbClr val="C00000"/>
              </a:solidFill>
              <a:cs typeface="Arial"/>
            </a:endParaRPr>
          </a:p>
        </p:txBody>
      </p:sp>
      <p:graphicFrame>
        <p:nvGraphicFramePr>
          <p:cNvPr id="5" name="Table 5">
            <a:extLst>
              <a:ext uri="{FF2B5EF4-FFF2-40B4-BE49-F238E27FC236}">
                <a16:creationId xmlns:a16="http://schemas.microsoft.com/office/drawing/2014/main" id="{3FFDE6BF-F843-55CA-8F96-4722212E693F}"/>
              </a:ext>
            </a:extLst>
          </p:cNvPr>
          <p:cNvGraphicFramePr>
            <a:graphicFrameLocks noGrp="1"/>
          </p:cNvGraphicFramePr>
          <p:nvPr>
            <p:extLst>
              <p:ext uri="{D42A27DB-BD31-4B8C-83A1-F6EECF244321}">
                <p14:modId xmlns:p14="http://schemas.microsoft.com/office/powerpoint/2010/main" val="898911602"/>
              </p:ext>
            </p:extLst>
          </p:nvPr>
        </p:nvGraphicFramePr>
        <p:xfrm>
          <a:off x="617790" y="3003170"/>
          <a:ext cx="10426448" cy="2601676"/>
        </p:xfrm>
        <a:graphic>
          <a:graphicData uri="http://schemas.openxmlformats.org/drawingml/2006/table">
            <a:tbl>
              <a:tblPr firstRow="1" bandRow="1">
                <a:noFill/>
                <a:tableStyleId>{3B4B98B0-60AC-42C2-AFA5-B58CD77FA1E5}</a:tableStyleId>
              </a:tblPr>
              <a:tblGrid>
                <a:gridCol w="2540326">
                  <a:extLst>
                    <a:ext uri="{9D8B030D-6E8A-4147-A177-3AD203B41FA5}">
                      <a16:colId xmlns:a16="http://schemas.microsoft.com/office/drawing/2014/main" val="4280557070"/>
                    </a:ext>
                  </a:extLst>
                </a:gridCol>
                <a:gridCol w="7886122">
                  <a:extLst>
                    <a:ext uri="{9D8B030D-6E8A-4147-A177-3AD203B41FA5}">
                      <a16:colId xmlns:a16="http://schemas.microsoft.com/office/drawing/2014/main" val="2976309609"/>
                    </a:ext>
                  </a:extLst>
                </a:gridCol>
              </a:tblGrid>
              <a:tr h="1225068">
                <a:tc>
                  <a:txBody>
                    <a:bodyPr/>
                    <a:lstStyle/>
                    <a:p>
                      <a:pPr marL="0" indent="0">
                        <a:buFont typeface="Arial" panose="020B0604020202020204" pitchFamily="34" charset="0"/>
                        <a:buNone/>
                      </a:pPr>
                      <a:r>
                        <a:rPr lang="en-US" sz="2200" b="1" cap="none" spc="0" dirty="0">
                          <a:solidFill>
                            <a:schemeClr val="tx1"/>
                          </a:solidFill>
                          <a:effectLst/>
                        </a:rPr>
                        <a:t>Authenticity</a:t>
                      </a:r>
                      <a:endParaRPr lang="en-GB" sz="2200" b="1" cap="none" spc="0" dirty="0">
                        <a:solidFill>
                          <a:schemeClr val="tx1"/>
                        </a:solidFill>
                      </a:endParaRPr>
                    </a:p>
                  </a:txBody>
                  <a:tcPr marL="120032" marR="34952" marT="63679" marB="63679">
                    <a:lnL w="28575" cap="flat" cmpd="sng" algn="ctr">
                      <a:noFill/>
                      <a:prstDash val="solid"/>
                    </a:lnL>
                    <a:lnR w="12700" cmpd="sng">
                      <a:noFill/>
                      <a:prstDash val="solid"/>
                    </a:lnR>
                    <a:lnT w="38100" cmpd="sng">
                      <a:noFill/>
                    </a:lnT>
                    <a:lnB w="12700" cap="flat" cmpd="sng" algn="ctr">
                      <a:noFill/>
                      <a:prstDash val="solid"/>
                    </a:lnB>
                    <a:lnTlToBr w="12700" cmpd="sng">
                      <a:noFill/>
                      <a:prstDash val="solid"/>
                    </a:lnTlToBr>
                    <a:lnBlToTr w="12700" cmpd="sng">
                      <a:noFill/>
                      <a:prstDash val="solid"/>
                    </a:lnBlToTr>
                    <a:solidFill>
                      <a:schemeClr val="bg1">
                        <a:lumMod val="85000"/>
                      </a:schemeClr>
                    </a:solidFill>
                  </a:tcPr>
                </a:tc>
                <a:tc>
                  <a:txBody>
                    <a:bodyPr/>
                    <a:lstStyle/>
                    <a:p>
                      <a:pPr marL="0" indent="0">
                        <a:buFont typeface="Arial" panose="020B0604020202020204" pitchFamily="34" charset="0"/>
                        <a:buNone/>
                      </a:pPr>
                      <a:r>
                        <a:rPr lang="en-GB" sz="2200" cap="none" spc="0" dirty="0">
                          <a:solidFill>
                            <a:schemeClr val="tx1"/>
                          </a:solidFill>
                        </a:rPr>
                        <a:t>Often mirroring real life, complex challenges, authentic assessments have diverse outputs and focus on ‘process’ as well as product. They equip students to work with uncertainty and caused them to reflect meaningfully on their  learning.</a:t>
                      </a:r>
                      <a:endParaRPr lang="en-GB" sz="2200" cap="none" spc="0" dirty="0">
                        <a:solidFill>
                          <a:schemeClr val="tx1"/>
                        </a:solidFill>
                        <a:cs typeface="Arial" panose="020B0604020202020204" pitchFamily="34" charset="0"/>
                      </a:endParaRPr>
                    </a:p>
                  </a:txBody>
                  <a:tcPr marL="120032" marR="34952" marT="63679" marB="63679">
                    <a:lnL w="12700" cmpd="sng">
                      <a:noFill/>
                      <a:prstDash val="solid"/>
                    </a:lnL>
                    <a:lnR w="28575" cap="flat" cmpd="sng" algn="ctr">
                      <a:noFill/>
                      <a:prstDash val="solid"/>
                    </a:lnR>
                    <a:lnT w="38100" cmpd="sng">
                      <a:noFill/>
                    </a:lnT>
                    <a:lnB w="12700" cap="flat" cmpd="sng" algn="ctr">
                      <a:noFill/>
                      <a:prstDash val="soli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39558516"/>
                  </a:ext>
                </a:extLst>
              </a:tr>
              <a:tr h="6040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cap="none" spc="0">
                          <a:solidFill>
                            <a:schemeClr val="tx1"/>
                          </a:solidFill>
                          <a:effectLst/>
                        </a:rPr>
                        <a:t>Challenge</a:t>
                      </a:r>
                      <a:endParaRPr lang="en-GB" sz="2200" b="1" cap="none" spc="0">
                        <a:solidFill>
                          <a:schemeClr val="tx1"/>
                        </a:solidFill>
                      </a:endParaRPr>
                    </a:p>
                  </a:txBody>
                  <a:tcPr marL="120032" marR="34952" marT="63679" marB="63679">
                    <a:lnL w="12700" cmpd="sng">
                      <a:noFill/>
                      <a:prstDash val="solid"/>
                    </a:lnL>
                    <a:lnR w="12700" cmpd="sng">
                      <a:noFill/>
                      <a:prstDash val="solid"/>
                    </a:lnR>
                    <a:lnT w="12700" cap="flat" cmpd="sng" algn="ctr">
                      <a:noFill/>
                      <a:prstDash val="solid"/>
                    </a:lnT>
                    <a:lnB w="12700" cmpd="sng">
                      <a:noFill/>
                      <a:prstDash val="soli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cap="none" spc="0" dirty="0">
                          <a:solidFill>
                            <a:schemeClr val="tx1"/>
                          </a:solidFill>
                        </a:rPr>
                        <a:t>The effort required to construct or produce meaning or knowledge rather than </a:t>
                      </a:r>
                      <a:r>
                        <a:rPr lang="en-GB" sz="2200" cap="none" spc="0" dirty="0">
                          <a:solidFill>
                            <a:schemeClr val="tx1"/>
                          </a:solidFill>
                          <a:effectLst/>
                        </a:rPr>
                        <a:t>simply re-producing meaning and knowledge as created by others.</a:t>
                      </a:r>
                      <a:endParaRPr lang="en-GB" sz="2200" cap="none" spc="0" dirty="0">
                        <a:solidFill>
                          <a:schemeClr val="tx1"/>
                        </a:solidFill>
                        <a:effectLst/>
                        <a:ea typeface="Times New Roman" panose="02020603050405020304" pitchFamily="18" charset="0"/>
                      </a:endParaRPr>
                    </a:p>
                  </a:txBody>
                  <a:tcPr marL="120032" marR="34952" marT="63679" marB="63679">
                    <a:lnL w="12700" cmpd="sng">
                      <a:noFill/>
                      <a:prstDash val="solid"/>
                    </a:lnL>
                    <a:lnR w="12700" cmpd="sng">
                      <a:noFill/>
                      <a:prstDash val="solid"/>
                    </a:lnR>
                    <a:lnT w="12700" cap="flat" cmpd="sng" algn="ctr">
                      <a:noFill/>
                      <a:prstDash val="solid"/>
                    </a:lnT>
                    <a:lnB w="12700" cmpd="sng">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30058346"/>
                  </a:ext>
                </a:extLst>
              </a:tr>
            </a:tbl>
          </a:graphicData>
        </a:graphic>
      </p:graphicFrame>
      <p:sp>
        <p:nvSpPr>
          <p:cNvPr id="9" name="TextBox 8">
            <a:extLst>
              <a:ext uri="{FF2B5EF4-FFF2-40B4-BE49-F238E27FC236}">
                <a16:creationId xmlns:a16="http://schemas.microsoft.com/office/drawing/2014/main" id="{8532AB4B-1F9C-BB2F-2229-D2AE2850AF86}"/>
              </a:ext>
            </a:extLst>
          </p:cNvPr>
          <p:cNvSpPr txBox="1"/>
          <p:nvPr/>
        </p:nvSpPr>
        <p:spPr>
          <a:xfrm>
            <a:off x="537961" y="1580545"/>
            <a:ext cx="10812210" cy="963537"/>
          </a:xfrm>
          <a:prstGeom prst="rect">
            <a:avLst/>
          </a:prstGeom>
        </p:spPr>
        <p:txBody>
          <a:bodyPr vert="horz" lIns="91440" tIns="45720" rIns="91440" bIns="45720" rtlCol="0">
            <a:noAutofit/>
          </a:bodyPr>
          <a:lstStyle/>
          <a:p>
            <a:pPr>
              <a:lnSpc>
                <a:spcPts val="2800"/>
              </a:lnSpc>
            </a:pPr>
            <a:r>
              <a:rPr lang="en-US" sz="2200"/>
              <a:t>The star ratings on these cards show one perspective on the characteristics of each assessment type – users should debate and discuss these judgements and come to their own view. The ratings relate to key areas of assessment design and priorities</a:t>
            </a:r>
            <a:r>
              <a:rPr lang="en-US" sz="2200" b="1"/>
              <a:t>.  </a:t>
            </a:r>
          </a:p>
        </p:txBody>
      </p:sp>
      <p:sp>
        <p:nvSpPr>
          <p:cNvPr id="10" name="TextBox 9">
            <a:extLst>
              <a:ext uri="{FF2B5EF4-FFF2-40B4-BE49-F238E27FC236}">
                <a16:creationId xmlns:a16="http://schemas.microsoft.com/office/drawing/2014/main" id="{A15DEE59-B7D1-5789-2B00-F7D8BA39C898}"/>
              </a:ext>
              <a:ext uri="{C183D7F6-B498-43B3-948B-1728B52AA6E4}">
                <adec:decorative xmlns:adec="http://schemas.microsoft.com/office/drawing/2017/decorative" val="1"/>
              </a:ext>
            </a:extLst>
          </p:cNvPr>
          <p:cNvSpPr txBox="1"/>
          <p:nvPr/>
        </p:nvSpPr>
        <p:spPr>
          <a:xfrm>
            <a:off x="8717397" y="207240"/>
            <a:ext cx="3367409" cy="830997"/>
          </a:xfrm>
          <a:prstGeom prst="rect">
            <a:avLst/>
          </a:prstGeom>
          <a:noFill/>
        </p:spPr>
        <p:txBody>
          <a:bodyPr wrap="square" lIns="91440" tIns="45720" rIns="91440" bIns="45720" anchor="t">
            <a:spAutoFit/>
          </a:bodyPr>
          <a:lstStyle/>
          <a:p>
            <a:r>
              <a:rPr lang="en-GB" sz="4800">
                <a:solidFill>
                  <a:srgbClr val="FFC000"/>
                </a:solidFill>
                <a:ea typeface="+mn-lt"/>
                <a:cs typeface="+mn-lt"/>
              </a:rPr>
              <a:t>★★★★★</a:t>
            </a:r>
            <a:endParaRPr lang="en-GB" sz="4800">
              <a:cs typeface="Calibri"/>
            </a:endParaRPr>
          </a:p>
        </p:txBody>
      </p:sp>
    </p:spTree>
    <p:extLst>
      <p:ext uri="{BB962C8B-B14F-4D97-AF65-F5344CB8AC3E}">
        <p14:creationId xmlns:p14="http://schemas.microsoft.com/office/powerpoint/2010/main" val="904674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F09CAE3-9EBB-E835-9D0B-F71DF291E842}"/>
              </a:ext>
            </a:extLst>
          </p:cNvPr>
          <p:cNvSpPr>
            <a:spLocks noGrp="1"/>
          </p:cNvSpPr>
          <p:nvPr>
            <p:ph type="title"/>
          </p:nvPr>
        </p:nvSpPr>
        <p:spPr/>
        <p:txBody>
          <a:bodyPr>
            <a:normAutofit/>
          </a:bodyPr>
          <a:lstStyle/>
          <a:p>
            <a:r>
              <a:rPr lang="en-US">
                <a:solidFill>
                  <a:srgbClr val="433244"/>
                </a:solidFill>
                <a:cs typeface="Arial"/>
              </a:rPr>
              <a:t>2. Star ratings explained/cont.</a:t>
            </a:r>
            <a:endParaRPr lang="en-GB">
              <a:solidFill>
                <a:srgbClr val="C00000"/>
              </a:solidFill>
              <a:cs typeface="Arial"/>
            </a:endParaRPr>
          </a:p>
        </p:txBody>
      </p:sp>
      <p:graphicFrame>
        <p:nvGraphicFramePr>
          <p:cNvPr id="4" name="Table 5">
            <a:extLst>
              <a:ext uri="{FF2B5EF4-FFF2-40B4-BE49-F238E27FC236}">
                <a16:creationId xmlns:a16="http://schemas.microsoft.com/office/drawing/2014/main" id="{FAE8A4D1-CD14-B057-4EC5-3D57A2D6F676}"/>
              </a:ext>
            </a:extLst>
          </p:cNvPr>
          <p:cNvGraphicFramePr>
            <a:graphicFrameLocks noGrp="1"/>
          </p:cNvGraphicFramePr>
          <p:nvPr>
            <p:extLst>
              <p:ext uri="{D42A27DB-BD31-4B8C-83A1-F6EECF244321}">
                <p14:modId xmlns:p14="http://schemas.microsoft.com/office/powerpoint/2010/main" val="2203678689"/>
              </p:ext>
            </p:extLst>
          </p:nvPr>
        </p:nvGraphicFramePr>
        <p:xfrm>
          <a:off x="650794" y="1466631"/>
          <a:ext cx="10629900" cy="4724400"/>
        </p:xfrm>
        <a:graphic>
          <a:graphicData uri="http://schemas.openxmlformats.org/drawingml/2006/table">
            <a:tbl>
              <a:tblPr firstRow="1" bandRow="1">
                <a:tableStyleId>{5C22544A-7EE6-4342-B048-85BDC9FD1C3A}</a:tableStyleId>
              </a:tblPr>
              <a:tblGrid>
                <a:gridCol w="2133278">
                  <a:extLst>
                    <a:ext uri="{9D8B030D-6E8A-4147-A177-3AD203B41FA5}">
                      <a16:colId xmlns:a16="http://schemas.microsoft.com/office/drawing/2014/main" val="4280557070"/>
                    </a:ext>
                  </a:extLst>
                </a:gridCol>
                <a:gridCol w="8496622">
                  <a:extLst>
                    <a:ext uri="{9D8B030D-6E8A-4147-A177-3AD203B41FA5}">
                      <a16:colId xmlns:a16="http://schemas.microsoft.com/office/drawing/2014/main" val="2976309609"/>
                    </a:ext>
                  </a:extLst>
                </a:gridCol>
              </a:tblGrid>
              <a:tr h="1046033">
                <a:tc>
                  <a:txBody>
                    <a:bodyPr/>
                    <a:lstStyle/>
                    <a:p>
                      <a:pPr marL="0" indent="0">
                        <a:buFont typeface="Arial" panose="020B0604020202020204" pitchFamily="34" charset="0"/>
                        <a:buNone/>
                      </a:pPr>
                      <a:r>
                        <a:rPr lang="en-US" sz="2200" b="1">
                          <a:solidFill>
                            <a:schemeClr val="tx1"/>
                          </a:solidFill>
                          <a:effectLst/>
                          <a:ea typeface="Times New Roman" panose="02020603050405020304" pitchFamily="18" charset="0"/>
                        </a:rPr>
                        <a:t>Product</a:t>
                      </a:r>
                      <a:endParaRPr lang="en-GB" sz="220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GB" sz="2200" b="0" dirty="0">
                          <a:solidFill>
                            <a:schemeClr val="tx1"/>
                          </a:solidFill>
                          <a:effectLst/>
                          <a:ea typeface="Times New Roman" panose="02020603050405020304" pitchFamily="18" charset="0"/>
                        </a:rPr>
                        <a:t>The outcome enables students to demonstrate learning by engaging in complex performance, creating a significant product or accomplishing a complex task, using higher-order thinking, problem-solving and creativity.</a:t>
                      </a:r>
                      <a:endParaRPr lang="en-GB"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2990200"/>
                  </a:ext>
                </a:extLst>
              </a:tr>
              <a:tr h="856243">
                <a:tc>
                  <a:txBody>
                    <a:bodyPr/>
                    <a:lstStyle/>
                    <a:p>
                      <a:r>
                        <a:rPr lang="en-US" sz="2200" b="1">
                          <a:ea typeface="Times New Roman" panose="02020603050405020304" pitchFamily="18" charset="0"/>
                          <a:cs typeface="Segoe UI Emoji" panose="020B0502040204020203" pitchFamily="34" charset="0"/>
                        </a:rPr>
                        <a:t>Learning </a:t>
                      </a:r>
                      <a:endParaRPr lang="en-GB" sz="2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200">
                          <a:ea typeface="Times New Roman" panose="02020603050405020304" pitchFamily="18" charset="0"/>
                          <a:cs typeface="Segoe UI Emoji" panose="020B0502040204020203" pitchFamily="34" charset="0"/>
                        </a:rPr>
                        <a:t>The level of active learning students engage in during the assessment either through feedback opportunities or </a:t>
                      </a:r>
                      <a:r>
                        <a:rPr lang="en-GB" sz="2200">
                          <a:effectLst/>
                          <a:ea typeface="Times New Roman" panose="02020603050405020304" pitchFamily="18" charset="0"/>
                        </a:rPr>
                        <a:t>metacognition (learning how to learn).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896779576"/>
                  </a:ext>
                </a:extLst>
              </a:tr>
              <a:tr h="688854">
                <a:tc>
                  <a:txBody>
                    <a:bodyPr/>
                    <a:lstStyle/>
                    <a:p>
                      <a:r>
                        <a:rPr lang="en-US" sz="2200" b="1">
                          <a:effectLst/>
                          <a:ea typeface="Times New Roman" panose="02020603050405020304" pitchFamily="18" charset="0"/>
                        </a:rPr>
                        <a:t>Staff demand</a:t>
                      </a:r>
                      <a:endParaRPr lang="en-GB" sz="2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cs typeface="Arial"/>
                        </a:rPr>
                        <a:t>The manageability of different assessments in different circumstances. This could be the support students need in terms of developing certain capabilities such as AI literacy or critical thinking, providing feedback opportunities or in the assessment mechanisms.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3615428"/>
                  </a:ext>
                </a:extLst>
              </a:tr>
              <a:tr h="953518">
                <a:tc>
                  <a:txBody>
                    <a:bodyPr/>
                    <a:lstStyle/>
                    <a:p>
                      <a:r>
                        <a:rPr lang="en-US" sz="2200" b="1" dirty="0">
                          <a:effectLst/>
                          <a:ea typeface="Times New Roman" panose="02020603050405020304" pitchFamily="18" charset="0"/>
                        </a:rPr>
                        <a:t>Lifelong learning</a:t>
                      </a:r>
                      <a:endParaRPr lang="en-GB" sz="2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fontAlgn="base">
                        <a:buFont typeface="Symbol" panose="05050102010706020507" pitchFamily="18" charset="2"/>
                        <a:buNone/>
                      </a:pPr>
                      <a:r>
                        <a:rPr lang="en-GB" sz="2200" dirty="0">
                          <a:cs typeface="Arial"/>
                        </a:rPr>
                        <a:t>The possible impact of the assessment </a:t>
                      </a:r>
                      <a:r>
                        <a:rPr lang="en-US" sz="2200" dirty="0"/>
                        <a:t>beyond the timescale of a </a:t>
                      </a:r>
                      <a:r>
                        <a:rPr lang="en-US" sz="2200" dirty="0" err="1"/>
                        <a:t>programme</a:t>
                      </a:r>
                      <a:r>
                        <a:rPr lang="en-US" sz="2200" dirty="0"/>
                        <a:t> of study and how it prepares students to meet their present and future learning needs</a:t>
                      </a:r>
                      <a:r>
                        <a:rPr lang="en-GB" sz="2000" dirty="0">
                          <a:cs typeface="Arial"/>
                        </a:rPr>
                        <a:t>. </a:t>
                      </a:r>
                      <a:endParaRPr lang="en-GB"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56018417"/>
                  </a:ext>
                </a:extLst>
              </a:tr>
            </a:tbl>
          </a:graphicData>
        </a:graphic>
      </p:graphicFrame>
      <p:sp>
        <p:nvSpPr>
          <p:cNvPr id="3" name="TextBox 2">
            <a:extLst>
              <a:ext uri="{FF2B5EF4-FFF2-40B4-BE49-F238E27FC236}">
                <a16:creationId xmlns:a16="http://schemas.microsoft.com/office/drawing/2014/main" id="{835DF576-D076-8DCB-FC80-AA776D62D163}"/>
              </a:ext>
              <a:ext uri="{C183D7F6-B498-43B3-948B-1728B52AA6E4}">
                <adec:decorative xmlns:adec="http://schemas.microsoft.com/office/drawing/2017/decorative" val="1"/>
              </a:ext>
            </a:extLst>
          </p:cNvPr>
          <p:cNvSpPr txBox="1"/>
          <p:nvPr/>
        </p:nvSpPr>
        <p:spPr>
          <a:xfrm>
            <a:off x="8717397" y="207240"/>
            <a:ext cx="3367409" cy="830997"/>
          </a:xfrm>
          <a:prstGeom prst="rect">
            <a:avLst/>
          </a:prstGeom>
          <a:noFill/>
        </p:spPr>
        <p:txBody>
          <a:bodyPr wrap="square" lIns="91440" tIns="45720" rIns="91440" bIns="45720" anchor="t">
            <a:spAutoFit/>
          </a:bodyPr>
          <a:lstStyle/>
          <a:p>
            <a:r>
              <a:rPr lang="en-GB" sz="4800">
                <a:solidFill>
                  <a:srgbClr val="FFC000"/>
                </a:solidFill>
                <a:ea typeface="+mn-lt"/>
                <a:cs typeface="+mn-lt"/>
              </a:rPr>
              <a:t>★★★★★</a:t>
            </a:r>
            <a:endParaRPr lang="en-GB" sz="4800">
              <a:cs typeface="Calibri"/>
            </a:endParaRPr>
          </a:p>
        </p:txBody>
      </p:sp>
    </p:spTree>
    <p:extLst>
      <p:ext uri="{BB962C8B-B14F-4D97-AF65-F5344CB8AC3E}">
        <p14:creationId xmlns:p14="http://schemas.microsoft.com/office/powerpoint/2010/main" val="177242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B29F6-2767-4706-A9F7-8092F3FFCCFB}"/>
              </a:ext>
            </a:extLst>
          </p:cNvPr>
          <p:cNvSpPr>
            <a:spLocks noGrp="1"/>
          </p:cNvSpPr>
          <p:nvPr>
            <p:ph type="title"/>
          </p:nvPr>
        </p:nvSpPr>
        <p:spPr>
          <a:xfrm>
            <a:off x="188464" y="119920"/>
            <a:ext cx="11815072" cy="1116415"/>
          </a:xfrm>
        </p:spPr>
        <p:txBody>
          <a:bodyPr/>
          <a:lstStyle/>
          <a:p>
            <a:r>
              <a:rPr lang="en-US">
                <a:cs typeface="Calibri Light"/>
              </a:rPr>
              <a:t>How to use the cards</a:t>
            </a:r>
            <a:endParaRPr lang="en-US"/>
          </a:p>
        </p:txBody>
      </p:sp>
      <p:sp>
        <p:nvSpPr>
          <p:cNvPr id="4" name="Content Placeholder 3">
            <a:extLst>
              <a:ext uri="{FF2B5EF4-FFF2-40B4-BE49-F238E27FC236}">
                <a16:creationId xmlns:a16="http://schemas.microsoft.com/office/drawing/2014/main" id="{16CAE7A5-503B-9967-4111-4000EE0D0533}"/>
              </a:ext>
            </a:extLst>
          </p:cNvPr>
          <p:cNvSpPr>
            <a:spLocks noGrp="1"/>
          </p:cNvSpPr>
          <p:nvPr>
            <p:ph sz="half" idx="13"/>
          </p:nvPr>
        </p:nvSpPr>
        <p:spPr>
          <a:xfrm>
            <a:off x="4850856" y="1881612"/>
            <a:ext cx="6779304" cy="4821155"/>
          </a:xfrm>
        </p:spPr>
        <p:txBody>
          <a:bodyPr vert="horz" lIns="91440" tIns="45720" rIns="91440" bIns="45720" rtlCol="0" anchor="t">
            <a:noAutofit/>
          </a:bodyPr>
          <a:lstStyle/>
          <a:p>
            <a:pPr marL="285750" indent="-285750">
              <a:lnSpc>
                <a:spcPct val="100000"/>
              </a:lnSpc>
              <a:spcBef>
                <a:spcPts val="1600"/>
              </a:spcBef>
              <a:spcAft>
                <a:spcPts val="0"/>
              </a:spcAft>
            </a:pPr>
            <a:r>
              <a:rPr lang="en-US" sz="2000" b="0" dirty="0">
                <a:cs typeface="Calibri"/>
              </a:rPr>
              <a:t>Flick through the cards and look for ideas of what types of assessment you might try. </a:t>
            </a:r>
            <a:endParaRPr lang="en-US" sz="2000" dirty="0">
              <a:cs typeface="Calibri"/>
            </a:endParaRPr>
          </a:p>
          <a:p>
            <a:pPr marL="285750" indent="-285750">
              <a:lnSpc>
                <a:spcPct val="100000"/>
              </a:lnSpc>
              <a:spcBef>
                <a:spcPts val="1600"/>
              </a:spcBef>
              <a:spcAft>
                <a:spcPts val="0"/>
              </a:spcAft>
            </a:pPr>
            <a:r>
              <a:rPr lang="en-US" sz="2000" b="0" dirty="0">
                <a:cs typeface="Calibri"/>
              </a:rPr>
              <a:t>With colleagues, discuss their feasibility and whether you agree with the criteria ratings provided. How might you strengthen some of the ratings?</a:t>
            </a:r>
          </a:p>
          <a:p>
            <a:pPr marL="285750" indent="-285750">
              <a:lnSpc>
                <a:spcPct val="100000"/>
              </a:lnSpc>
              <a:spcBef>
                <a:spcPts val="1600"/>
              </a:spcBef>
              <a:spcAft>
                <a:spcPts val="0"/>
              </a:spcAft>
            </a:pPr>
            <a:r>
              <a:rPr lang="en-US" sz="2000" b="0" dirty="0">
                <a:cs typeface="Calibri"/>
              </a:rPr>
              <a:t>Can you add any criteria or ratings that are priorities for you? </a:t>
            </a:r>
          </a:p>
          <a:p>
            <a:pPr marL="285750" indent="-285750">
              <a:lnSpc>
                <a:spcPct val="100000"/>
              </a:lnSpc>
              <a:spcBef>
                <a:spcPts val="1600"/>
              </a:spcBef>
              <a:spcAft>
                <a:spcPts val="0"/>
              </a:spcAft>
            </a:pPr>
            <a:r>
              <a:rPr lang="en-US" sz="2000" b="0" dirty="0">
                <a:cs typeface="Calibri"/>
              </a:rPr>
              <a:t>You can fill in the blank cards at the end of the pack as you discuss ‘what else’?</a:t>
            </a:r>
          </a:p>
          <a:p>
            <a:pPr marL="285750" indent="-285750">
              <a:lnSpc>
                <a:spcPct val="100000"/>
              </a:lnSpc>
              <a:spcBef>
                <a:spcPts val="1600"/>
              </a:spcBef>
              <a:spcAft>
                <a:spcPts val="0"/>
              </a:spcAft>
            </a:pPr>
            <a:r>
              <a:rPr lang="en-US" sz="2000" b="0" dirty="0">
                <a:cs typeface="Calibri"/>
              </a:rPr>
              <a:t>Consider making a set of cards for your Faculty/department.</a:t>
            </a:r>
            <a:endParaRPr lang="en-US" sz="2000" dirty="0">
              <a:cs typeface="Calibri" panose="020F0502020204030204"/>
            </a:endParaRPr>
          </a:p>
        </p:txBody>
      </p:sp>
      <p:pic>
        <p:nvPicPr>
          <p:cNvPr id="5" name="Picture 4">
            <a:extLst>
              <a:ext uri="{FF2B5EF4-FFF2-40B4-BE49-F238E27FC236}">
                <a16:creationId xmlns:a16="http://schemas.microsoft.com/office/drawing/2014/main" id="{1A00F3C8-6745-2978-BC90-BC20845791C1}"/>
              </a:ext>
            </a:extLst>
          </p:cNvPr>
          <p:cNvPicPr>
            <a:picLocks noChangeAspect="1"/>
          </p:cNvPicPr>
          <p:nvPr/>
        </p:nvPicPr>
        <p:blipFill>
          <a:blip r:embed="rId3"/>
          <a:stretch>
            <a:fillRect/>
          </a:stretch>
        </p:blipFill>
        <p:spPr>
          <a:xfrm>
            <a:off x="713440" y="1504422"/>
            <a:ext cx="3931676" cy="4726288"/>
          </a:xfrm>
          <a:prstGeom prst="rect">
            <a:avLst/>
          </a:prstGeom>
        </p:spPr>
      </p:pic>
    </p:spTree>
    <p:extLst>
      <p:ext uri="{BB962C8B-B14F-4D97-AF65-F5344CB8AC3E}">
        <p14:creationId xmlns:p14="http://schemas.microsoft.com/office/powerpoint/2010/main" val="367397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a:solidFill>
                  <a:srgbClr val="433244"/>
                </a:solidFill>
                <a:cs typeface="Arial"/>
              </a:rPr>
              <a:t>AI case studies</a:t>
            </a:r>
            <a:endParaRPr lang="en-GB">
              <a:solidFill>
                <a:srgbClr val="C00000"/>
              </a:solidFill>
              <a:cs typeface="Arial"/>
            </a:endParaRPr>
          </a:p>
        </p:txBody>
      </p:sp>
      <p:grpSp>
        <p:nvGrpSpPr>
          <p:cNvPr id="13" name="Group 12" descr="F and C">
            <a:extLst>
              <a:ext uri="{FF2B5EF4-FFF2-40B4-BE49-F238E27FC236}">
                <a16:creationId xmlns:a16="http://schemas.microsoft.com/office/drawing/2014/main" id="{8240FFD9-6FC1-66FC-E8BE-82EBC9FCAA25}"/>
              </a:ext>
            </a:extLst>
          </p:cNvPr>
          <p:cNvGrpSpPr/>
          <p:nvPr/>
        </p:nvGrpSpPr>
        <p:grpSpPr>
          <a:xfrm>
            <a:off x="10975562" y="182775"/>
            <a:ext cx="714211" cy="799232"/>
            <a:chOff x="10580978" y="204809"/>
            <a:chExt cx="714211" cy="799232"/>
          </a:xfrm>
        </p:grpSpPr>
        <p:sp>
          <p:nvSpPr>
            <p:cNvPr id="9" name="TextBox 8">
              <a:extLst>
                <a:ext uri="{FF2B5EF4-FFF2-40B4-BE49-F238E27FC236}">
                  <a16:creationId xmlns:a16="http://schemas.microsoft.com/office/drawing/2014/main" id="{D286546F-F0A8-B53B-E2F6-115F31EC6F5E}"/>
                </a:ext>
              </a:extLst>
            </p:cNvPr>
            <p:cNvSpPr txBox="1"/>
            <p:nvPr/>
          </p:nvSpPr>
          <p:spPr>
            <a:xfrm>
              <a:off x="10580978" y="357710"/>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a:t>
              </a:r>
            </a:p>
          </p:txBody>
        </p:sp>
        <p:sp>
          <p:nvSpPr>
            <p:cNvPr id="11" name="TextBox 10">
              <a:extLst>
                <a:ext uri="{FF2B5EF4-FFF2-40B4-BE49-F238E27FC236}">
                  <a16:creationId xmlns:a16="http://schemas.microsoft.com/office/drawing/2014/main" id="{A0C9715C-1974-54DE-28D7-C9869359BCB8}"/>
                </a:ext>
              </a:extLst>
            </p:cNvPr>
            <p:cNvSpPr txBox="1"/>
            <p:nvPr/>
          </p:nvSpPr>
          <p:spPr>
            <a:xfrm>
              <a:off x="10659429" y="204809"/>
              <a:ext cx="635760" cy="646331"/>
            </a:xfrm>
            <a:prstGeom prst="rect">
              <a:avLst/>
            </a:prstGeom>
            <a:noFill/>
            <a:ln w="12700">
              <a:noFill/>
            </a:ln>
          </p:spPr>
          <p:txBody>
            <a:bodyPr wrap="square" lIns="91440" tIns="45720" rIns="91440" bIns="45720" rtlCol="0" anchor="t">
              <a:spAutoFit/>
            </a:bodyPr>
            <a:lstStyle/>
            <a:p>
              <a:pPr algn="ctr"/>
              <a:endParaRPr lang="en-US" sz="3600">
                <a:ea typeface="Calibri"/>
                <a:cs typeface="Calibri"/>
              </a:endParaRPr>
            </a:p>
          </p:txBody>
        </p:sp>
      </p:gr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GB"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a:t>
            </a:r>
            <a:r>
              <a:rPr lang="en-GB" sz="2000" dirty="0">
                <a:solidFill>
                  <a:srgbClr val="FFC000"/>
                </a:solidFill>
                <a:ea typeface="+mn-lt"/>
                <a:cs typeface="+mn-lt"/>
              </a:rPr>
              <a:t>★</a:t>
            </a: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Lifelong learning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709825" y="1562100"/>
            <a:ext cx="2491671" cy="41755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1460" indent="-179705">
              <a:lnSpc>
                <a:spcPts val="2000"/>
              </a:lnSpc>
              <a:buFont typeface="Arial,Sans-Serif"/>
              <a:buChar char="•"/>
            </a:pPr>
            <a:r>
              <a:rPr lang="en-GB" sz="1600" dirty="0">
                <a:cs typeface="Calibri" panose="020F0502020204030204"/>
              </a:rPr>
              <a:t>Contextual intelligence</a:t>
            </a:r>
          </a:p>
          <a:p>
            <a:pPr marL="251460" indent="-179705">
              <a:lnSpc>
                <a:spcPts val="2000"/>
              </a:lnSpc>
              <a:buFont typeface="Arial,Sans-Serif"/>
              <a:buChar char="•"/>
            </a:pPr>
            <a:r>
              <a:rPr lang="en-GB" sz="1600" dirty="0">
                <a:cs typeface="Calibri" panose="020F0502020204030204"/>
              </a:rPr>
              <a:t>Professional application of AI</a:t>
            </a:r>
          </a:p>
          <a:p>
            <a:pPr marL="251460" indent="-179705">
              <a:lnSpc>
                <a:spcPts val="2000"/>
              </a:lnSpc>
              <a:buFont typeface="Arial,Sans-Serif"/>
              <a:buChar char="•"/>
            </a:pPr>
            <a:r>
              <a:rPr lang="en-GB" sz="1600" dirty="0">
                <a:cs typeface="Calibri" panose="020F0502020204030204"/>
              </a:rPr>
              <a:t>Critical evaluation</a:t>
            </a:r>
          </a:p>
          <a:p>
            <a:pPr marL="251460" indent="-179705">
              <a:lnSpc>
                <a:spcPts val="2000"/>
              </a:lnSpc>
              <a:buFont typeface="Arial,Sans-Serif"/>
              <a:buChar char="•"/>
            </a:pPr>
            <a:r>
              <a:rPr lang="en-GB" sz="1600" dirty="0">
                <a:cs typeface="Calibri" panose="020F0502020204030204"/>
              </a:rPr>
              <a:t>AI literacy (</a:t>
            </a:r>
            <a:r>
              <a:rPr lang="en-GB" sz="1600" dirty="0" err="1">
                <a:cs typeface="Calibri" panose="020F0502020204030204"/>
              </a:rPr>
              <a:t>e.g.ethics</a:t>
            </a:r>
            <a:r>
              <a:rPr lang="en-GB" sz="1600" dirty="0">
                <a:cs typeface="Calibri" panose="020F0502020204030204"/>
              </a:rPr>
              <a:t> and data protection)</a:t>
            </a:r>
          </a:p>
          <a:p>
            <a:pPr marL="251460" indent="-179705">
              <a:lnSpc>
                <a:spcPts val="2000"/>
              </a:lnSpc>
              <a:buFont typeface="Arial,Sans-Serif"/>
              <a:buChar char="•"/>
            </a:pPr>
            <a:r>
              <a:rPr lang="en-GB" sz="1600" dirty="0">
                <a:cs typeface="Calibri" panose="020F0502020204030204"/>
              </a:rPr>
              <a:t>Metacognition</a:t>
            </a:r>
            <a:br>
              <a:rPr lang="en-GB" sz="1600" dirty="0">
                <a:cs typeface="Calibri" panose="020F0502020204030204"/>
              </a:rPr>
            </a:br>
            <a:endParaRPr lang="en-GB" dirty="0">
              <a:cs typeface="Calibri" panose="020F0502020204030204"/>
            </a:endParaRPr>
          </a:p>
          <a:p>
            <a:r>
              <a:rPr lang="en-GB" b="1" dirty="0">
                <a:cs typeface="Calibri" panose="020F0502020204030204"/>
              </a:rPr>
              <a:t>Formats</a:t>
            </a:r>
            <a:endParaRPr lang="en-GB" b="1" dirty="0">
              <a:latin typeface="Times New Roman"/>
              <a:cs typeface="Times New Roman"/>
            </a:endParaRPr>
          </a:p>
          <a:p>
            <a:r>
              <a:rPr lang="en-GB" sz="1600" dirty="0">
                <a:cs typeface="Calibri" panose="020F0502020204030204"/>
              </a:rPr>
              <a:t>Student's findings could be documented in a:</a:t>
            </a:r>
          </a:p>
          <a:p>
            <a:pPr marL="285750" indent="-285750">
              <a:buFont typeface="Arial" panose="020B0604020202020204" pitchFamily="34" charset="0"/>
              <a:buChar char="•"/>
            </a:pPr>
            <a:r>
              <a:rPr lang="en-GB" sz="1600" dirty="0">
                <a:cs typeface="Calibri" panose="020F0502020204030204"/>
              </a:rPr>
              <a:t>Blog</a:t>
            </a:r>
          </a:p>
          <a:p>
            <a:pPr marL="285750" indent="-285750">
              <a:buFont typeface="Arial" panose="020B0604020202020204" pitchFamily="34" charset="0"/>
              <a:buChar char="•"/>
            </a:pPr>
            <a:r>
              <a:rPr lang="en-GB" sz="1600" dirty="0">
                <a:cs typeface="Calibri" panose="020F0502020204030204"/>
              </a:rPr>
              <a:t>Presentation(live or pre-recorded)</a:t>
            </a:r>
          </a:p>
          <a:p>
            <a:pPr marL="285750" indent="-285750">
              <a:buFont typeface="Arial" panose="020B0604020202020204" pitchFamily="34" charset="0"/>
              <a:buChar char="•"/>
            </a:pPr>
            <a:r>
              <a:rPr lang="en-GB" sz="1600" dirty="0">
                <a:cs typeface="Calibri" panose="020F0502020204030204"/>
              </a:rPr>
              <a:t>Written document.</a:t>
            </a:r>
            <a:endParaRPr lang="en-US" sz="1600" dirty="0">
              <a:cs typeface="Times New Roman"/>
            </a:endParaRPr>
          </a:p>
        </p:txBody>
      </p:sp>
      <p:sp>
        <p:nvSpPr>
          <p:cNvPr id="20" name="Content Placeholder 7">
            <a:extLst>
              <a:ext uri="{FF2B5EF4-FFF2-40B4-BE49-F238E27FC236}">
                <a16:creationId xmlns:a16="http://schemas.microsoft.com/office/drawing/2014/main" id="{6B28C946-E95B-7DD7-F59E-81AF38E17C75}"/>
              </a:ext>
            </a:extLst>
          </p:cNvPr>
          <p:cNvSpPr txBox="1">
            <a:spLocks/>
          </p:cNvSpPr>
          <p:nvPr/>
        </p:nvSpPr>
        <p:spPr>
          <a:xfrm>
            <a:off x="432955" y="1562100"/>
            <a:ext cx="5607628" cy="49482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 typeface="Arial" panose="020B0604020202020204" pitchFamily="34" charset="0"/>
              <a:buNone/>
            </a:pPr>
            <a:r>
              <a:rPr lang="en-US" sz="2000" b="1" dirty="0"/>
              <a:t>Student activities</a:t>
            </a:r>
          </a:p>
          <a:p>
            <a:pPr marL="359410" indent="-359410">
              <a:lnSpc>
                <a:spcPts val="2200"/>
              </a:lnSpc>
              <a:spcBef>
                <a:spcPts val="1600"/>
              </a:spcBef>
              <a:buAutoNum type="arabicPeriod"/>
            </a:pPr>
            <a:r>
              <a:rPr lang="en-US" sz="1800" dirty="0"/>
              <a:t>Students select a real-world example where AI has influenced an aspect of practice, e.g. voting in a political election, financial decision making, parole decisions in law, medical diagnosis.</a:t>
            </a:r>
            <a:endParaRPr lang="en-US" sz="1800" dirty="0">
              <a:cs typeface="Calibri"/>
            </a:endParaRPr>
          </a:p>
          <a:p>
            <a:pPr marL="359410" indent="-359410">
              <a:lnSpc>
                <a:spcPts val="2200"/>
              </a:lnSpc>
              <a:spcBef>
                <a:spcPts val="1600"/>
              </a:spcBef>
              <a:buAutoNum type="arabicPeriod"/>
            </a:pPr>
            <a:r>
              <a:rPr lang="en-US" sz="1800" dirty="0"/>
              <a:t>They then </a:t>
            </a:r>
            <a:r>
              <a:rPr lang="en-US" sz="1800" dirty="0" err="1"/>
              <a:t>analyse</a:t>
            </a:r>
            <a:r>
              <a:rPr lang="en-US" sz="1800" dirty="0"/>
              <a:t> the implications and consequences of the example evaluating the role that plays in careers which may be aligned to their discipline and which requires specialist application.</a:t>
            </a:r>
            <a:endParaRPr lang="en-US" sz="1800" dirty="0">
              <a:cs typeface="Calibri"/>
            </a:endParaRPr>
          </a:p>
          <a:p>
            <a:pPr marL="359410" indent="-359410">
              <a:lnSpc>
                <a:spcPts val="2200"/>
              </a:lnSpc>
              <a:spcBef>
                <a:spcPts val="1600"/>
              </a:spcBef>
              <a:buAutoNum type="arabicPeriod"/>
            </a:pPr>
            <a:r>
              <a:rPr lang="en-US" sz="1800" dirty="0"/>
              <a:t>They can also identify some key skills or capabilities that they may need to improve on or develop in their chosen career/ possible future career options. </a:t>
            </a:r>
            <a:endParaRPr lang="en-US" sz="1800" dirty="0">
              <a:cs typeface="Calibri"/>
            </a:endParaRPr>
          </a:p>
        </p:txBody>
      </p:sp>
      <p:sp>
        <p:nvSpPr>
          <p:cNvPr id="3" name="TextBox 2">
            <a:extLst>
              <a:ext uri="{FF2B5EF4-FFF2-40B4-BE49-F238E27FC236}">
                <a16:creationId xmlns:a16="http://schemas.microsoft.com/office/drawing/2014/main" id="{2DA25DAE-D065-8CBC-B99D-449784AAC2E5}"/>
              </a:ext>
            </a:extLst>
          </p:cNvPr>
          <p:cNvSpPr txBox="1"/>
          <p:nvPr/>
        </p:nvSpPr>
        <p:spPr>
          <a:xfrm>
            <a:off x="9040519" y="331923"/>
            <a:ext cx="1214691"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CCE</a:t>
            </a:r>
          </a:p>
        </p:txBody>
      </p:sp>
      <p:sp>
        <p:nvSpPr>
          <p:cNvPr id="4" name="TextBox 3">
            <a:extLst>
              <a:ext uri="{FF2B5EF4-FFF2-40B4-BE49-F238E27FC236}">
                <a16:creationId xmlns:a16="http://schemas.microsoft.com/office/drawing/2014/main" id="{ACF5415A-5620-BB1F-3446-24F35FEAA16C}"/>
              </a:ext>
            </a:extLst>
          </p:cNvPr>
          <p:cNvSpPr txBox="1"/>
          <p:nvPr/>
        </p:nvSpPr>
        <p:spPr>
          <a:xfrm>
            <a:off x="10243401" y="325628"/>
            <a:ext cx="718381"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PE</a:t>
            </a:r>
          </a:p>
        </p:txBody>
      </p:sp>
    </p:spTree>
    <p:extLst>
      <p:ext uri="{BB962C8B-B14F-4D97-AF65-F5344CB8AC3E}">
        <p14:creationId xmlns:p14="http://schemas.microsoft.com/office/powerpoint/2010/main" val="3860384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F989-3D0C-4870-A6BE-0A46A8E49B41}"/>
              </a:ext>
            </a:extLst>
          </p:cNvPr>
          <p:cNvSpPr>
            <a:spLocks noGrp="1"/>
          </p:cNvSpPr>
          <p:nvPr>
            <p:ph type="title"/>
          </p:nvPr>
        </p:nvSpPr>
        <p:spPr/>
        <p:txBody>
          <a:bodyPr>
            <a:normAutofit/>
          </a:bodyPr>
          <a:lstStyle/>
          <a:p>
            <a:r>
              <a:rPr lang="en-US" dirty="0">
                <a:solidFill>
                  <a:srgbClr val="433244"/>
                </a:solidFill>
                <a:cs typeface="Arial"/>
              </a:rPr>
              <a:t>AI chatbot research</a:t>
            </a:r>
            <a:endParaRPr lang="en-GB" dirty="0">
              <a:solidFill>
                <a:srgbClr val="C00000"/>
              </a:solidFill>
              <a:cs typeface="Arial"/>
            </a:endParaRPr>
          </a:p>
        </p:txBody>
      </p:sp>
      <p:sp>
        <p:nvSpPr>
          <p:cNvPr id="9" name="TextBox 8">
            <a:extLst>
              <a:ext uri="{FF2B5EF4-FFF2-40B4-BE49-F238E27FC236}">
                <a16:creationId xmlns:a16="http://schemas.microsoft.com/office/drawing/2014/main" id="{D286546F-F0A8-B53B-E2F6-115F31EC6F5E}"/>
              </a:ext>
            </a:extLst>
          </p:cNvPr>
          <p:cNvSpPr txBox="1"/>
          <p:nvPr/>
        </p:nvSpPr>
        <p:spPr>
          <a:xfrm>
            <a:off x="10799185" y="343261"/>
            <a:ext cx="635760"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rPr>
              <a:t>C</a:t>
            </a:r>
            <a:endParaRPr lang="en-US" sz="3600" dirty="0">
              <a:solidFill>
                <a:schemeClr val="tx1">
                  <a:lumMod val="95000"/>
                  <a:lumOff val="5000"/>
                </a:schemeClr>
              </a:solidFill>
              <a:ea typeface="Calibri"/>
              <a:cs typeface="Calibri"/>
            </a:endParaRPr>
          </a:p>
        </p:txBody>
      </p:sp>
      <p:sp>
        <p:nvSpPr>
          <p:cNvPr id="16" name="Content Placeholder 2">
            <a:extLst>
              <a:ext uri="{FF2B5EF4-FFF2-40B4-BE49-F238E27FC236}">
                <a16:creationId xmlns:a16="http://schemas.microsoft.com/office/drawing/2014/main" id="{8222B9E7-9806-3642-ED1E-5C23688B7193}"/>
              </a:ext>
            </a:extLst>
          </p:cNvPr>
          <p:cNvSpPr txBox="1">
            <a:spLocks/>
          </p:cNvSpPr>
          <p:nvPr/>
        </p:nvSpPr>
        <p:spPr>
          <a:xfrm>
            <a:off x="9908598" y="1562100"/>
            <a:ext cx="1781175" cy="4948238"/>
          </a:xfrm>
          <a:prstGeom prst="rect">
            <a:avLst/>
          </a:prstGeom>
          <a:noFill/>
          <a:ln w="31750">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Bef>
                <a:spcPts val="0"/>
              </a:spcBef>
              <a:spcAft>
                <a:spcPts val="1200"/>
              </a:spcAft>
              <a:buFont typeface="Arial" panose="020B0604020202020204" pitchFamily="34" charset="0"/>
              <a:buNone/>
            </a:pPr>
            <a:endParaRPr lang="en-GB" sz="1600" dirty="0">
              <a:latin typeface="Calibri"/>
              <a:ea typeface="Times New Roman" panose="02020603050405020304" pitchFamily="18" charset="0"/>
              <a:cs typeface="Calibri"/>
            </a:endParaRPr>
          </a:p>
          <a:p>
            <a:pPr marL="0" indent="0">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Authenticity </a:t>
            </a:r>
            <a:br>
              <a:rPr lang="en-GB" sz="1600" dirty="0">
                <a:latin typeface="Segoe UI Emoji"/>
                <a:ea typeface="Times New Roman" panose="02020603050405020304" pitchFamily="18" charset="0"/>
                <a:cs typeface="Times New Roman"/>
              </a:rPr>
            </a:br>
            <a:r>
              <a:rPr lang="en-GB" sz="2000" b="1"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Challenge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Product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Segoe UI Emoji" panose="020B0502040204020203" pitchFamily="34" charset="0"/>
              </a:rPr>
              <a:t>Learning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a:p>
            <a:pPr marL="0" indent="0" fontAlgn="base">
              <a:lnSpc>
                <a:spcPts val="2000"/>
              </a:lnSpc>
              <a:spcBef>
                <a:spcPts val="0"/>
              </a:spcBef>
              <a:spcAft>
                <a:spcPts val="1200"/>
              </a:spcAft>
              <a:buFont typeface="Arial" panose="020B0604020202020204" pitchFamily="34" charset="0"/>
              <a:buNone/>
            </a:pPr>
            <a:r>
              <a:rPr lang="en-GB" sz="1600" dirty="0">
                <a:latin typeface="Calibri"/>
                <a:ea typeface="Times New Roman" panose="02020603050405020304" pitchFamily="18" charset="0"/>
                <a:cs typeface="Calibri"/>
              </a:rPr>
              <a:t>Staff demand </a:t>
            </a:r>
            <a:br>
              <a:rPr lang="en-GB" sz="1600" dirty="0">
                <a:latin typeface="Segoe UI Emoji"/>
                <a:ea typeface="Times New Roman" panose="02020603050405020304" pitchFamily="18" charset="0"/>
                <a:cs typeface="Times New Roman" panose="02020603050405020304" pitchFamily="18" charset="0"/>
              </a:rPr>
            </a:br>
            <a:r>
              <a:rPr lang="en-GB" sz="2000" dirty="0">
                <a:solidFill>
                  <a:srgbClr val="FFC000"/>
                </a:solidFill>
                <a:ea typeface="+mn-lt"/>
                <a:cs typeface="+mn-lt"/>
              </a:rPr>
              <a:t>★★★ </a:t>
            </a:r>
            <a:endParaRPr lang="en-GB" sz="2000" dirty="0">
              <a:latin typeface="Segoe UI Emoji"/>
              <a:ea typeface="Times New Roman" panose="02020603050405020304" pitchFamily="18" charset="0"/>
              <a:cs typeface="Times New Roman"/>
            </a:endParaRPr>
          </a:p>
          <a:p>
            <a:pPr marL="0" indent="0" fontAlgn="base">
              <a:lnSpc>
                <a:spcPts val="2000"/>
              </a:lnSpc>
              <a:spcBef>
                <a:spcPts val="0"/>
              </a:spcBef>
              <a:spcAft>
                <a:spcPts val="1200"/>
              </a:spcAft>
              <a:buFont typeface="Arial" panose="020B0604020202020204" pitchFamily="34" charset="0"/>
              <a:buNone/>
            </a:pPr>
            <a:r>
              <a:rPr lang="en-US" sz="1600" dirty="0">
                <a:effectLst/>
                <a:latin typeface="Calibri"/>
                <a:ea typeface="Times New Roman" panose="02020603050405020304" pitchFamily="18" charset="0"/>
                <a:cs typeface="Calibri"/>
              </a:rPr>
              <a:t>Lifelong learning </a:t>
            </a:r>
            <a:r>
              <a:rPr lang="en-GB" sz="1600" dirty="0">
                <a:latin typeface="Calibri"/>
                <a:ea typeface="Times New Roman" panose="02020603050405020304" pitchFamily="18" charset="0"/>
                <a:cs typeface="Calibri"/>
              </a:rPr>
              <a:t> </a:t>
            </a:r>
            <a:br>
              <a:rPr lang="en-GB" sz="1600" dirty="0">
                <a:latin typeface="Segoe UI Emoji" panose="020B0502040204020203" pitchFamily="34" charset="0"/>
                <a:ea typeface="Times New Roman" panose="02020603050405020304" pitchFamily="18" charset="0"/>
                <a:cs typeface="Calibri"/>
              </a:rPr>
            </a:br>
            <a:r>
              <a:rPr lang="en-GB" sz="2000" dirty="0">
                <a:solidFill>
                  <a:srgbClr val="FFC000"/>
                </a:solidFill>
                <a:ea typeface="+mn-lt"/>
                <a:cs typeface="+mn-lt"/>
              </a:rPr>
              <a:t>★★★  </a:t>
            </a:r>
            <a:endParaRPr lang="en-GB" sz="2000" dirty="0">
              <a:solidFill>
                <a:srgbClr val="FFC000"/>
              </a:solidFill>
              <a:latin typeface="Segoe UI Emoji"/>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D166290-3039-5D4E-2F56-1E974163CCAE}"/>
              </a:ext>
            </a:extLst>
          </p:cNvPr>
          <p:cNvSpPr txBox="1"/>
          <p:nvPr/>
        </p:nvSpPr>
        <p:spPr>
          <a:xfrm>
            <a:off x="6728755" y="1637982"/>
            <a:ext cx="2491671" cy="36420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panose="020F0502020204030204"/>
              </a:rPr>
              <a:t>Assesses/Develops</a:t>
            </a:r>
            <a:endParaRPr lang="en-GB" dirty="0">
              <a:cs typeface="Calibri" panose="020F0502020204030204"/>
            </a:endParaRPr>
          </a:p>
          <a:p>
            <a:pPr marL="255905" indent="-182880">
              <a:buFont typeface="Arial,Sans-Serif"/>
              <a:buChar char="•"/>
            </a:pPr>
            <a:r>
              <a:rPr lang="en-GB" sz="1600" dirty="0">
                <a:cs typeface="Calibri" panose="020F0502020204030204"/>
              </a:rPr>
              <a:t>Communication</a:t>
            </a:r>
          </a:p>
          <a:p>
            <a:pPr marL="255905" indent="-182880">
              <a:buFont typeface="Arial,Sans-Serif"/>
              <a:buChar char="•"/>
            </a:pPr>
            <a:r>
              <a:rPr lang="en-GB" sz="1600" dirty="0">
                <a:cs typeface="Calibri" panose="020F0502020204030204"/>
              </a:rPr>
              <a:t>Research</a:t>
            </a:r>
          </a:p>
          <a:p>
            <a:pPr marL="255905" indent="-182880">
              <a:buFont typeface="Arial,Sans-Serif"/>
              <a:buChar char="•"/>
            </a:pPr>
            <a:r>
              <a:rPr lang="en-GB" sz="1600" dirty="0">
                <a:cs typeface="Calibri" panose="020F0502020204030204"/>
              </a:rPr>
              <a:t>Problem solving</a:t>
            </a:r>
          </a:p>
          <a:p>
            <a:pPr marL="255905" indent="-182880">
              <a:buFont typeface="Arial,Sans-Serif"/>
              <a:buChar char="•"/>
            </a:pPr>
            <a:r>
              <a:rPr lang="en-GB" sz="1600" dirty="0">
                <a:cs typeface="Calibri" panose="020F0502020204030204"/>
              </a:rPr>
              <a:t>Evaluation</a:t>
            </a:r>
          </a:p>
          <a:p>
            <a:pPr marL="255905" indent="-182880">
              <a:buFont typeface="Arial,Sans-Serif"/>
              <a:buChar char="•"/>
            </a:pPr>
            <a:r>
              <a:rPr lang="en-GB" sz="1600" dirty="0">
                <a:cs typeface="Calibri" panose="020F0502020204030204"/>
              </a:rPr>
              <a:t>Understanding of user experience</a:t>
            </a:r>
            <a:br>
              <a:rPr lang="en-GB" sz="1600" dirty="0">
                <a:cs typeface="Calibri" panose="020F0502020204030204"/>
              </a:rPr>
            </a:br>
            <a:endParaRPr lang="en-GB" sz="1600" dirty="0">
              <a:cs typeface="Calibri" panose="020F0502020204030204"/>
            </a:endParaRPr>
          </a:p>
          <a:p>
            <a:pPr>
              <a:lnSpc>
                <a:spcPts val="2200"/>
              </a:lnSpc>
            </a:pPr>
            <a:endParaRPr lang="en-GB" dirty="0">
              <a:cs typeface="Calibri" panose="020F0502020204030204"/>
            </a:endParaRPr>
          </a:p>
          <a:p>
            <a:pPr>
              <a:lnSpc>
                <a:spcPts val="2200"/>
              </a:lnSpc>
            </a:pPr>
            <a:r>
              <a:rPr lang="en-GB" b="1" dirty="0">
                <a:cs typeface="Calibri" panose="020F0502020204030204"/>
              </a:rPr>
              <a:t>Formats</a:t>
            </a:r>
            <a:r>
              <a:rPr lang="en-GB" b="1" dirty="0">
                <a:latin typeface="Times New Roman"/>
                <a:cs typeface="Times New Roman"/>
              </a:rPr>
              <a:t> </a:t>
            </a:r>
          </a:p>
          <a:p>
            <a:pPr marL="73025"/>
            <a:r>
              <a:rPr lang="en-GB" sz="1600" dirty="0">
                <a:cs typeface="Times New Roman"/>
              </a:rPr>
              <a:t>Documentation in written form (including screenshots, criteria used for evaluation, links etc).</a:t>
            </a:r>
            <a:endParaRPr lang="en-US" sz="1600" dirty="0">
              <a:cs typeface="Times New Roman"/>
            </a:endParaRPr>
          </a:p>
        </p:txBody>
      </p:sp>
      <p:sp>
        <p:nvSpPr>
          <p:cNvPr id="4" name="TextBox 3">
            <a:extLst>
              <a:ext uri="{FF2B5EF4-FFF2-40B4-BE49-F238E27FC236}">
                <a16:creationId xmlns:a16="http://schemas.microsoft.com/office/drawing/2014/main" id="{BA12C45F-7776-1EA1-4140-D27B0AA5E76C}"/>
              </a:ext>
            </a:extLst>
          </p:cNvPr>
          <p:cNvSpPr txBox="1"/>
          <p:nvPr/>
        </p:nvSpPr>
        <p:spPr>
          <a:xfrm>
            <a:off x="348342" y="1466284"/>
            <a:ext cx="5747657" cy="5416868"/>
          </a:xfrm>
          <a:prstGeom prst="rect">
            <a:avLst/>
          </a:prstGeom>
          <a:noFill/>
        </p:spPr>
        <p:txBody>
          <a:bodyPr wrap="square" rtlCol="0">
            <a:spAutoFit/>
          </a:bodyPr>
          <a:lstStyle/>
          <a:p>
            <a:pPr>
              <a:lnSpc>
                <a:spcPct val="100000"/>
              </a:lnSpc>
            </a:pPr>
            <a:r>
              <a:rPr lang="en-US" sz="1800" b="1" dirty="0"/>
              <a:t>Suitable</a:t>
            </a:r>
            <a:r>
              <a:rPr lang="en-US" sz="1800" dirty="0"/>
              <a:t> </a:t>
            </a:r>
            <a:r>
              <a:rPr lang="en-US" sz="1800" b="1" dirty="0"/>
              <a:t>for: </a:t>
            </a:r>
            <a:r>
              <a:rPr lang="en-US" sz="1800" dirty="0"/>
              <a:t>areas related to business, healthcare, legal or product design. </a:t>
            </a:r>
            <a:br>
              <a:rPr lang="en-US" sz="1800" dirty="0"/>
            </a:br>
            <a:endParaRPr lang="en-US" sz="1800" dirty="0"/>
          </a:p>
          <a:p>
            <a:pPr>
              <a:lnSpc>
                <a:spcPct val="100000"/>
              </a:lnSpc>
            </a:pPr>
            <a:r>
              <a:rPr lang="en-US" sz="2000" b="1" dirty="0"/>
              <a:t>Student activities</a:t>
            </a:r>
          </a:p>
          <a:p>
            <a:pPr marL="342900" indent="-342900">
              <a:lnSpc>
                <a:spcPct val="100000"/>
              </a:lnSpc>
              <a:buFont typeface="Arial" panose="020B0604020202020204" pitchFamily="34" charset="0"/>
              <a:buAutoNum type="arabicPeriod"/>
            </a:pPr>
            <a:endParaRPr lang="en-US" sz="1800" dirty="0"/>
          </a:p>
          <a:p>
            <a:pPr marL="342900" indent="-342900">
              <a:buFont typeface="Arial" panose="020B0604020202020204" pitchFamily="34" charset="0"/>
              <a:buAutoNum type="arabicPeriod"/>
            </a:pPr>
            <a:r>
              <a:rPr lang="en-US" sz="1800" dirty="0"/>
              <a:t>Students identify a query related to their discipline that they would like help with.</a:t>
            </a:r>
            <a:endParaRPr lang="en-US" sz="1800" dirty="0">
              <a:cs typeface="Calibri" panose="020F0502020204030204"/>
            </a:endParaRPr>
          </a:p>
          <a:p>
            <a:pPr marL="342900" indent="-342900">
              <a:lnSpc>
                <a:spcPct val="100000"/>
              </a:lnSpc>
              <a:buFont typeface="Arial" panose="020B0604020202020204" pitchFamily="34" charset="0"/>
              <a:buAutoNum type="arabicPeriod"/>
            </a:pPr>
            <a:r>
              <a:rPr lang="en-US" sz="1800" dirty="0"/>
              <a:t>They research relevant websites using AI chatbot assistants, submit their query to the chatbot and keep a document of the conversation. </a:t>
            </a:r>
            <a:endParaRPr lang="en-US" sz="1800" dirty="0">
              <a:cs typeface="Calibri" panose="020F0502020204030204"/>
            </a:endParaRPr>
          </a:p>
          <a:p>
            <a:pPr marL="342900" indent="-342900">
              <a:lnSpc>
                <a:spcPct val="100000"/>
              </a:lnSpc>
              <a:buFont typeface="Arial" panose="020B0604020202020204" pitchFamily="34" charset="0"/>
              <a:buAutoNum type="arabicPeriod"/>
            </a:pPr>
            <a:r>
              <a:rPr lang="en-US" sz="1800" dirty="0"/>
              <a:t>They evaluate the experience using a set of agreed criteria and make recommendations for improvement. </a:t>
            </a:r>
            <a:endParaRPr lang="en-US" sz="1800" dirty="0">
              <a:cs typeface="Calibri" panose="020F0502020204030204"/>
            </a:endParaRPr>
          </a:p>
          <a:p>
            <a:pPr marL="342900" indent="-342900">
              <a:lnSpc>
                <a:spcPct val="100000"/>
              </a:lnSpc>
              <a:buFont typeface="Arial" panose="020B0604020202020204" pitchFamily="34" charset="0"/>
              <a:buAutoNum type="arabicPeriod"/>
            </a:pPr>
            <a:r>
              <a:rPr lang="en-US" sz="1800" dirty="0"/>
              <a:t>They then write an email to the company about their experience with recommendations.</a:t>
            </a:r>
            <a:endParaRPr lang="en-US" sz="1800" dirty="0">
              <a:cs typeface="Calibri" panose="020F0502020204030204"/>
            </a:endParaRPr>
          </a:p>
          <a:p>
            <a:pPr marL="342900" indent="-342900">
              <a:lnSpc>
                <a:spcPct val="100000"/>
              </a:lnSpc>
              <a:buFont typeface="Arial" panose="020B0604020202020204" pitchFamily="34" charset="0"/>
              <a:buAutoNum type="arabicPeriod"/>
            </a:pPr>
            <a:r>
              <a:rPr lang="en-US" sz="1800" dirty="0"/>
              <a:t>The final submission includes documentation of the conversation, reflections on key characteristics, the company email and, where </a:t>
            </a:r>
            <a:r>
              <a:rPr lang="en-US" dirty="0"/>
              <a:t>possible </a:t>
            </a:r>
            <a:r>
              <a:rPr lang="en-US" sz="1800" dirty="0"/>
              <a:t>any response received.  </a:t>
            </a:r>
            <a:endParaRPr lang="en-US" sz="1800" dirty="0">
              <a:cs typeface="Calibri" panose="020F0502020204030204"/>
            </a:endParaRPr>
          </a:p>
          <a:p>
            <a:pPr algn="l"/>
            <a:endParaRPr lang="en-GB" b="1" dirty="0"/>
          </a:p>
        </p:txBody>
      </p:sp>
      <p:sp>
        <p:nvSpPr>
          <p:cNvPr id="3" name="TextBox 2">
            <a:extLst>
              <a:ext uri="{FF2B5EF4-FFF2-40B4-BE49-F238E27FC236}">
                <a16:creationId xmlns:a16="http://schemas.microsoft.com/office/drawing/2014/main" id="{516E6782-09A6-4262-82C1-F01107287B2F}"/>
              </a:ext>
            </a:extLst>
          </p:cNvPr>
          <p:cNvSpPr txBox="1"/>
          <p:nvPr/>
        </p:nvSpPr>
        <p:spPr>
          <a:xfrm>
            <a:off x="9782978" y="343261"/>
            <a:ext cx="1016207"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OB</a:t>
            </a:r>
          </a:p>
        </p:txBody>
      </p:sp>
      <p:sp>
        <p:nvSpPr>
          <p:cNvPr id="5" name="TextBox 4">
            <a:extLst>
              <a:ext uri="{FF2B5EF4-FFF2-40B4-BE49-F238E27FC236}">
                <a16:creationId xmlns:a16="http://schemas.microsoft.com/office/drawing/2014/main" id="{7FB2A71C-E3F0-432E-10BC-4E723E903032}"/>
              </a:ext>
            </a:extLst>
          </p:cNvPr>
          <p:cNvSpPr txBox="1"/>
          <p:nvPr/>
        </p:nvSpPr>
        <p:spPr>
          <a:xfrm>
            <a:off x="8639114" y="332146"/>
            <a:ext cx="1016207" cy="646331"/>
          </a:xfrm>
          <a:prstGeom prst="rect">
            <a:avLst/>
          </a:prstGeom>
          <a:noFill/>
          <a:ln w="12700">
            <a:noFill/>
          </a:ln>
        </p:spPr>
        <p:txBody>
          <a:bodyPr wrap="square" lIns="91440" tIns="45720" rIns="91440" bIns="45720" rtlCol="0" anchor="t">
            <a:spAutoFit/>
          </a:bodyPr>
          <a:lstStyle/>
          <a:p>
            <a:pPr algn="ctr"/>
            <a:r>
              <a:rPr lang="en-US" sz="3600" dirty="0">
                <a:solidFill>
                  <a:schemeClr val="tx1">
                    <a:lumMod val="95000"/>
                    <a:lumOff val="5000"/>
                  </a:schemeClr>
                </a:solidFill>
                <a:ea typeface="Calibri"/>
                <a:cs typeface="Calibri"/>
              </a:rPr>
              <a:t>CCE</a:t>
            </a:r>
          </a:p>
        </p:txBody>
      </p:sp>
    </p:spTree>
    <p:extLst>
      <p:ext uri="{BB962C8B-B14F-4D97-AF65-F5344CB8AC3E}">
        <p14:creationId xmlns:p14="http://schemas.microsoft.com/office/powerpoint/2010/main" val="938357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5b06162-66f7-497c-aafd-fd8c4cbd5f98">
      <Terms xmlns="http://schemas.microsoft.com/office/infopath/2007/PartnerControls"/>
    </lcf76f155ced4ddcb4097134ff3c332f>
    <TaxCatchAll xmlns="de0af330-572f-49a7-9a48-4db3bc0055ef" xsi:nil="true"/>
    <SharedWithUsers xmlns="de0af330-572f-49a7-9a48-4db3bc0055ef">
      <UserInfo>
        <DisplayName>Kjems, Lene-Marie</DisplayName>
        <AccountId>16</AccountId>
        <AccountType/>
      </UserInfo>
      <UserInfo>
        <DisplayName>Guy, Marieke</DisplayName>
        <AccountId>12</AccountId>
        <AccountType/>
      </UserInfo>
      <UserInfo>
        <DisplayName>Chandler, Jon</DisplayName>
        <AccountId>544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71F368D528904BAAA1CC7E850F63EB" ma:contentTypeVersion="10" ma:contentTypeDescription="Create a new document." ma:contentTypeScope="" ma:versionID="97e3b3be3a5b486404cfe03e0403e718">
  <xsd:schema xmlns:xsd="http://www.w3.org/2001/XMLSchema" xmlns:xs="http://www.w3.org/2001/XMLSchema" xmlns:p="http://schemas.microsoft.com/office/2006/metadata/properties" xmlns:ns2="de0af330-572f-49a7-9a48-4db3bc0055ef" xmlns:ns3="e5b06162-66f7-497c-aafd-fd8c4cbd5f98" targetNamespace="http://schemas.microsoft.com/office/2006/metadata/properties" ma:root="true" ma:fieldsID="48289fa267dade740ffd8674a0725799" ns2:_="" ns3:_="">
    <xsd:import namespace="de0af330-572f-49a7-9a48-4db3bc0055ef"/>
    <xsd:import namespace="e5b06162-66f7-497c-aafd-fd8c4cbd5f9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af330-572f-49a7-9a48-4db3bc0055e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5e1bccc-9a8b-480e-9079-306dd3e48a66}" ma:internalName="TaxCatchAll" ma:showField="CatchAllData" ma:web="de0af330-572f-49a7-9a48-4db3bc0055e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5b06162-66f7-497c-aafd-fd8c4cbd5f9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79a89b1-2c2c-4f7f-9bd7-7914fb13a0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1E2740-AA0F-48D8-8740-EA6952F20939}">
  <ds:schemaRefs>
    <ds:schemaRef ds:uri="http://schemas.microsoft.com/sharepoint/v3/contenttype/forms"/>
  </ds:schemaRefs>
</ds:datastoreItem>
</file>

<file path=customXml/itemProps2.xml><?xml version="1.0" encoding="utf-8"?>
<ds:datastoreItem xmlns:ds="http://schemas.openxmlformats.org/officeDocument/2006/customXml" ds:itemID="{D113441E-C0A7-4BCE-8AA7-B4CE3DA1451B}">
  <ds:schemaRefs>
    <ds:schemaRef ds:uri="http://schemas.microsoft.com/office/2006/metadata/properties"/>
    <ds:schemaRef ds:uri="de0af330-572f-49a7-9a48-4db3bc0055ef"/>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e5b06162-66f7-497c-aafd-fd8c4cbd5f98"/>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AA28E396-3F5D-451E-B38A-447D09689AA9}">
  <ds:schemaRefs>
    <ds:schemaRef ds:uri="de0af330-572f-49a7-9a48-4db3bc0055ef"/>
    <ds:schemaRef ds:uri="e5b06162-66f7-497c-aafd-fd8c4cbd5f9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541</TotalTime>
  <Words>7653</Words>
  <Application>Microsoft Office PowerPoint</Application>
  <PresentationFormat>Widescreen</PresentationFormat>
  <Paragraphs>1207</Paragraphs>
  <Slides>48</Slides>
  <Notes>48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48</vt:i4>
      </vt:variant>
    </vt:vector>
  </HeadingPairs>
  <TitlesOfParts>
    <vt:vector size="57" baseType="lpstr">
      <vt:lpstr>Arial</vt:lpstr>
      <vt:lpstr>Arial,Sans-Serif</vt:lpstr>
      <vt:lpstr>Calibri</vt:lpstr>
      <vt:lpstr>Calibri Light</vt:lpstr>
      <vt:lpstr>Segoe UI Emoji</vt:lpstr>
      <vt:lpstr>Symbol</vt:lpstr>
      <vt:lpstr>Times New Roman</vt:lpstr>
      <vt:lpstr>Office Theme</vt:lpstr>
      <vt:lpstr>Office Theme</vt:lpstr>
      <vt:lpstr>Assessment ideas for an AI enabled world</vt:lpstr>
      <vt:lpstr>PowerPoint Presentation</vt:lpstr>
      <vt:lpstr>About this resource</vt:lpstr>
      <vt:lpstr>Assessment categories– Key   </vt:lpstr>
      <vt:lpstr>1. Star ratings explained</vt:lpstr>
      <vt:lpstr>2. Star ratings explained/cont.</vt:lpstr>
      <vt:lpstr>How to use the cards</vt:lpstr>
      <vt:lpstr>AI case studies</vt:lpstr>
      <vt:lpstr>AI chatbot research</vt:lpstr>
      <vt:lpstr>AI generated research leads</vt:lpstr>
      <vt:lpstr>AI prompt competition</vt:lpstr>
      <vt:lpstr>AI road test</vt:lpstr>
      <vt:lpstr>AI solution finder</vt:lpstr>
      <vt:lpstr>AI think-pair-share</vt:lpstr>
      <vt:lpstr>Analyse public data</vt:lpstr>
      <vt:lpstr>Annotated bibliography</vt:lpstr>
      <vt:lpstr>Case study (provided)</vt:lpstr>
      <vt:lpstr>Case study (student led)</vt:lpstr>
      <vt:lpstr>Collections</vt:lpstr>
      <vt:lpstr>Consultant report: professional futures</vt:lpstr>
      <vt:lpstr>Create a teaching resource</vt:lpstr>
      <vt:lpstr>Data explainer</vt:lpstr>
      <vt:lpstr>Debate with AI</vt:lpstr>
      <vt:lpstr>Design a quiz</vt:lpstr>
      <vt:lpstr>Design and build</vt:lpstr>
      <vt:lpstr>Design a non-AI assessment </vt:lpstr>
      <vt:lpstr>Digital field guide</vt:lpstr>
      <vt:lpstr>Documentary assignment</vt:lpstr>
      <vt:lpstr>Explain your thinking</vt:lpstr>
      <vt:lpstr>Field viva</vt:lpstr>
      <vt:lpstr>Imaginary objects exhibition</vt:lpstr>
      <vt:lpstr>Infographic</vt:lpstr>
      <vt:lpstr>Learning journal/log</vt:lpstr>
      <vt:lpstr>Live analysis</vt:lpstr>
      <vt:lpstr>Micro action research project</vt:lpstr>
      <vt:lpstr>On campus project</vt:lpstr>
      <vt:lpstr>Patchwork assessment</vt:lpstr>
      <vt:lpstr>Public meeting</vt:lpstr>
      <vt:lpstr>Research translation</vt:lpstr>
      <vt:lpstr>Simulation</vt:lpstr>
      <vt:lpstr>Style and profile</vt:lpstr>
      <vt:lpstr>Talk like TED</vt:lpstr>
      <vt:lpstr>Triple jump</vt:lpstr>
      <vt:lpstr>Visualise a concept</vt:lpstr>
      <vt:lpstr>Work-based assessment</vt:lpstr>
      <vt:lpstr>Work-in-progress exhibition</vt:lpstr>
      <vt:lpstr>Writing futures (with AI)</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Triple jump</dc:title>
  <dc:creator>Lydia Arnold</dc:creator>
  <cp:lastModifiedBy>Isobel Bowditch</cp:lastModifiedBy>
  <cp:revision>31</cp:revision>
  <dcterms:created xsi:type="dcterms:W3CDTF">2021-04-08T14:25:02Z</dcterms:created>
  <dcterms:modified xsi:type="dcterms:W3CDTF">2023-08-17T13:41:21Z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0x010100B671F368D528904BAAA1CC7E850F63EB</vt:lpwstr>
  </property>
  <property fmtid="{D5CDD505-2E9C-101B-9397-08002B2CF9AE}" pid="3" name="MediaServiceImageTags">
    <vt:lpwstr/>
  </property>
</Properties>
</file>