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handoutMasterIdLst>
    <p:handoutMasterId r:id="rId30"/>
  </p:handoutMasterIdLst>
  <p:sldIdLst>
    <p:sldId id="316" r:id="rId2"/>
    <p:sldId id="259" r:id="rId3"/>
    <p:sldId id="307" r:id="rId4"/>
    <p:sldId id="312" r:id="rId5"/>
    <p:sldId id="275" r:id="rId6"/>
    <p:sldId id="308" r:id="rId7"/>
    <p:sldId id="317" r:id="rId8"/>
    <p:sldId id="276" r:id="rId9"/>
    <p:sldId id="320" r:id="rId10"/>
    <p:sldId id="321" r:id="rId11"/>
    <p:sldId id="313" r:id="rId12"/>
    <p:sldId id="322" r:id="rId13"/>
    <p:sldId id="325" r:id="rId14"/>
    <p:sldId id="326" r:id="rId15"/>
    <p:sldId id="327" r:id="rId16"/>
    <p:sldId id="328" r:id="rId17"/>
    <p:sldId id="314" r:id="rId18"/>
    <p:sldId id="330" r:id="rId19"/>
    <p:sldId id="331" r:id="rId20"/>
    <p:sldId id="311" r:id="rId21"/>
    <p:sldId id="296" r:id="rId22"/>
    <p:sldId id="297" r:id="rId23"/>
    <p:sldId id="298" r:id="rId24"/>
    <p:sldId id="299" r:id="rId25"/>
    <p:sldId id="329" r:id="rId26"/>
    <p:sldId id="333" r:id="rId27"/>
    <p:sldId id="334" r:id="rId28"/>
  </p:sldIdLst>
  <p:sldSz cx="10691813" cy="75596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nn Angola Rojas" initials="MAR" lastIdx="1" clrIdx="0">
    <p:extLst>
      <p:ext uri="{19B8F6BF-5375-455C-9EA6-DF929625EA0E}">
        <p15:presenceInfo xmlns:p15="http://schemas.microsoft.com/office/powerpoint/2012/main" userId="Mariann Angola Rojas" providerId="None"/>
      </p:ext>
    </p:extLst>
  </p:cmAuthor>
  <p:cmAuthor id="2" name="Mariann Angola" initials="MA" lastIdx="9" clrIdx="1">
    <p:extLst>
      <p:ext uri="{19B8F6BF-5375-455C-9EA6-DF929625EA0E}">
        <p15:presenceInfo xmlns:p15="http://schemas.microsoft.com/office/powerpoint/2012/main" userId="S::a.mariann@blueprintresearch.onmicrosoft.com::771a4ecb-3471-4ac2-ac82-75bbe398f7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6395" autoAdjust="0"/>
  </p:normalViewPr>
  <p:slideViewPr>
    <p:cSldViewPr snapToGrid="0" showGuides="1">
      <p:cViewPr varScale="1">
        <p:scale>
          <a:sx n="77" d="100"/>
          <a:sy n="77" d="100"/>
        </p:scale>
        <p:origin x="768" y="84"/>
      </p:cViewPr>
      <p:guideLst>
        <p:guide orient="horz" pos="2381"/>
        <p:guide pos="3368"/>
      </p:guideLst>
    </p:cSldViewPr>
  </p:slideViewPr>
  <p:notesTextViewPr>
    <p:cViewPr>
      <p:scale>
        <a:sx n="1" d="1"/>
        <a:sy n="1" d="1"/>
      </p:scale>
      <p:origin x="0" y="0"/>
    </p:cViewPr>
  </p:notesTextViewPr>
  <p:notesViewPr>
    <p:cSldViewPr snapToGrid="0" showGuides="1">
      <p:cViewPr varScale="1">
        <p:scale>
          <a:sx n="86" d="100"/>
          <a:sy n="86" d="100"/>
        </p:scale>
        <p:origin x="294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chemeClr val="bg1">
                  <a:lumMod val="95000"/>
                  <a:alpha val="50000"/>
                </a:schemeClr>
              </a:solidFill>
            </a:ln>
            <a:effectLst/>
          </c:spPr>
          <c:dPt>
            <c:idx val="0"/>
            <c:bubble3D val="0"/>
            <c:spPr>
              <a:solidFill>
                <a:schemeClr val="accent1"/>
              </a:solidFill>
              <a:ln>
                <a:solidFill>
                  <a:schemeClr val="bg1">
                    <a:lumMod val="95000"/>
                    <a:alpha val="50000"/>
                  </a:schemeClr>
                </a:solidFill>
              </a:ln>
              <a:effectLst/>
            </c:spPr>
            <c:extLst>
              <c:ext xmlns:c16="http://schemas.microsoft.com/office/drawing/2014/chart" uri="{C3380CC4-5D6E-409C-BE32-E72D297353CC}">
                <c16:uniqueId val="{00000001-D309-4993-82CA-A57AE13B6C5F}"/>
              </c:ext>
            </c:extLst>
          </c:dPt>
          <c:dPt>
            <c:idx val="1"/>
            <c:bubble3D val="0"/>
            <c:spPr>
              <a:solidFill>
                <a:schemeClr val="accent2"/>
              </a:solidFill>
              <a:ln>
                <a:solidFill>
                  <a:schemeClr val="bg1">
                    <a:lumMod val="95000"/>
                    <a:alpha val="50000"/>
                  </a:schemeClr>
                </a:solidFill>
              </a:ln>
              <a:effectLst/>
            </c:spPr>
            <c:extLst>
              <c:ext xmlns:c16="http://schemas.microsoft.com/office/drawing/2014/chart" uri="{C3380CC4-5D6E-409C-BE32-E72D297353CC}">
                <c16:uniqueId val="{00000003-D309-4993-82CA-A57AE13B6C5F}"/>
              </c:ext>
            </c:extLst>
          </c:dPt>
          <c:dPt>
            <c:idx val="2"/>
            <c:bubble3D val="0"/>
            <c:spPr>
              <a:solidFill>
                <a:schemeClr val="accent3"/>
              </a:solidFill>
              <a:ln>
                <a:solidFill>
                  <a:schemeClr val="bg1">
                    <a:lumMod val="95000"/>
                    <a:alpha val="50000"/>
                  </a:schemeClr>
                </a:solidFill>
              </a:ln>
              <a:effectLst/>
            </c:spPr>
            <c:extLst>
              <c:ext xmlns:c16="http://schemas.microsoft.com/office/drawing/2014/chart" uri="{C3380CC4-5D6E-409C-BE32-E72D297353CC}">
                <c16:uniqueId val="{00000005-D309-4993-82CA-A57AE13B6C5F}"/>
              </c:ext>
            </c:extLst>
          </c:dPt>
          <c:dPt>
            <c:idx val="3"/>
            <c:bubble3D val="0"/>
            <c:spPr>
              <a:solidFill>
                <a:schemeClr val="accent4"/>
              </a:solidFill>
              <a:ln>
                <a:solidFill>
                  <a:schemeClr val="bg1">
                    <a:lumMod val="95000"/>
                    <a:alpha val="50000"/>
                  </a:schemeClr>
                </a:solidFill>
              </a:ln>
              <a:effectLst/>
            </c:spPr>
            <c:extLst>
              <c:ext xmlns:c16="http://schemas.microsoft.com/office/drawing/2014/chart" uri="{C3380CC4-5D6E-409C-BE32-E72D297353CC}">
                <c16:uniqueId val="{00000007-D309-4993-82CA-A57AE13B6C5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2</c:v>
                </c:pt>
                <c:pt idx="1">
                  <c:v>2.5</c:v>
                </c:pt>
                <c:pt idx="2">
                  <c:v>1.5</c:v>
                </c:pt>
                <c:pt idx="3">
                  <c:v>3</c:v>
                </c:pt>
              </c:numCache>
            </c:numRef>
          </c:val>
          <c:extLst>
            <c:ext xmlns:c16="http://schemas.microsoft.com/office/drawing/2014/chart" uri="{C3380CC4-5D6E-409C-BE32-E72D297353CC}">
              <c16:uniqueId val="{00000008-D309-4993-82CA-A57AE13B6C5F}"/>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4EACD9-F427-4ACF-A778-7D06490E5EB7}" type="datetimeFigureOut">
              <a:rPr lang="en-GB" smtClean="0"/>
              <a:t>18/09/2019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D5B447-6657-4A67-8240-A98DF6FBD1A1}" type="slidenum">
              <a:rPr lang="en-GB" smtClean="0"/>
              <a:t>‹#›</a:t>
            </a:fld>
            <a:endParaRPr lang="en-GB"/>
          </a:p>
        </p:txBody>
      </p:sp>
    </p:spTree>
    <p:extLst>
      <p:ext uri="{BB962C8B-B14F-4D97-AF65-F5344CB8AC3E}">
        <p14:creationId xmlns:p14="http://schemas.microsoft.com/office/powerpoint/2010/main" val="3040268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6F9DB5-5F12-4D32-93D6-5C9208244D28}" type="datetimeFigureOut">
              <a:rPr lang="en-GB" smtClean="0"/>
              <a:t>18/09/2019</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3C9C5-DD17-4582-9575-A616ABD33E0D}" type="slidenum">
              <a:rPr lang="en-GB" smtClean="0"/>
              <a:t>‹#›</a:t>
            </a:fld>
            <a:endParaRPr lang="en-GB"/>
          </a:p>
        </p:txBody>
      </p:sp>
    </p:spTree>
    <p:extLst>
      <p:ext uri="{BB962C8B-B14F-4D97-AF65-F5344CB8AC3E}">
        <p14:creationId xmlns:p14="http://schemas.microsoft.com/office/powerpoint/2010/main" val="32430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cbi.nlm.nih.gov/pubmed/26940869"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iercepharma.com/regulatory/kite-and-gilead-join-novartis-red-hot-car-t-market-early-axi-cel-approva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73C9C5-DD17-4582-9575-A616ABD33E0D}" type="slidenum">
              <a:rPr lang="en-GB" smtClean="0"/>
              <a:t>1</a:t>
            </a:fld>
            <a:endParaRPr lang="en-GB"/>
          </a:p>
        </p:txBody>
      </p:sp>
    </p:spTree>
    <p:extLst>
      <p:ext uri="{BB962C8B-B14F-4D97-AF65-F5344CB8AC3E}">
        <p14:creationId xmlns:p14="http://schemas.microsoft.com/office/powerpoint/2010/main" val="289003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defRPr/>
            </a:pPr>
            <a:r>
              <a:rPr lang="en-GB" dirty="0"/>
              <a:t>On December 16, 2005, Changzhou Hua Wei Advanced Material Co., Ltd. (Hua Wei) filed for “3N” as a trademark </a:t>
            </a:r>
          </a:p>
          <a:p>
            <a:pPr marL="171450" indent="-171450">
              <a:buFontTx/>
              <a:buChar char="-"/>
              <a:defRPr/>
            </a:pPr>
            <a:r>
              <a:rPr lang="en-GB" dirty="0"/>
              <a:t>On November 27, 2013, 3M and 3M China filed a lawsuit against Hua Wei and its local distributor before the Hangzhou Intermediate Court based on trademark infringement</a:t>
            </a:r>
          </a:p>
          <a:p>
            <a:pPr marL="171450" indent="-171450">
              <a:buFontTx/>
              <a:buChar char="-"/>
              <a:defRPr/>
            </a:pPr>
            <a:r>
              <a:rPr lang="en-GB" dirty="0"/>
              <a:t>On June 30, 2015, the Court affirmed the trademark infringement, ordering the distributor to immediately cease selling (production activity had already ceased) and ordering Hua Wei to pay RMB 3.5 million to the plaintiffs</a:t>
            </a:r>
          </a:p>
          <a:p>
            <a:pPr marL="171450" indent="-171450">
              <a:buFontTx/>
              <a:buChar char="-"/>
              <a:defRPr/>
            </a:pPr>
            <a:r>
              <a:rPr lang="en-GB" dirty="0"/>
              <a:t>The Court held that the 3M trademark had high distinctiveness and reputation, that it was visually similar to the 3N mark, and that the consumers were likely to confuse Hua Wei’s 3N products with those of the plaintiffs, or at least to assume there was a certain association between them</a:t>
            </a:r>
          </a:p>
          <a:p>
            <a:pPr marL="171450" indent="-171450">
              <a:buFontTx/>
              <a:buChar char="-"/>
              <a:defRPr/>
            </a:pPr>
            <a:endParaRPr lang="en-GB" dirty="0"/>
          </a:p>
          <a:p>
            <a:pPr>
              <a:defRPr/>
            </a:pPr>
            <a:r>
              <a:rPr lang="en-GB" dirty="0"/>
              <a:t>So what can not be trademarked</a:t>
            </a:r>
          </a:p>
          <a:p>
            <a:pPr marL="171450" indent="-171450">
              <a:buFont typeface="Arial" panose="020B0604020202020204" pitchFamily="34" charset="0"/>
              <a:buChar char="•"/>
              <a:defRPr/>
            </a:pPr>
            <a:r>
              <a:rPr lang="en-GB" dirty="0"/>
              <a:t>The proposed mark consists of or comprises immoral, deceptive, or scandalous matter; </a:t>
            </a:r>
          </a:p>
          <a:p>
            <a:pPr marL="171450" indent="-171450">
              <a:buFont typeface="Arial" panose="020B0604020202020204" pitchFamily="34" charset="0"/>
              <a:buChar char="•"/>
              <a:defRPr/>
            </a:pPr>
            <a:r>
              <a:rPr lang="en-GB" dirty="0"/>
              <a:t>The proposed mark may disparage or falsely suggest a connection with persons (living or dead), institutions, beliefs, or national symbols, or bring them into contempt or disrepute;</a:t>
            </a:r>
          </a:p>
          <a:p>
            <a:pPr marL="171450" indent="-171450">
              <a:buFont typeface="Arial" panose="020B0604020202020204" pitchFamily="34" charset="0"/>
              <a:buChar char="•"/>
              <a:defRPr/>
            </a:pPr>
            <a:r>
              <a:rPr lang="en-GB" dirty="0"/>
              <a:t>The proposed mark consists of or comprises the flag or coat of arms, or other insignia of the United States, or of any State or municipality, or of any foreign nation;</a:t>
            </a:r>
          </a:p>
          <a:p>
            <a:pPr marL="171450" indent="-171450">
              <a:buFont typeface="Arial" panose="020B0604020202020204" pitchFamily="34" charset="0"/>
              <a:buChar char="•"/>
              <a:defRPr/>
            </a:pPr>
            <a:r>
              <a:rPr lang="en-GB" dirty="0"/>
              <a:t>The proposed mark consists of or comprises a name, portrait or signature identifying a particular living individual, except by that individual's written consent; or the name, signature, or portrait of a deceased President of the United States during the life of his widow, if any, except by the written consent of the widow;</a:t>
            </a:r>
          </a:p>
          <a:p>
            <a:pPr marL="171450" indent="-171450">
              <a:buFont typeface="Arial" panose="020B0604020202020204" pitchFamily="34" charset="0"/>
              <a:buChar char="•"/>
              <a:defRPr/>
            </a:pPr>
            <a:r>
              <a:rPr lang="en-GB" dirty="0"/>
              <a:t>The proposed mark so resembles a mark already registered in the Patent and Trademark Office (PTO)</a:t>
            </a:r>
          </a:p>
          <a:p>
            <a:pPr marL="171450" indent="-171450">
              <a:buFont typeface="Arial" panose="020B0604020202020204" pitchFamily="34" charset="0"/>
              <a:buChar char="•"/>
              <a:defRPr/>
            </a:pPr>
            <a:r>
              <a:rPr lang="en-GB" dirty="0"/>
              <a:t>The proposed mark is merely descriptive or deceptively </a:t>
            </a:r>
            <a:r>
              <a:rPr lang="en-GB" dirty="0" err="1"/>
              <a:t>misdescriptive</a:t>
            </a:r>
            <a:r>
              <a:rPr lang="en-GB" dirty="0"/>
              <a:t> of applicant's goods or services;</a:t>
            </a:r>
          </a:p>
          <a:p>
            <a:pPr marL="171450" indent="-171450">
              <a:buFont typeface="Arial" panose="020B0604020202020204" pitchFamily="34" charset="0"/>
              <a:buChar char="•"/>
              <a:defRPr/>
            </a:pPr>
            <a:r>
              <a:rPr lang="en-GB" dirty="0"/>
              <a:t>The proposed mark is primarily geographically descriptive or deceptively geographically </a:t>
            </a:r>
            <a:r>
              <a:rPr lang="en-GB" dirty="0" err="1"/>
              <a:t>misdescriptive</a:t>
            </a:r>
            <a:r>
              <a:rPr lang="en-GB" dirty="0"/>
              <a:t> of applicant's goods or services; and</a:t>
            </a:r>
          </a:p>
          <a:p>
            <a:pPr marL="171450" indent="-171450">
              <a:buFont typeface="Arial" panose="020B0604020202020204" pitchFamily="34" charset="0"/>
              <a:buChar char="•"/>
              <a:defRPr/>
            </a:pPr>
            <a:r>
              <a:rPr lang="en-GB" dirty="0"/>
              <a:t>The proposed mark is primarily merely a surname. </a:t>
            </a:r>
          </a:p>
          <a:p>
            <a:pPr marL="171450" indent="-171450">
              <a:buFont typeface="Arial" panose="020B0604020202020204" pitchFamily="34" charset="0"/>
              <a:buChar char="•"/>
              <a:defRPr/>
            </a:pPr>
            <a:endParaRPr lang="en-GB" dirty="0"/>
          </a:p>
          <a:p>
            <a:pPr marL="171450" indent="-171450">
              <a:buFont typeface="Arial" panose="020B0604020202020204" pitchFamily="34" charset="0"/>
              <a:buChar char="•"/>
              <a:defRPr/>
            </a:pPr>
            <a:r>
              <a:rPr lang="en-GB" dirty="0"/>
              <a:t>Used for company and brand names</a:t>
            </a:r>
          </a:p>
          <a:p>
            <a:pPr marL="171450" indent="-171450">
              <a:buFontTx/>
              <a:buChar char="-"/>
              <a:defRPr/>
            </a:pPr>
            <a:endParaRPr lang="en-GB" dirty="0"/>
          </a:p>
          <a:p>
            <a:endParaRPr lang="en-GB" dirty="0"/>
          </a:p>
        </p:txBody>
      </p:sp>
      <p:sp>
        <p:nvSpPr>
          <p:cNvPr id="4" name="Slide Number Placeholder 3"/>
          <p:cNvSpPr>
            <a:spLocks noGrp="1"/>
          </p:cNvSpPr>
          <p:nvPr>
            <p:ph type="sldNum" sz="quarter" idx="10"/>
          </p:nvPr>
        </p:nvSpPr>
        <p:spPr/>
        <p:txBody>
          <a:bodyPr/>
          <a:lstStyle/>
          <a:p>
            <a:fld id="{9B73C9C5-DD17-4582-9575-A616ABD33E0D}" type="slidenum">
              <a:rPr lang="en-GB" smtClean="0"/>
              <a:t>14</a:t>
            </a:fld>
            <a:endParaRPr lang="en-GB"/>
          </a:p>
        </p:txBody>
      </p:sp>
    </p:spTree>
    <p:extLst>
      <p:ext uri="{BB962C8B-B14F-4D97-AF65-F5344CB8AC3E}">
        <p14:creationId xmlns:p14="http://schemas.microsoft.com/office/powerpoint/2010/main" val="2179336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a:ea typeface="ＭＳ Ｐゴシック" pitchFamily="34" charset="-128"/>
              </a:rPr>
              <a:t>So next I will go quickly through most of them, will give you a short overview some examples but also highlight the value within biomedical science</a:t>
            </a:r>
          </a:p>
        </p:txBody>
      </p:sp>
      <p:sp>
        <p:nvSpPr>
          <p:cNvPr id="4" name="Slide Number Placeholder 3"/>
          <p:cNvSpPr>
            <a:spLocks noGrp="1"/>
          </p:cNvSpPr>
          <p:nvPr>
            <p:ph type="sldNum" sz="quarter" idx="10"/>
          </p:nvPr>
        </p:nvSpPr>
        <p:spPr/>
        <p:txBody>
          <a:bodyPr/>
          <a:lstStyle/>
          <a:p>
            <a:fld id="{9B73C9C5-DD17-4582-9575-A616ABD33E0D}" type="slidenum">
              <a:rPr lang="en-GB" smtClean="0"/>
              <a:t>15</a:t>
            </a:fld>
            <a:endParaRPr lang="en-GB"/>
          </a:p>
        </p:txBody>
      </p:sp>
    </p:spTree>
    <p:extLst>
      <p:ext uri="{BB962C8B-B14F-4D97-AF65-F5344CB8AC3E}">
        <p14:creationId xmlns:p14="http://schemas.microsoft.com/office/powerpoint/2010/main" val="347596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a:ea typeface="ＭＳ Ｐゴシック" pitchFamily="34" charset="-128"/>
              </a:rPr>
              <a:t>So next I will go quickly through most of them, will give you a short overview some examples but also highlight the value within biomedical science</a:t>
            </a:r>
          </a:p>
        </p:txBody>
      </p:sp>
      <p:sp>
        <p:nvSpPr>
          <p:cNvPr id="4" name="Slide Number Placeholder 3"/>
          <p:cNvSpPr>
            <a:spLocks noGrp="1"/>
          </p:cNvSpPr>
          <p:nvPr>
            <p:ph type="sldNum" sz="quarter" idx="10"/>
          </p:nvPr>
        </p:nvSpPr>
        <p:spPr/>
        <p:txBody>
          <a:bodyPr/>
          <a:lstStyle/>
          <a:p>
            <a:fld id="{9B73C9C5-DD17-4582-9575-A616ABD33E0D}" type="slidenum">
              <a:rPr lang="en-GB" smtClean="0"/>
              <a:t>16</a:t>
            </a:fld>
            <a:endParaRPr lang="en-GB"/>
          </a:p>
        </p:txBody>
      </p:sp>
    </p:spTree>
    <p:extLst>
      <p:ext uri="{BB962C8B-B14F-4D97-AF65-F5344CB8AC3E}">
        <p14:creationId xmlns:p14="http://schemas.microsoft.com/office/powerpoint/2010/main" val="3656983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
            </a:pPr>
            <a:r>
              <a:rPr lang="en-GB" altLang="en-US" sz="1200" dirty="0">
                <a:latin typeface="Arial" panose="020B0604020202020204" pitchFamily="34" charset="0"/>
                <a:cs typeface="Arial" panose="020B0604020202020204" pitchFamily="34" charset="0"/>
              </a:rPr>
              <a:t>What is the advantage of my innovation?</a:t>
            </a:r>
          </a:p>
          <a:p>
            <a:pPr>
              <a:buFont typeface="Wingdings" pitchFamily="2" charset="2"/>
              <a:buChar char="§"/>
            </a:pPr>
            <a:r>
              <a:rPr lang="en-GB" altLang="en-US" sz="1200" dirty="0">
                <a:latin typeface="Arial" panose="020B0604020202020204" pitchFamily="34" charset="0"/>
                <a:cs typeface="Arial" panose="020B0604020202020204" pitchFamily="34" charset="0"/>
              </a:rPr>
              <a:t>What are the current/future competing solutions?</a:t>
            </a:r>
          </a:p>
          <a:p>
            <a:pPr>
              <a:buFont typeface="Wingdings" pitchFamily="2" charset="2"/>
              <a:buChar char="§"/>
            </a:pPr>
            <a:r>
              <a:rPr lang="en-GB" altLang="en-US" sz="1200" dirty="0">
                <a:latin typeface="Arial" panose="020B0604020202020204" pitchFamily="34" charset="0"/>
                <a:cs typeface="Arial" panose="020B0604020202020204" pitchFamily="34" charset="0"/>
              </a:rPr>
              <a:t>How big is the need/market for my technology?</a:t>
            </a:r>
          </a:p>
          <a:p>
            <a:pPr>
              <a:buFont typeface="Wingdings" pitchFamily="2" charset="2"/>
              <a:buChar char="§"/>
            </a:pPr>
            <a:r>
              <a:rPr lang="en-GB" altLang="en-US" sz="1200" dirty="0">
                <a:latin typeface="Arial" panose="020B0604020202020204" pitchFamily="34" charset="0"/>
                <a:cs typeface="Arial" panose="020B0604020202020204" pitchFamily="34" charset="0"/>
              </a:rPr>
              <a:t>Who are my customers?</a:t>
            </a:r>
          </a:p>
          <a:p>
            <a:pPr>
              <a:buFont typeface="Wingdings" pitchFamily="2" charset="2"/>
              <a:buChar char="§"/>
            </a:pPr>
            <a:r>
              <a:rPr lang="en-GB" altLang="en-US" sz="1200" dirty="0">
                <a:latin typeface="Arial" panose="020B0604020202020204" pitchFamily="34" charset="0"/>
                <a:cs typeface="Arial" panose="020B0604020202020204" pitchFamily="34" charset="0"/>
              </a:rPr>
              <a:t>How will it get to market?</a:t>
            </a:r>
          </a:p>
          <a:p>
            <a:pPr>
              <a:buFont typeface="Wingdings" pitchFamily="2" charset="2"/>
              <a:buChar char="§"/>
            </a:pPr>
            <a:r>
              <a:rPr lang="en-GB" altLang="en-US" sz="1200" dirty="0">
                <a:latin typeface="Arial" panose="020B0604020202020204" pitchFamily="34" charset="0"/>
                <a:cs typeface="Arial" panose="020B0604020202020204" pitchFamily="34" charset="0"/>
              </a:rPr>
              <a:t>What sort of IP protection is possible?</a:t>
            </a:r>
          </a:p>
          <a:p>
            <a:pPr>
              <a:buFont typeface="Wingdings" pitchFamily="2" charset="2"/>
              <a:buChar char="§"/>
            </a:pPr>
            <a:r>
              <a:rPr lang="en-GB" altLang="en-US" sz="1200" dirty="0">
                <a:latin typeface="Arial" panose="020B0604020202020204" pitchFamily="34" charset="0"/>
                <a:cs typeface="Arial" panose="020B0604020202020204" pitchFamily="34" charset="0"/>
              </a:rPr>
              <a:t>Is there any existing IP that my technology would infringe?</a:t>
            </a:r>
          </a:p>
          <a:p>
            <a:pPr>
              <a:buFont typeface="Wingdings" pitchFamily="2" charset="2"/>
              <a:buChar char="§"/>
            </a:pPr>
            <a:r>
              <a:rPr lang="en-GB" altLang="en-US" sz="1200" dirty="0">
                <a:latin typeface="Arial" panose="020B0604020202020204" pitchFamily="34" charset="0"/>
                <a:cs typeface="Arial" panose="020B0604020202020204" pitchFamily="34" charset="0"/>
              </a:rPr>
              <a:t>How can we exploit the IP?</a:t>
            </a:r>
          </a:p>
          <a:p>
            <a:pPr>
              <a:buFont typeface="Wingdings" pitchFamily="2" charset="2"/>
              <a:buChar char="§"/>
            </a:pPr>
            <a:r>
              <a:rPr lang="en-GB" altLang="en-US" sz="1200" dirty="0">
                <a:latin typeface="Arial" panose="020B0604020202020204" pitchFamily="34" charset="0"/>
                <a:cs typeface="Arial" panose="020B0604020202020204" pitchFamily="34" charset="0"/>
              </a:rPr>
              <a:t>How much proof of concept/supporting data do I have?</a:t>
            </a:r>
          </a:p>
          <a:p>
            <a:pPr>
              <a:buFont typeface="Wingdings" pitchFamily="2" charset="2"/>
              <a:buChar char="§"/>
            </a:pPr>
            <a:r>
              <a:rPr lang="en-GB" altLang="en-US" sz="1200" dirty="0">
                <a:latin typeface="Arial" panose="020B0604020202020204" pitchFamily="34" charset="0"/>
                <a:cs typeface="Arial" panose="020B0604020202020204" pitchFamily="34" charset="0"/>
              </a:rPr>
              <a:t>How much additional data do I need, how much will this cost and who will do the work?</a:t>
            </a:r>
          </a:p>
          <a:p>
            <a:endParaRPr lang="en-GB" dirty="0"/>
          </a:p>
        </p:txBody>
      </p:sp>
      <p:sp>
        <p:nvSpPr>
          <p:cNvPr id="4" name="Slide Number Placeholder 3"/>
          <p:cNvSpPr>
            <a:spLocks noGrp="1"/>
          </p:cNvSpPr>
          <p:nvPr>
            <p:ph type="sldNum" sz="quarter" idx="10"/>
          </p:nvPr>
        </p:nvSpPr>
        <p:spPr/>
        <p:txBody>
          <a:bodyPr/>
          <a:lstStyle/>
          <a:p>
            <a:fld id="{9B73C9C5-DD17-4582-9575-A616ABD33E0D}" type="slidenum">
              <a:rPr lang="en-GB" smtClean="0"/>
              <a:t>17</a:t>
            </a:fld>
            <a:endParaRPr lang="en-GB"/>
          </a:p>
        </p:txBody>
      </p:sp>
    </p:spTree>
    <p:extLst>
      <p:ext uri="{BB962C8B-B14F-4D97-AF65-F5344CB8AC3E}">
        <p14:creationId xmlns:p14="http://schemas.microsoft.com/office/powerpoint/2010/main" val="3458195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
            </a:pPr>
            <a:r>
              <a:rPr lang="en-GB" altLang="en-US" sz="1200" dirty="0">
                <a:latin typeface="Arial" panose="020B0604020202020204" pitchFamily="34" charset="0"/>
                <a:cs typeface="Arial" panose="020B0604020202020204" pitchFamily="34" charset="0"/>
              </a:rPr>
              <a:t>What is the advantage of my innovation?</a:t>
            </a:r>
          </a:p>
          <a:p>
            <a:pPr>
              <a:buFont typeface="Wingdings" pitchFamily="2" charset="2"/>
              <a:buChar char="§"/>
            </a:pPr>
            <a:r>
              <a:rPr lang="en-GB" altLang="en-US" sz="1200" dirty="0">
                <a:latin typeface="Arial" panose="020B0604020202020204" pitchFamily="34" charset="0"/>
                <a:cs typeface="Arial" panose="020B0604020202020204" pitchFamily="34" charset="0"/>
              </a:rPr>
              <a:t>What are the current/future competing solutions?</a:t>
            </a:r>
          </a:p>
          <a:p>
            <a:pPr>
              <a:buFont typeface="Wingdings" pitchFamily="2" charset="2"/>
              <a:buChar char="§"/>
            </a:pPr>
            <a:r>
              <a:rPr lang="en-GB" altLang="en-US" sz="1200" dirty="0">
                <a:latin typeface="Arial" panose="020B0604020202020204" pitchFamily="34" charset="0"/>
                <a:cs typeface="Arial" panose="020B0604020202020204" pitchFamily="34" charset="0"/>
              </a:rPr>
              <a:t>How big is the need/market for my technology?</a:t>
            </a:r>
          </a:p>
          <a:p>
            <a:pPr>
              <a:buFont typeface="Wingdings" pitchFamily="2" charset="2"/>
              <a:buChar char="§"/>
            </a:pPr>
            <a:r>
              <a:rPr lang="en-GB" altLang="en-US" sz="1200" dirty="0">
                <a:latin typeface="Arial" panose="020B0604020202020204" pitchFamily="34" charset="0"/>
                <a:cs typeface="Arial" panose="020B0604020202020204" pitchFamily="34" charset="0"/>
              </a:rPr>
              <a:t>Who are my customers?</a:t>
            </a:r>
          </a:p>
          <a:p>
            <a:pPr>
              <a:buFont typeface="Wingdings" pitchFamily="2" charset="2"/>
              <a:buChar char="§"/>
            </a:pPr>
            <a:r>
              <a:rPr lang="en-GB" altLang="en-US" sz="1200" dirty="0">
                <a:latin typeface="Arial" panose="020B0604020202020204" pitchFamily="34" charset="0"/>
                <a:cs typeface="Arial" panose="020B0604020202020204" pitchFamily="34" charset="0"/>
              </a:rPr>
              <a:t>How will it get to market?</a:t>
            </a:r>
          </a:p>
          <a:p>
            <a:pPr>
              <a:buFont typeface="Wingdings" pitchFamily="2" charset="2"/>
              <a:buChar char="§"/>
            </a:pPr>
            <a:r>
              <a:rPr lang="en-GB" altLang="en-US" sz="1200" dirty="0">
                <a:latin typeface="Arial" panose="020B0604020202020204" pitchFamily="34" charset="0"/>
                <a:cs typeface="Arial" panose="020B0604020202020204" pitchFamily="34" charset="0"/>
              </a:rPr>
              <a:t>What sort of IP protection is possible?</a:t>
            </a:r>
          </a:p>
          <a:p>
            <a:pPr>
              <a:buFont typeface="Wingdings" pitchFamily="2" charset="2"/>
              <a:buChar char="§"/>
            </a:pPr>
            <a:r>
              <a:rPr lang="en-GB" altLang="en-US" sz="1200" dirty="0">
                <a:latin typeface="Arial" panose="020B0604020202020204" pitchFamily="34" charset="0"/>
                <a:cs typeface="Arial" panose="020B0604020202020204" pitchFamily="34" charset="0"/>
              </a:rPr>
              <a:t>Is there any existing IP that my technology would infringe?</a:t>
            </a:r>
          </a:p>
          <a:p>
            <a:pPr>
              <a:buFont typeface="Wingdings" pitchFamily="2" charset="2"/>
              <a:buChar char="§"/>
            </a:pPr>
            <a:r>
              <a:rPr lang="en-GB" altLang="en-US" sz="1200" dirty="0">
                <a:latin typeface="Arial" panose="020B0604020202020204" pitchFamily="34" charset="0"/>
                <a:cs typeface="Arial" panose="020B0604020202020204" pitchFamily="34" charset="0"/>
              </a:rPr>
              <a:t>How can we exploit the IP?</a:t>
            </a:r>
          </a:p>
          <a:p>
            <a:pPr>
              <a:buFont typeface="Wingdings" pitchFamily="2" charset="2"/>
              <a:buChar char="§"/>
            </a:pPr>
            <a:r>
              <a:rPr lang="en-GB" altLang="en-US" sz="1200" dirty="0">
                <a:latin typeface="Arial" panose="020B0604020202020204" pitchFamily="34" charset="0"/>
                <a:cs typeface="Arial" panose="020B0604020202020204" pitchFamily="34" charset="0"/>
              </a:rPr>
              <a:t>How much proof of concept/supporting data do I have?</a:t>
            </a:r>
          </a:p>
          <a:p>
            <a:pPr>
              <a:buFont typeface="Wingdings" pitchFamily="2" charset="2"/>
              <a:buChar char="§"/>
            </a:pPr>
            <a:r>
              <a:rPr lang="en-GB" altLang="en-US" sz="1200" dirty="0">
                <a:latin typeface="Arial" panose="020B0604020202020204" pitchFamily="34" charset="0"/>
                <a:cs typeface="Arial" panose="020B0604020202020204" pitchFamily="34" charset="0"/>
              </a:rPr>
              <a:t>How much additional data do I need, how much will this cost and who will do the work?</a:t>
            </a:r>
          </a:p>
          <a:p>
            <a:endParaRPr lang="en-GB" dirty="0"/>
          </a:p>
        </p:txBody>
      </p:sp>
      <p:sp>
        <p:nvSpPr>
          <p:cNvPr id="4" name="Slide Number Placeholder 3"/>
          <p:cNvSpPr>
            <a:spLocks noGrp="1"/>
          </p:cNvSpPr>
          <p:nvPr>
            <p:ph type="sldNum" sz="quarter" idx="10"/>
          </p:nvPr>
        </p:nvSpPr>
        <p:spPr/>
        <p:txBody>
          <a:bodyPr/>
          <a:lstStyle/>
          <a:p>
            <a:fld id="{9B73C9C5-DD17-4582-9575-A616ABD33E0D}" type="slidenum">
              <a:rPr lang="en-GB" smtClean="0"/>
              <a:t>18</a:t>
            </a:fld>
            <a:endParaRPr lang="en-GB"/>
          </a:p>
        </p:txBody>
      </p:sp>
    </p:spTree>
    <p:extLst>
      <p:ext uri="{BB962C8B-B14F-4D97-AF65-F5344CB8AC3E}">
        <p14:creationId xmlns:p14="http://schemas.microsoft.com/office/powerpoint/2010/main" val="2165224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73C9C5-DD17-4582-9575-A616ABD33E0D}" type="slidenum">
              <a:rPr lang="en-GB" smtClean="0"/>
              <a:t>20</a:t>
            </a:fld>
            <a:endParaRPr lang="en-GB"/>
          </a:p>
        </p:txBody>
      </p:sp>
    </p:spTree>
    <p:extLst>
      <p:ext uri="{BB962C8B-B14F-4D97-AF65-F5344CB8AC3E}">
        <p14:creationId xmlns:p14="http://schemas.microsoft.com/office/powerpoint/2010/main" val="3559800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ea typeface="ＭＳ Ｐゴシック" pitchFamily="34" charset="-128"/>
              </a:rPr>
              <a:t>For a cell to become cancerous, it needs to acquire a series of mutations in the genes encoded within its DNA. These mutations are specific to the cancer cell, and so are not found in the surrounding healthy cells. Certain mutations will trigger the transformation of a healthy cell into a cancer cell, which will begin to divide and grow. The mutations occurring before this transformation event will be carried by all of the cells of the growing cancer. We refer to these as ‘truncal’ mutations, akin to the trunk of a growing tree. As the cancer grows, its cells will accumulate further mutations, which may enhance the ability of the cancer cells to proliferate or disseminate. These later mutations are referred to as ‘branch’ mutations, as they are like the branches of a growing tree, and they will not be carried by all the cells that make up the whole cancer cell population in an individual.</a:t>
            </a:r>
          </a:p>
          <a:p>
            <a:r>
              <a:rPr lang="en-GB" altLang="en-US" dirty="0">
                <a:ea typeface="ＭＳ Ｐゴシック" pitchFamily="34" charset="-128"/>
              </a:rPr>
              <a:t>Many of the mutations in the DNA of the cancer cell will lead to changes in the proteins encoded by the mutated genes, which can then be recognised by the immune system as ‘foreign’. As a consequence, these cancer-specific ‘neo-antigens’ can be targeted by immunotherapies, which will attack the tumour but not the healthy cells. However, if the therapy targets only the branch mutations, this will not result in the elimination of the whole cancer population, akin to pruning of specific branches, but not felling the entire tree. In order to attack the entire cancer, Achilles Therapeutics’ therapy will target the truncal mutations. This is the ‘clonal architecture’ of the cancer.</a:t>
            </a:r>
          </a:p>
          <a:p>
            <a:endParaRPr lang="en-GB" altLang="en-US" dirty="0">
              <a:ea typeface="ＭＳ Ｐゴシック" pitchFamily="34" charset="-128"/>
            </a:endParaRPr>
          </a:p>
          <a:p>
            <a:r>
              <a:rPr lang="en-GB" altLang="en-US" dirty="0">
                <a:ea typeface="ＭＳ Ｐゴシック" pitchFamily="34" charset="-128"/>
              </a:rPr>
              <a:t>Achilles Therapeutics offers a new therapeutic approach to overcome this seemingly intractable problem; by targeting cancer’s Achilles’ heel we are exploiting the very mechanism that cancer cells use to evade traditional therapies.</a:t>
            </a:r>
          </a:p>
          <a:p>
            <a:endParaRPr lang="en-GB" altLang="en-US" dirty="0">
              <a:ea typeface="ＭＳ Ｐゴシック" pitchFamily="34" charset="-128"/>
            </a:endParaRPr>
          </a:p>
          <a:p>
            <a:r>
              <a:rPr lang="en-GB" altLang="en-US" dirty="0">
                <a:ea typeface="ＭＳ Ｐゴシック" pitchFamily="34" charset="-128"/>
              </a:rPr>
              <a:t>Achilles Therapeutics is developing approaches to specifically target “truncal” neo-antigens, protein markers unique to each individual and expressed in all their cancer cells. Truncal mutations are not present on healthy cells and therefore provide an exquisite means to direct therapy to every cancer cell in an individual, whilst sparing healthy tissue.</a:t>
            </a:r>
          </a:p>
          <a:p>
            <a:endParaRPr lang="en-GB" altLang="en-US" dirty="0">
              <a:ea typeface="ＭＳ Ｐゴシック" pitchFamily="34" charset="-128"/>
            </a:endParaRPr>
          </a:p>
          <a:p>
            <a:endParaRPr lang="en-GB" altLang="en-US" dirty="0">
              <a:ea typeface="ＭＳ Ｐゴシック" pitchFamily="34" charset="-128"/>
            </a:endParaRPr>
          </a:p>
          <a:p>
            <a:r>
              <a:rPr lang="en-GB" altLang="en-US" dirty="0">
                <a:ea typeface="ＭＳ Ｐゴシック" pitchFamily="34" charset="-128"/>
              </a:rPr>
              <a:t>Achilles Therapeutics’ technology brings together the most recent advances from two of the fastest developing fields in healthcare today: cancer bioinformatics and immuno-oncology, to bring a truly personalised medicine to patients. Achilles Therapeutics will use DNA sequencing data unique to each patient, alongside its proprietary bioinformatics technology, developed in the lab of Professor Charles Swanton </a:t>
            </a:r>
            <a:r>
              <a:rPr lang="en-GB" altLang="en-US" u="sng" dirty="0">
                <a:ea typeface="ＭＳ Ｐゴシック" pitchFamily="34" charset="-128"/>
                <a:hlinkClick r:id="rId3"/>
              </a:rPr>
              <a:t>(Reference Link)</a:t>
            </a:r>
            <a:r>
              <a:rPr lang="en-GB" altLang="en-US" dirty="0">
                <a:ea typeface="ＭＳ Ｐゴシック" pitchFamily="34" charset="-128"/>
              </a:rPr>
              <a:t>, to identify truncal neo-antigens specific to </a:t>
            </a:r>
          </a:p>
        </p:txBody>
      </p:sp>
      <p:sp>
        <p:nvSpPr>
          <p:cNvPr id="4" name="Slide Number Placeholder 3"/>
          <p:cNvSpPr>
            <a:spLocks noGrp="1"/>
          </p:cNvSpPr>
          <p:nvPr>
            <p:ph type="sldNum" sz="quarter" idx="10"/>
          </p:nvPr>
        </p:nvSpPr>
        <p:spPr/>
        <p:txBody>
          <a:bodyPr/>
          <a:lstStyle/>
          <a:p>
            <a:fld id="{9B73C9C5-DD17-4582-9575-A616ABD33E0D}" type="slidenum">
              <a:rPr lang="en-GB" smtClean="0"/>
              <a:t>21</a:t>
            </a:fld>
            <a:endParaRPr lang="en-GB"/>
          </a:p>
        </p:txBody>
      </p:sp>
    </p:spTree>
    <p:extLst>
      <p:ext uri="{BB962C8B-B14F-4D97-AF65-F5344CB8AC3E}">
        <p14:creationId xmlns:p14="http://schemas.microsoft.com/office/powerpoint/2010/main" val="1906082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ea typeface="ＭＳ Ｐゴシック" pitchFamily="34" charset="-128"/>
              </a:rPr>
              <a:t>For many years, the cornerstones of cancer treatment have been surgery, chemotherapy and radiation therapy. Recent years have seen the emergence of cancer immunotherapy, in which treatments harness the power of a patient’s immune system to combat their disease.</a:t>
            </a:r>
          </a:p>
          <a:p>
            <a:endParaRPr lang="en-GB" altLang="en-US" dirty="0">
              <a:ea typeface="ＭＳ Ｐゴシック" pitchFamily="34" charset="-128"/>
            </a:endParaRPr>
          </a:p>
          <a:p>
            <a:r>
              <a:rPr lang="en-GB" altLang="en-US" dirty="0">
                <a:ea typeface="ＭＳ Ｐゴシック" pitchFamily="34" charset="-128"/>
              </a:rPr>
              <a:t>T-cells are a type of white blood cell that form part of the immune system’s natural protection against cancer and infection. Normally our T-cells can detect and eliminate abnormal or cancerous cells but sometimes these cells can escape detection and develop into tumours.</a:t>
            </a:r>
          </a:p>
          <a:p>
            <a:endParaRPr lang="en-GB" altLang="en-US" dirty="0">
              <a:ea typeface="ＭＳ Ｐゴシック" pitchFamily="34" charset="-128"/>
            </a:endParaRPr>
          </a:p>
          <a:p>
            <a:r>
              <a:rPr lang="en-GB" altLang="en-US" dirty="0">
                <a:ea typeface="ＭＳ Ｐゴシック" pitchFamily="34" charset="-128"/>
              </a:rPr>
              <a:t>To overcome this problem </a:t>
            </a:r>
            <a:r>
              <a:rPr lang="en-GB" altLang="en-US" dirty="0" err="1">
                <a:ea typeface="ＭＳ Ｐゴシック" pitchFamily="34" charset="-128"/>
              </a:rPr>
              <a:t>Autolus</a:t>
            </a:r>
            <a:r>
              <a:rPr lang="en-GB" altLang="en-US" dirty="0">
                <a:ea typeface="ＭＳ Ｐゴシック" pitchFamily="34" charset="-128"/>
              </a:rPr>
              <a:t> is applying its advanced cell programming technologies and specialised manufacturing processes to develop engineered T-cell immunotherapy products.</a:t>
            </a:r>
          </a:p>
          <a:p>
            <a:r>
              <a:rPr lang="en-GB" altLang="en-US" dirty="0">
                <a:ea typeface="ＭＳ Ｐゴシック" pitchFamily="34" charset="-128"/>
              </a:rPr>
              <a:t>We use powerful Chimeric Antigen Receptors (CARs) or T-cell receptors (TCRs) to </a:t>
            </a:r>
            <a:r>
              <a:rPr lang="en-GB" altLang="en-US" dirty="0" err="1">
                <a:ea typeface="ＭＳ Ｐゴシック" pitchFamily="34" charset="-128"/>
              </a:rPr>
              <a:t>reprogramme</a:t>
            </a:r>
            <a:r>
              <a:rPr lang="en-GB" altLang="en-US" dirty="0">
                <a:ea typeface="ＭＳ Ｐゴシック" pitchFamily="34" charset="-128"/>
              </a:rPr>
              <a:t> T-cells to recognise and kill the tumour cell.</a:t>
            </a:r>
          </a:p>
          <a:p>
            <a:endParaRPr lang="en-GB" altLang="en-US" dirty="0">
              <a:ea typeface="ＭＳ Ｐゴシック" pitchFamily="34" charset="-128"/>
            </a:endParaRPr>
          </a:p>
          <a:p>
            <a:r>
              <a:rPr lang="en-GB" altLang="en-US" dirty="0">
                <a:ea typeface="ＭＳ Ｐゴシック" pitchFamily="34" charset="-128"/>
              </a:rPr>
              <a:t>We maintain and enhance their natural ability to kill cancer cells through our specialised manufacturing process.</a:t>
            </a:r>
          </a:p>
          <a:p>
            <a:r>
              <a:rPr lang="en-GB" altLang="en-US" dirty="0">
                <a:ea typeface="ＭＳ Ｐゴシック" pitchFamily="34" charset="-128"/>
              </a:rPr>
              <a:t>These novel therapies harness the anticancer potential of a patient’s own T-cells and enable the effective targeting and eradication of cancer cells.</a:t>
            </a:r>
          </a:p>
          <a:p>
            <a:endParaRPr lang="en-GB" altLang="en-US" dirty="0">
              <a:ea typeface="ＭＳ Ｐゴシック" pitchFamily="34" charset="-128"/>
            </a:endParaRPr>
          </a:p>
          <a:p>
            <a:r>
              <a:rPr lang="en-GB" altLang="en-US" dirty="0">
                <a:ea typeface="ＭＳ Ｐゴシック" pitchFamily="34" charset="-128"/>
              </a:rPr>
              <a:t>Car-T cell therapy just approved Novartis - </a:t>
            </a:r>
            <a:r>
              <a:rPr lang="en-GB" altLang="en-US" b="1" dirty="0" err="1">
                <a:ea typeface="ＭＳ Ｐゴシック" pitchFamily="34" charset="-128"/>
              </a:rPr>
              <a:t>Kymriah</a:t>
            </a:r>
            <a:r>
              <a:rPr lang="en-GB" altLang="en-US" b="1" dirty="0">
                <a:ea typeface="ＭＳ Ｐゴシック" pitchFamily="34" charset="-128"/>
              </a:rPr>
              <a:t>(TM) (CTL019), for children and young adults with B-cell ALL that is refractory or has relapsed at least twice – cost ~half million USD</a:t>
            </a:r>
          </a:p>
          <a:p>
            <a:endParaRPr lang="en-GB" altLang="en-US" b="1" dirty="0">
              <a:ea typeface="ＭＳ Ｐゴシック" pitchFamily="34" charset="-128"/>
            </a:endParaRPr>
          </a:p>
          <a:p>
            <a:r>
              <a:rPr lang="en-GB" altLang="en-US" b="1" dirty="0">
                <a:ea typeface="ＭＳ Ｐゴシック" pitchFamily="34" charset="-128"/>
              </a:rPr>
              <a:t>M&amp;A </a:t>
            </a:r>
            <a:r>
              <a:rPr lang="en-GB" altLang="en-US" b="1" dirty="0" err="1">
                <a:ea typeface="ＭＳ Ｐゴシック" pitchFamily="34" charset="-128"/>
              </a:rPr>
              <a:t>activiti</a:t>
            </a:r>
            <a:endParaRPr lang="en-GB" altLang="en-US" b="1" dirty="0">
              <a:ea typeface="ＭＳ Ｐゴシック" pitchFamily="34" charset="-128"/>
            </a:endParaRPr>
          </a:p>
          <a:p>
            <a:r>
              <a:rPr lang="en-GB" altLang="en-US" b="1" dirty="0">
                <a:ea typeface="ＭＳ Ｐゴシック" pitchFamily="34" charset="-128"/>
              </a:rPr>
              <a:t>Celgene confirms $9B Juno buyout</a:t>
            </a:r>
          </a:p>
          <a:p>
            <a:r>
              <a:rPr lang="en-GB" altLang="en-US" dirty="0" err="1">
                <a:ea typeface="ＭＳ Ｐゴシック" pitchFamily="34" charset="-128"/>
              </a:rPr>
              <a:t>ess</a:t>
            </a:r>
            <a:r>
              <a:rPr lang="en-GB" altLang="en-US" dirty="0">
                <a:ea typeface="ＭＳ Ｐゴシック" pitchFamily="34" charset="-128"/>
              </a:rPr>
              <a:t> than the </a:t>
            </a:r>
            <a:r>
              <a:rPr lang="en-GB" altLang="en-US" b="1" dirty="0">
                <a:ea typeface="ＭＳ Ｐゴシック" pitchFamily="34" charset="-128"/>
                <a:hlinkClick r:id="rId3"/>
              </a:rPr>
              <a:t>$11.9 billion</a:t>
            </a:r>
            <a:r>
              <a:rPr lang="en-GB" altLang="en-US" dirty="0">
                <a:ea typeface="ＭＳ Ｐゴシック" pitchFamily="34" charset="-128"/>
              </a:rPr>
              <a:t> that Gilead Sciences paid for Kite Pharma</a:t>
            </a:r>
          </a:p>
          <a:p>
            <a:endParaRPr lang="en-GB" altLang="en-US" dirty="0">
              <a:ea typeface="ＭＳ Ｐゴシック" pitchFamily="34" charset="-128"/>
            </a:endParaRPr>
          </a:p>
          <a:p>
            <a:r>
              <a:rPr lang="en-GB" altLang="en-US" dirty="0">
                <a:ea typeface="ＭＳ Ｐゴシック" pitchFamily="34" charset="-128"/>
              </a:rPr>
              <a:t>Celgene bought by GSK  </a:t>
            </a:r>
          </a:p>
          <a:p>
            <a:endParaRPr lang="en-GB" dirty="0"/>
          </a:p>
        </p:txBody>
      </p:sp>
      <p:sp>
        <p:nvSpPr>
          <p:cNvPr id="4" name="Slide Number Placeholder 3"/>
          <p:cNvSpPr>
            <a:spLocks noGrp="1"/>
          </p:cNvSpPr>
          <p:nvPr>
            <p:ph type="sldNum" sz="quarter" idx="10"/>
          </p:nvPr>
        </p:nvSpPr>
        <p:spPr/>
        <p:txBody>
          <a:bodyPr/>
          <a:lstStyle/>
          <a:p>
            <a:fld id="{9B73C9C5-DD17-4582-9575-A616ABD33E0D}" type="slidenum">
              <a:rPr lang="en-GB" smtClean="0"/>
              <a:t>22</a:t>
            </a:fld>
            <a:endParaRPr lang="en-GB"/>
          </a:p>
        </p:txBody>
      </p:sp>
    </p:spTree>
    <p:extLst>
      <p:ext uri="{BB962C8B-B14F-4D97-AF65-F5344CB8AC3E}">
        <p14:creationId xmlns:p14="http://schemas.microsoft.com/office/powerpoint/2010/main" val="1764090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ea typeface="ＭＳ Ｐゴシック" pitchFamily="34" charset="-128"/>
              </a:rPr>
              <a:t>The company will focus on the development of </a:t>
            </a:r>
            <a:r>
              <a:rPr lang="en-GB" altLang="en-US" dirty="0" err="1">
                <a:ea typeface="ＭＳ Ｐゴシック" pitchFamily="34" charset="-128"/>
              </a:rPr>
              <a:t>lentiviral</a:t>
            </a:r>
            <a:r>
              <a:rPr lang="en-GB" altLang="en-US" dirty="0">
                <a:ea typeface="ＭＳ Ｐゴシック" pitchFamily="34" charset="-128"/>
              </a:rPr>
              <a:t> gene therapies for ultra-orphan indications such as ADA deficiency (a programme developed jointly with UCLA), </a:t>
            </a:r>
            <a:r>
              <a:rPr lang="en-GB" altLang="en-US" dirty="0" err="1">
                <a:ea typeface="ＭＳ Ｐゴシック" pitchFamily="34" charset="-128"/>
              </a:rPr>
              <a:t>mucopolysaccharidosis</a:t>
            </a:r>
            <a:r>
              <a:rPr lang="en-GB" altLang="en-US" dirty="0">
                <a:ea typeface="ＭＳ Ｐゴシック" pitchFamily="34" charset="-128"/>
              </a:rPr>
              <a:t>, type 1 (MPS1) IDUA gene mutation and HLH </a:t>
            </a:r>
            <a:r>
              <a:rPr lang="en-GB" altLang="en-US" dirty="0" err="1">
                <a:ea typeface="ＭＳ Ｐゴシック" pitchFamily="34" charset="-128"/>
              </a:rPr>
              <a:t>perforin</a:t>
            </a:r>
            <a:r>
              <a:rPr lang="en-GB" altLang="en-US" dirty="0">
                <a:ea typeface="ＭＳ Ｐゴシック" pitchFamily="34" charset="-128"/>
              </a:rPr>
              <a:t> deficiency. The UCL programmes are the cornerstone of network of gene therapy experts pulled together by UCL and </a:t>
            </a:r>
            <a:r>
              <a:rPr lang="en-GB" altLang="en-US" dirty="0" err="1">
                <a:ea typeface="ＭＳ Ｐゴシック" pitchFamily="34" charset="-128"/>
              </a:rPr>
              <a:t>Fprime</a:t>
            </a:r>
            <a:r>
              <a:rPr lang="en-GB" altLang="en-US" dirty="0">
                <a:ea typeface="ＭＳ Ｐゴシック" pitchFamily="34" charset="-128"/>
              </a:rPr>
              <a:t>.  F-prime is in late stage negotiations with University of Manchester, </a:t>
            </a:r>
            <a:r>
              <a:rPr lang="en-GB" altLang="en-US" dirty="0" err="1">
                <a:ea typeface="ＭＳ Ｐゴシック" pitchFamily="34" charset="-128"/>
              </a:rPr>
              <a:t>Genethon</a:t>
            </a:r>
            <a:r>
              <a:rPr lang="en-GB" altLang="en-US" dirty="0">
                <a:ea typeface="ＭＳ Ｐゴシック" pitchFamily="34" charset="-128"/>
              </a:rPr>
              <a:t> and Boston Children’s to bring in four additional (three clinical stage) programmes.</a:t>
            </a:r>
          </a:p>
          <a:p>
            <a:r>
              <a:rPr lang="en-GB" altLang="en-US" dirty="0">
                <a:ea typeface="ＭＳ Ｐゴシック" pitchFamily="34" charset="-128"/>
              </a:rPr>
              <a:t> </a:t>
            </a:r>
          </a:p>
          <a:p>
            <a:r>
              <a:rPr lang="en-GB" altLang="en-US" dirty="0">
                <a:ea typeface="ＭＳ Ｐゴシック" pitchFamily="34" charset="-128"/>
              </a:rPr>
              <a:t>Autologous</a:t>
            </a:r>
            <a:r>
              <a:rPr lang="en-GB" altLang="en-US" i="1" dirty="0">
                <a:ea typeface="ＭＳ Ｐゴシック" pitchFamily="34" charset="-128"/>
              </a:rPr>
              <a:t> ex-vivo</a:t>
            </a:r>
            <a:r>
              <a:rPr lang="en-GB" altLang="en-US" dirty="0">
                <a:ea typeface="ＭＳ Ｐゴシック" pitchFamily="34" charset="-128"/>
              </a:rPr>
              <a:t>  gene therapy technology makes use of the patient's own stem cells (autologous)</a:t>
            </a:r>
          </a:p>
          <a:p>
            <a:r>
              <a:rPr lang="en-GB" altLang="en-US" dirty="0">
                <a:ea typeface="ＭＳ Ｐゴシック" pitchFamily="34" charset="-128"/>
              </a:rPr>
              <a:t>These stem cells are taken from the patient (step 1) and genetically corrected outside of the body (</a:t>
            </a:r>
            <a:r>
              <a:rPr lang="en-GB" altLang="en-US" i="1" dirty="0">
                <a:ea typeface="ＭＳ Ｐゴシック" pitchFamily="34" charset="-128"/>
              </a:rPr>
              <a:t>ex-vivo</a:t>
            </a:r>
            <a:r>
              <a:rPr lang="en-GB" altLang="en-US" dirty="0">
                <a:ea typeface="ＭＳ Ｐゴシック" pitchFamily="34" charset="-128"/>
              </a:rPr>
              <a:t>) with a </a:t>
            </a:r>
            <a:r>
              <a:rPr lang="en-GB" altLang="en-US" dirty="0" err="1">
                <a:ea typeface="ＭＳ Ｐゴシック" pitchFamily="34" charset="-128"/>
              </a:rPr>
              <a:t>lentiviral</a:t>
            </a:r>
            <a:r>
              <a:rPr lang="en-GB" altLang="en-US" dirty="0">
                <a:ea typeface="ＭＳ Ｐゴシック" pitchFamily="34" charset="-128"/>
              </a:rPr>
              <a:t> vector carrying a functioning copy of the missing or faulty gene (step 2)</a:t>
            </a:r>
          </a:p>
          <a:p>
            <a:r>
              <a:rPr lang="en-GB" altLang="en-US" dirty="0">
                <a:ea typeface="ＭＳ Ｐゴシック" pitchFamily="34" charset="-128"/>
              </a:rPr>
              <a:t>The genetically corrected cells are then transplanted back into the body (step 3)</a:t>
            </a:r>
          </a:p>
          <a:p>
            <a:endParaRPr lang="en-GB" altLang="en-US" dirty="0">
              <a:ea typeface="ＭＳ Ｐゴシック" pitchFamily="34" charset="-128"/>
            </a:endParaRPr>
          </a:p>
          <a:p>
            <a:endParaRPr lang="en-GB" dirty="0"/>
          </a:p>
        </p:txBody>
      </p:sp>
      <p:sp>
        <p:nvSpPr>
          <p:cNvPr id="4" name="Slide Number Placeholder 3"/>
          <p:cNvSpPr>
            <a:spLocks noGrp="1"/>
          </p:cNvSpPr>
          <p:nvPr>
            <p:ph type="sldNum" sz="quarter" idx="10"/>
          </p:nvPr>
        </p:nvSpPr>
        <p:spPr/>
        <p:txBody>
          <a:bodyPr/>
          <a:lstStyle/>
          <a:p>
            <a:fld id="{9B73C9C5-DD17-4582-9575-A616ABD33E0D}" type="slidenum">
              <a:rPr lang="en-GB" smtClean="0"/>
              <a:t>23</a:t>
            </a:fld>
            <a:endParaRPr lang="en-GB"/>
          </a:p>
        </p:txBody>
      </p:sp>
    </p:spTree>
    <p:extLst>
      <p:ext uri="{BB962C8B-B14F-4D97-AF65-F5344CB8AC3E}">
        <p14:creationId xmlns:p14="http://schemas.microsoft.com/office/powerpoint/2010/main" val="3249805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err="1">
                <a:ea typeface="ＭＳ Ｐゴシック" pitchFamily="34" charset="-128"/>
              </a:rPr>
              <a:t>Hemophilia</a:t>
            </a:r>
            <a:r>
              <a:rPr lang="en-GB" altLang="en-US" dirty="0">
                <a:ea typeface="ＭＳ Ｐゴシック" pitchFamily="34" charset="-128"/>
              </a:rPr>
              <a:t> A is a genetic disease caused by the deficiency of clotting factor VIII. It is the most common type of </a:t>
            </a:r>
            <a:r>
              <a:rPr lang="en-GB" altLang="en-US" dirty="0" err="1">
                <a:ea typeface="ＭＳ Ｐゴシック" pitchFamily="34" charset="-128"/>
              </a:rPr>
              <a:t>hemophilia</a:t>
            </a:r>
            <a:r>
              <a:rPr lang="en-GB" altLang="en-US" dirty="0">
                <a:ea typeface="ＭＳ Ｐゴシック" pitchFamily="34" charset="-128"/>
              </a:rPr>
              <a:t> and occurs much more frequently in males; incidence is estimated at 1 in 4,000-5,000 male births.</a:t>
            </a:r>
          </a:p>
          <a:p>
            <a:endParaRPr lang="en-GB" altLang="en-US" dirty="0">
              <a:ea typeface="ＭＳ Ｐゴシック" pitchFamily="34" charset="-128"/>
            </a:endParaRPr>
          </a:p>
          <a:p>
            <a:r>
              <a:rPr lang="en-GB" altLang="en-US" dirty="0">
                <a:ea typeface="ＭＳ Ｐゴシック" pitchFamily="34" charset="-128"/>
              </a:rPr>
              <a:t>People born with </a:t>
            </a:r>
            <a:r>
              <a:rPr lang="en-GB" altLang="en-US" dirty="0" err="1">
                <a:ea typeface="ＭＳ Ｐゴシック" pitchFamily="34" charset="-128"/>
              </a:rPr>
              <a:t>hemophilia</a:t>
            </a:r>
            <a:r>
              <a:rPr lang="en-GB" altLang="en-US" dirty="0">
                <a:ea typeface="ＭＳ Ｐゴシック" pitchFamily="34" charset="-128"/>
              </a:rPr>
              <a:t> produce little or no clotting factors. The two main types of </a:t>
            </a:r>
            <a:r>
              <a:rPr lang="en-GB" altLang="en-US" dirty="0" err="1">
                <a:ea typeface="ＭＳ Ｐゴシック" pitchFamily="34" charset="-128"/>
              </a:rPr>
              <a:t>hemophilia</a:t>
            </a:r>
            <a:r>
              <a:rPr lang="en-GB" altLang="en-US" dirty="0">
                <a:ea typeface="ＭＳ Ｐゴシック" pitchFamily="34" charset="-128"/>
              </a:rPr>
              <a:t> are A and B. People with </a:t>
            </a:r>
            <a:r>
              <a:rPr lang="en-GB" altLang="en-US" dirty="0" err="1">
                <a:ea typeface="ＭＳ Ｐゴシック" pitchFamily="34" charset="-128"/>
              </a:rPr>
              <a:t>hemophilia</a:t>
            </a:r>
            <a:r>
              <a:rPr lang="en-GB" altLang="en-US" dirty="0">
                <a:ea typeface="ＭＳ Ｐゴシック" pitchFamily="34" charset="-128"/>
              </a:rPr>
              <a:t> A are missing or have low levels of clotting factor VIII. </a:t>
            </a:r>
          </a:p>
          <a:p>
            <a:endParaRPr lang="en-GB" altLang="en-US" dirty="0">
              <a:ea typeface="ＭＳ Ｐゴシック" pitchFamily="34" charset="-128"/>
            </a:endParaRPr>
          </a:p>
          <a:p>
            <a:endParaRPr lang="en-GB" altLang="en-US" dirty="0">
              <a:ea typeface="ＭＳ Ｐゴシック" pitchFamily="34" charset="-128"/>
            </a:endParaRPr>
          </a:p>
          <a:p>
            <a:r>
              <a:rPr lang="en-GB" altLang="en-US" dirty="0">
                <a:ea typeface="ＭＳ Ｐゴシック" pitchFamily="34" charset="-128"/>
              </a:rPr>
              <a:t>Platform, licensed for A now have also generated a company called </a:t>
            </a:r>
            <a:r>
              <a:rPr lang="en-GB" altLang="en-US" dirty="0" err="1">
                <a:ea typeface="ＭＳ Ｐゴシック" pitchFamily="34" charset="-128"/>
              </a:rPr>
              <a:t>freeline</a:t>
            </a:r>
            <a:r>
              <a:rPr lang="en-GB" altLang="en-US" dirty="0">
                <a:ea typeface="ＭＳ Ｐゴシック" pitchFamily="34" charset="-128"/>
              </a:rPr>
              <a:t> that use similar technologies to treat patient with haemophilia B</a:t>
            </a:r>
          </a:p>
          <a:p>
            <a:endParaRPr lang="en-GB" altLang="en-US" dirty="0">
              <a:ea typeface="ＭＳ Ｐゴシック" pitchFamily="34" charset="-128"/>
            </a:endParaRPr>
          </a:p>
          <a:p>
            <a:r>
              <a:rPr lang="en-GB" altLang="en-US" dirty="0">
                <a:ea typeface="ＭＳ Ｐゴシック" pitchFamily="34" charset="-128"/>
              </a:rPr>
              <a:t>People with </a:t>
            </a:r>
            <a:r>
              <a:rPr lang="en-GB" altLang="en-US" dirty="0" err="1">
                <a:ea typeface="ＭＳ Ｐゴシック" pitchFamily="34" charset="-128"/>
              </a:rPr>
              <a:t>hemophilia</a:t>
            </a:r>
            <a:r>
              <a:rPr lang="en-GB" altLang="en-US" dirty="0">
                <a:ea typeface="ＭＳ Ｐゴシック" pitchFamily="34" charset="-128"/>
              </a:rPr>
              <a:t> B are missing or have low levels of clotting factor IX. These proteins work with platelets in the clotting process. When blood vessels are injured, clotting factors help platelets stick together to plug cuts and breaks on the vessels and stop bleeding. Many patients with </a:t>
            </a:r>
            <a:r>
              <a:rPr lang="en-GB" altLang="en-US" dirty="0" err="1">
                <a:ea typeface="ＭＳ Ｐゴシック" pitchFamily="34" charset="-128"/>
              </a:rPr>
              <a:t>hemophilia</a:t>
            </a:r>
            <a:r>
              <a:rPr lang="en-GB" altLang="en-US" dirty="0">
                <a:ea typeface="ＭＳ Ｐゴシック" pitchFamily="34" charset="-128"/>
              </a:rPr>
              <a:t> experience spontaneous bleeding events that result in progressive and debilitating joint damage</a:t>
            </a:r>
          </a:p>
          <a:p>
            <a:endParaRPr lang="en-GB" dirty="0"/>
          </a:p>
        </p:txBody>
      </p:sp>
      <p:sp>
        <p:nvSpPr>
          <p:cNvPr id="4" name="Slide Number Placeholder 3"/>
          <p:cNvSpPr>
            <a:spLocks noGrp="1"/>
          </p:cNvSpPr>
          <p:nvPr>
            <p:ph type="sldNum" sz="quarter" idx="10"/>
          </p:nvPr>
        </p:nvSpPr>
        <p:spPr/>
        <p:txBody>
          <a:bodyPr/>
          <a:lstStyle/>
          <a:p>
            <a:fld id="{9B73C9C5-DD17-4582-9575-A616ABD33E0D}" type="slidenum">
              <a:rPr lang="en-GB" smtClean="0"/>
              <a:t>24</a:t>
            </a:fld>
            <a:endParaRPr lang="en-GB"/>
          </a:p>
        </p:txBody>
      </p:sp>
    </p:spTree>
    <p:extLst>
      <p:ext uri="{BB962C8B-B14F-4D97-AF65-F5344CB8AC3E}">
        <p14:creationId xmlns:p14="http://schemas.microsoft.com/office/powerpoint/2010/main" val="2485120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73C9C5-DD17-4582-9575-A616ABD33E0D}" type="slidenum">
              <a:rPr lang="en-GB" smtClean="0"/>
              <a:t>2</a:t>
            </a:fld>
            <a:endParaRPr lang="en-GB"/>
          </a:p>
        </p:txBody>
      </p:sp>
    </p:spTree>
    <p:extLst>
      <p:ext uri="{BB962C8B-B14F-4D97-AF65-F5344CB8AC3E}">
        <p14:creationId xmlns:p14="http://schemas.microsoft.com/office/powerpoint/2010/main" val="1617760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8317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73C9C5-DD17-4582-9575-A616ABD33E0D}" type="slidenum">
              <a:rPr lang="en-GB" smtClean="0"/>
              <a:t>27</a:t>
            </a:fld>
            <a:endParaRPr lang="en-GB"/>
          </a:p>
        </p:txBody>
      </p:sp>
    </p:spTree>
    <p:extLst>
      <p:ext uri="{BB962C8B-B14F-4D97-AF65-F5344CB8AC3E}">
        <p14:creationId xmlns:p14="http://schemas.microsoft.com/office/powerpoint/2010/main" val="1197264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73C9C5-DD17-4582-9575-A616ABD33E0D}" type="slidenum">
              <a:rPr lang="en-GB" smtClean="0"/>
              <a:t>3</a:t>
            </a:fld>
            <a:endParaRPr lang="en-GB"/>
          </a:p>
        </p:txBody>
      </p:sp>
    </p:spTree>
    <p:extLst>
      <p:ext uri="{BB962C8B-B14F-4D97-AF65-F5344CB8AC3E}">
        <p14:creationId xmlns:p14="http://schemas.microsoft.com/office/powerpoint/2010/main" val="3592750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B73C9C5-DD17-4582-9575-A616ABD33E0D}" type="slidenum">
              <a:rPr lang="en-GB" smtClean="0"/>
              <a:t>6</a:t>
            </a:fld>
            <a:endParaRPr lang="en-GB"/>
          </a:p>
        </p:txBody>
      </p:sp>
    </p:spTree>
    <p:extLst>
      <p:ext uri="{BB962C8B-B14F-4D97-AF65-F5344CB8AC3E}">
        <p14:creationId xmlns:p14="http://schemas.microsoft.com/office/powerpoint/2010/main" val="2878678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ltLang="en-US" dirty="0">
                <a:latin typeface="Arial" panose="020B0604020202020204" pitchFamily="34" charset="0"/>
                <a:ea typeface="ＭＳ Ｐゴシック" panose="020B0600070205080204" pitchFamily="34" charset="-128"/>
                <a:cs typeface="Arial" panose="020B0604020202020204" pitchFamily="34" charset="0"/>
              </a:rPr>
              <a:t>Why is </a:t>
            </a:r>
            <a:r>
              <a:rPr lang="en-GB" altLang="en-US" dirty="0">
                <a:solidFill>
                  <a:srgbClr val="54B948"/>
                </a:solidFill>
                <a:latin typeface="Arial" panose="020B0604020202020204" pitchFamily="34" charset="0"/>
                <a:ea typeface="ＭＳ Ｐゴシック" panose="020B0600070205080204" pitchFamily="34" charset="-128"/>
                <a:cs typeface="Arial" panose="020B0604020202020204" pitchFamily="34" charset="0"/>
              </a:rPr>
              <a:t>intellectual</a:t>
            </a:r>
            <a:r>
              <a:rPr lang="en-GB" altLang="en-US" dirty="0">
                <a:latin typeface="Arial" panose="020B0604020202020204" pitchFamily="34" charset="0"/>
                <a:ea typeface="ＭＳ Ｐゴシック" panose="020B0600070205080204" pitchFamily="34" charset="-128"/>
                <a:cs typeface="Arial" panose="020B0604020202020204" pitchFamily="34" charset="0"/>
              </a:rPr>
              <a:t> </a:t>
            </a:r>
            <a:r>
              <a:rPr lang="en-GB" altLang="en-US" dirty="0">
                <a:solidFill>
                  <a:srgbClr val="54B948"/>
                </a:solidFill>
                <a:latin typeface="Arial" panose="020B0604020202020204" pitchFamily="34" charset="0"/>
                <a:ea typeface="ＭＳ Ｐゴシック" panose="020B0600070205080204" pitchFamily="34" charset="-128"/>
                <a:cs typeface="Arial" panose="020B0604020202020204" pitchFamily="34" charset="0"/>
              </a:rPr>
              <a:t>property</a:t>
            </a:r>
            <a:r>
              <a:rPr lang="en-GB" altLang="en-US" dirty="0">
                <a:latin typeface="Arial" panose="020B0604020202020204" pitchFamily="34" charset="0"/>
                <a:ea typeface="ＭＳ Ｐゴシック" panose="020B0600070205080204" pitchFamily="34" charset="-128"/>
                <a:cs typeface="Arial" panose="020B0604020202020204" pitchFamily="34" charset="0"/>
              </a:rPr>
              <a:t> </a:t>
            </a:r>
            <a:r>
              <a:rPr lang="en-GB" altLang="en-US" dirty="0">
                <a:solidFill>
                  <a:srgbClr val="54B948"/>
                </a:solidFill>
                <a:latin typeface="Arial" panose="020B0604020202020204" pitchFamily="34" charset="0"/>
                <a:ea typeface="ＭＳ Ｐゴシック" panose="020B0600070205080204" pitchFamily="34" charset="-128"/>
                <a:cs typeface="Arial" panose="020B0604020202020204" pitchFamily="34" charset="0"/>
              </a:rPr>
              <a:t>and</a:t>
            </a:r>
            <a:r>
              <a:rPr lang="en-GB" altLang="en-US" dirty="0">
                <a:latin typeface="Arial" panose="020B0604020202020204" pitchFamily="34" charset="0"/>
                <a:ea typeface="ＭＳ Ｐゴシック" panose="020B0600070205080204" pitchFamily="34" charset="-128"/>
                <a:cs typeface="Arial" panose="020B0604020202020204" pitchFamily="34" charset="0"/>
              </a:rPr>
              <a:t> </a:t>
            </a:r>
            <a:r>
              <a:rPr lang="en-GB" altLang="en-US" dirty="0">
                <a:solidFill>
                  <a:srgbClr val="54B948"/>
                </a:solidFill>
                <a:latin typeface="Arial" panose="020B0604020202020204" pitchFamily="34" charset="0"/>
                <a:ea typeface="ＭＳ Ｐゴシック" panose="020B0600070205080204" pitchFamily="34" charset="-128"/>
                <a:cs typeface="Arial" panose="020B0604020202020204" pitchFamily="34" charset="0"/>
              </a:rPr>
              <a:t>commercialisation</a:t>
            </a:r>
            <a:r>
              <a:rPr lang="en-GB" altLang="en-US" dirty="0">
                <a:latin typeface="Arial" panose="020B0604020202020204" pitchFamily="34" charset="0"/>
                <a:ea typeface="ＭＳ Ｐゴシック" panose="020B0600070205080204" pitchFamily="34" charset="-128"/>
                <a:cs typeface="Arial" panose="020B0604020202020204" pitchFamily="34" charset="0"/>
              </a:rPr>
              <a:t> important?</a:t>
            </a:r>
          </a:p>
          <a:p>
            <a:pPr>
              <a:defRPr/>
            </a:pPr>
            <a:endParaRPr lang="en-GB"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GB" dirty="0">
                <a:latin typeface="Arial" panose="020B0604020202020204" pitchFamily="34" charset="0"/>
                <a:ea typeface="ＭＳ Ｐゴシック" panose="020B0600070205080204" pitchFamily="34" charset="-128"/>
                <a:cs typeface="Arial" panose="020B0604020202020204" pitchFamily="34" charset="0"/>
              </a:rPr>
              <a:t>Obviously there are different aspects, especially depending on the industry or the circumstances.</a:t>
            </a:r>
          </a:p>
          <a:p>
            <a:pPr>
              <a:defRPr/>
            </a:pPr>
            <a:endParaRPr lang="en-GB"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GB" dirty="0">
                <a:latin typeface="Arial" panose="020B0604020202020204" pitchFamily="34" charset="0"/>
                <a:ea typeface="ＭＳ Ｐゴシック" panose="020B0600070205080204" pitchFamily="34" charset="-128"/>
                <a:cs typeface="Arial" panose="020B0604020202020204" pitchFamily="34" charset="0"/>
              </a:rPr>
              <a:t>So if you have your own spin-out, maybe even self funded it is your existence that is on the line and you obviously want to ensure that your technology is protected that no ones can copy you but also to actually make money out of this protected technology as without any development and commercial sales at the end the best technology is not much worth</a:t>
            </a:r>
          </a:p>
          <a:p>
            <a:pPr>
              <a:defRPr/>
            </a:pPr>
            <a:endParaRPr lang="en-GB"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GB" dirty="0">
                <a:latin typeface="Arial" panose="020B0604020202020204" pitchFamily="34" charset="0"/>
                <a:ea typeface="ＭＳ Ｐゴシック" panose="020B0600070205080204" pitchFamily="34" charset="-128"/>
                <a:cs typeface="Arial" panose="020B0604020202020204" pitchFamily="34" charset="0"/>
              </a:rPr>
              <a:t>From an University perspective the incentives are similar</a:t>
            </a:r>
          </a:p>
          <a:p>
            <a:pPr marL="171450" indent="-171450">
              <a:buFontTx/>
              <a:buChar char="-"/>
              <a:defRPr/>
            </a:pPr>
            <a:r>
              <a:rPr lang="en-GB" dirty="0">
                <a:latin typeface="Arial" panose="020B0604020202020204" pitchFamily="34" charset="0"/>
                <a:ea typeface="ＭＳ Ｐゴシック" panose="020B0600070205080204" pitchFamily="34" charset="-128"/>
                <a:cs typeface="Arial" panose="020B0604020202020204" pitchFamily="34" charset="0"/>
              </a:rPr>
              <a:t>To get public funding is getting more and more difficult</a:t>
            </a:r>
          </a:p>
          <a:p>
            <a:pPr marL="171450" indent="-171450">
              <a:buFontTx/>
              <a:buChar char="-"/>
              <a:defRPr/>
            </a:pPr>
            <a:r>
              <a:rPr lang="en-GB" dirty="0">
                <a:latin typeface="Arial" panose="020B0604020202020204" pitchFamily="34" charset="0"/>
                <a:ea typeface="ＭＳ Ｐゴシック" panose="020B0600070205080204" pitchFamily="34" charset="-128"/>
                <a:cs typeface="Arial" panose="020B0604020202020204" pitchFamily="34" charset="0"/>
              </a:rPr>
              <a:t>Funding is decreasing</a:t>
            </a:r>
          </a:p>
          <a:p>
            <a:pPr marL="171450" indent="-171450">
              <a:buFontTx/>
              <a:buChar char="-"/>
              <a:defRPr/>
            </a:pPr>
            <a:r>
              <a:rPr lang="en-GB" dirty="0">
                <a:latin typeface="Arial" panose="020B0604020202020204" pitchFamily="34" charset="0"/>
                <a:ea typeface="ＭＳ Ｐゴシック" panose="020B0600070205080204" pitchFamily="34" charset="-128"/>
                <a:cs typeface="Arial" panose="020B0604020202020204" pitchFamily="34" charset="0"/>
              </a:rPr>
              <a:t>Research is expensive and has to be recovered</a:t>
            </a:r>
          </a:p>
          <a:p>
            <a:pPr marL="171450" indent="-171450">
              <a:buFontTx/>
              <a:buChar char="-"/>
              <a:defRPr/>
            </a:pPr>
            <a:endParaRPr lang="en-GB" dirty="0">
              <a:latin typeface="Arial" panose="020B0604020202020204" pitchFamily="34" charset="0"/>
              <a:ea typeface="ＭＳ Ｐゴシック" panose="020B0600070205080204" pitchFamily="34" charset="-128"/>
              <a:cs typeface="Arial" panose="020B0604020202020204" pitchFamily="34" charset="0"/>
            </a:endParaRPr>
          </a:p>
          <a:p>
            <a:pPr marL="171450" indent="-171450">
              <a:buFontTx/>
              <a:buChar char="-"/>
              <a:defRPr/>
            </a:pPr>
            <a:r>
              <a:rPr lang="en-GB" dirty="0">
                <a:latin typeface="Arial" panose="020B0604020202020204" pitchFamily="34" charset="0"/>
                <a:ea typeface="ＭＳ Ｐゴシック" panose="020B0600070205080204" pitchFamily="34" charset="-128"/>
                <a:cs typeface="Arial" panose="020B0604020202020204" pitchFamily="34" charset="0"/>
              </a:rPr>
              <a:t>As such IP protection and commercialisation is really helpful to leverage and attract more funding</a:t>
            </a:r>
          </a:p>
          <a:p>
            <a:pPr marL="171450" indent="-171450">
              <a:buFontTx/>
              <a:buChar char="-"/>
              <a:defRPr/>
            </a:pPr>
            <a:r>
              <a:rPr lang="en-GB" dirty="0">
                <a:latin typeface="Arial" panose="020B0604020202020204" pitchFamily="34" charset="0"/>
                <a:ea typeface="ＭＳ Ｐゴシック" panose="020B0600070205080204" pitchFamily="34" charset="-128"/>
                <a:cs typeface="Arial" panose="020B0604020202020204" pitchFamily="34" charset="0"/>
              </a:rPr>
              <a:t>While nature and other publication obviously help to disseminate research findings and always will be at the core of all universities, commercialised technologies help to further disseminate UCL research</a:t>
            </a:r>
          </a:p>
          <a:p>
            <a:pPr marL="171450" indent="-171450">
              <a:buFontTx/>
              <a:buChar char="-"/>
              <a:defRPr/>
            </a:pPr>
            <a:r>
              <a:rPr lang="en-GB" dirty="0">
                <a:latin typeface="Arial" panose="020B0604020202020204" pitchFamily="34" charset="0"/>
                <a:ea typeface="ＭＳ Ｐゴシック" panose="020B0600070205080204" pitchFamily="34" charset="-128"/>
                <a:cs typeface="Arial" panose="020B0604020202020204" pitchFamily="34" charset="0"/>
              </a:rPr>
              <a:t>Creates direct and measurable impact which gets more and more effective such as REF etc.</a:t>
            </a:r>
            <a:endParaRPr lang="en-GB" dirty="0">
              <a:cs typeface="Arial" panose="020B0604020202020204" pitchFamily="34" charset="0"/>
            </a:endParaRPr>
          </a:p>
          <a:p>
            <a:pPr marL="171450" indent="-171450">
              <a:buFontTx/>
              <a:buChar char="-"/>
              <a:defRPr/>
            </a:pPr>
            <a:r>
              <a:rPr lang="en-GB" dirty="0">
                <a:cs typeface="Arial" panose="020B0604020202020204" pitchFamily="34" charset="0"/>
              </a:rPr>
              <a:t>Its one point to say that you had 100 nature paper and so on but if you can also state that the same amount not only has given you the same amount of nature paper, but also that it has helped to attract several millions of further funding i.e. VC funding and that it has provided the basis of x clinical trials and that the technology actually will be brought to the market and will cure patients of a specific </a:t>
            </a:r>
            <a:r>
              <a:rPr lang="en-GB" dirty="0" err="1">
                <a:cs typeface="Arial" panose="020B0604020202020204" pitchFamily="34" charset="0"/>
              </a:rPr>
              <a:t>diseas</a:t>
            </a:r>
            <a:r>
              <a:rPr lang="en-GB" dirty="0">
                <a:cs typeface="Arial" panose="020B0604020202020204" pitchFamily="34" charset="0"/>
              </a:rPr>
              <a:t> that is real and clear Impact.</a:t>
            </a:r>
          </a:p>
          <a:p>
            <a:pPr marL="171450" indent="-171450">
              <a:buFontTx/>
              <a:buChar char="-"/>
              <a:defRPr/>
            </a:pPr>
            <a:endParaRPr lang="en-GB" dirty="0">
              <a:cs typeface="Arial" panose="020B0604020202020204" pitchFamily="34" charset="0"/>
            </a:endParaRPr>
          </a:p>
          <a:p>
            <a:pPr marL="171450" indent="-171450">
              <a:buFontTx/>
              <a:buChar char="-"/>
              <a:defRPr/>
            </a:pPr>
            <a:r>
              <a:rPr lang="en-GB" dirty="0">
                <a:cs typeface="Arial" panose="020B0604020202020204" pitchFamily="34" charset="0"/>
              </a:rPr>
              <a:t>But with the commercialisation not only </a:t>
            </a:r>
            <a:r>
              <a:rPr lang="en-GB" dirty="0" err="1">
                <a:cs typeface="Arial" panose="020B0604020202020204" pitchFamily="34" charset="0"/>
              </a:rPr>
              <a:t>helpos</a:t>
            </a:r>
            <a:r>
              <a:rPr lang="en-GB" dirty="0">
                <a:cs typeface="Arial" panose="020B0604020202020204" pitchFamily="34" charset="0"/>
              </a:rPr>
              <a:t> to generate more grant income it actually helps to generate additional money for the </a:t>
            </a:r>
            <a:r>
              <a:rPr lang="en-GB" dirty="0" err="1">
                <a:cs typeface="Arial" panose="020B0604020202020204" pitchFamily="34" charset="0"/>
              </a:rPr>
              <a:t>unviersirty</a:t>
            </a:r>
            <a:r>
              <a:rPr lang="en-GB" dirty="0">
                <a:cs typeface="Arial" panose="020B0604020202020204" pitchFamily="34" charset="0"/>
              </a:rPr>
              <a:t> or at least this has to be the aim</a:t>
            </a:r>
          </a:p>
          <a:p>
            <a:pPr marL="171450" indent="-171450">
              <a:buFontTx/>
              <a:buChar char="-"/>
              <a:defRPr/>
            </a:pPr>
            <a:endParaRPr lang="en-GB" dirty="0">
              <a:cs typeface="Arial" panose="020B0604020202020204" pitchFamily="34" charset="0"/>
            </a:endParaRPr>
          </a:p>
          <a:p>
            <a:pPr marL="171450" indent="-171450">
              <a:buFontTx/>
              <a:buChar char="-"/>
              <a:defRPr/>
            </a:pPr>
            <a:r>
              <a:rPr lang="en-GB" dirty="0">
                <a:cs typeface="Arial" panose="020B0604020202020204" pitchFamily="34" charset="0"/>
              </a:rPr>
              <a:t>So its not surprising that all major universities have TTO’s especially that</a:t>
            </a:r>
            <a:r>
              <a:rPr lang="en-GB" dirty="0">
                <a:latin typeface="Arial" panose="020B0604020202020204" pitchFamily="34" charset="0"/>
                <a:ea typeface="ＭＳ Ｐゴシック" panose="020B0600070205080204" pitchFamily="34" charset="-128"/>
                <a:cs typeface="Arial" panose="020B0604020202020204" pitchFamily="34" charset="0"/>
              </a:rPr>
              <a:t> considering that more and more funder actually expect or demand to have this</a:t>
            </a:r>
            <a:endParaRPr lang="en-GB" dirty="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9B73C9C5-DD17-4582-9575-A616ABD33E0D}" type="slidenum">
              <a:rPr lang="en-GB" smtClean="0"/>
              <a:t>7</a:t>
            </a:fld>
            <a:endParaRPr lang="en-GB"/>
          </a:p>
        </p:txBody>
      </p:sp>
    </p:spTree>
    <p:extLst>
      <p:ext uri="{BB962C8B-B14F-4D97-AF65-F5344CB8AC3E}">
        <p14:creationId xmlns:p14="http://schemas.microsoft.com/office/powerpoint/2010/main" val="1236680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ea typeface="ＭＳ Ｐゴシック" pitchFamily="34" charset="-128"/>
              </a:rPr>
              <a:t>So how do we help the university and the researchers</a:t>
            </a:r>
          </a:p>
          <a:p>
            <a:endParaRPr lang="en-GB" altLang="en-US" dirty="0">
              <a:ea typeface="ＭＳ Ｐゴシック" pitchFamily="34" charset="-128"/>
            </a:endParaRPr>
          </a:p>
          <a:p>
            <a:r>
              <a:rPr lang="en-GB" altLang="en-US" dirty="0">
                <a:ea typeface="ＭＳ Ｐゴシック" pitchFamily="34" charset="-128"/>
              </a:rPr>
              <a:t>Well at the beginning its always the researcher with an idea or a new technology, and generally I have the attitude please contact me as early as possible. Its easy to say lets meet again when you have done this or this compared to well that is really interesting but you should have contacted me earlier. That also counts for your ideas outside of University</a:t>
            </a:r>
          </a:p>
          <a:p>
            <a:endParaRPr lang="en-GB" altLang="en-US" dirty="0">
              <a:ea typeface="ＭＳ Ｐゴシック" pitchFamily="34" charset="-128"/>
            </a:endParaRPr>
          </a:p>
          <a:p>
            <a:r>
              <a:rPr lang="en-GB" altLang="en-US" dirty="0">
                <a:ea typeface="ＭＳ Ｐゴシック" pitchFamily="34" charset="-128"/>
              </a:rPr>
              <a:t>Ask for help, you will be surprised how many people are willing to provide you with help free of charge. Not saying go and tell everyone your idea, always protect your idea and be careful whom you tell what. But what I mean is, if you have questions on regulatory pathways ask the MHRA and I have to say contrary to many believes they are really helpful and you also can get load for free. Be aware of accelerator </a:t>
            </a:r>
            <a:r>
              <a:rPr lang="en-GB" altLang="en-US" dirty="0" err="1">
                <a:ea typeface="ＭＳ Ｐゴシック" pitchFamily="34" charset="-128"/>
              </a:rPr>
              <a:t>programes</a:t>
            </a:r>
            <a:r>
              <a:rPr lang="en-GB" altLang="en-US" dirty="0">
                <a:ea typeface="ＭＳ Ｐゴシック" pitchFamily="34" charset="-128"/>
              </a:rPr>
              <a:t>, even if you not win often they have training sessions and workshops as part of the competition that can open so many other doors.</a:t>
            </a:r>
          </a:p>
          <a:p>
            <a:endParaRPr lang="en-GB" altLang="en-US" dirty="0">
              <a:ea typeface="ＭＳ Ｐゴシック" pitchFamily="34" charset="-128"/>
            </a:endParaRPr>
          </a:p>
          <a:p>
            <a:r>
              <a:rPr lang="en-GB" altLang="en-US" dirty="0">
                <a:ea typeface="ＭＳ Ｐゴシック" pitchFamily="34" charset="-128"/>
              </a:rPr>
              <a:t>So in a short summary we want to support the academics to get from the idea to a fully grown product.</a:t>
            </a:r>
          </a:p>
          <a:p>
            <a:endParaRPr lang="en-GB" altLang="en-US" dirty="0">
              <a:ea typeface="ＭＳ Ｐゴシック" pitchFamily="34" charset="-128"/>
            </a:endParaRPr>
          </a:p>
          <a:p>
            <a:r>
              <a:rPr lang="en-GB" altLang="en-US" dirty="0">
                <a:ea typeface="ＭＳ Ｐゴシック" pitchFamily="34" charset="-128"/>
              </a:rPr>
              <a:t>Project development – grant funding is OK but also wanted to have  a more concentrated translational focus to really accelerate. TRO – translational office really helpful but even expertise doesn’t really help if there is no money to accelerate. We have two funds</a:t>
            </a:r>
          </a:p>
          <a:p>
            <a:r>
              <a:rPr lang="en-GB" altLang="en-US" dirty="0">
                <a:ea typeface="ＭＳ Ｐゴシック" pitchFamily="34" charset="-128"/>
              </a:rPr>
              <a:t>UTF – 50m </a:t>
            </a:r>
            <a:r>
              <a:rPr lang="en-GB" altLang="en-US" dirty="0" err="1">
                <a:ea typeface="ＭＳ Ｐゴシック" pitchFamily="34" charset="-128"/>
              </a:rPr>
              <a:t>PoC</a:t>
            </a:r>
            <a:r>
              <a:rPr lang="en-GB" altLang="en-US" dirty="0">
                <a:ea typeface="ＭＳ Ｐゴシック" pitchFamily="34" charset="-128"/>
              </a:rPr>
              <a:t> and licensing and </a:t>
            </a:r>
            <a:r>
              <a:rPr lang="en-GB" altLang="en-US" dirty="0" err="1">
                <a:ea typeface="ＭＳ Ｐゴシック" pitchFamily="34" charset="-128"/>
              </a:rPr>
              <a:t>spino</a:t>
            </a:r>
            <a:r>
              <a:rPr lang="en-GB" altLang="en-US" dirty="0">
                <a:ea typeface="ＭＳ Ｐゴシック" pitchFamily="34" charset="-128"/>
              </a:rPr>
              <a:t> out –really flexible to suit different projects</a:t>
            </a:r>
          </a:p>
          <a:p>
            <a:r>
              <a:rPr lang="en-GB" altLang="en-US" dirty="0">
                <a:ea typeface="ＭＳ Ｐゴシック" pitchFamily="34" charset="-128"/>
              </a:rPr>
              <a:t>Apollo – JJ, AZ and GSK, Imperial Cambridge and UCL – be an external </a:t>
            </a:r>
            <a:r>
              <a:rPr lang="en-GB" altLang="en-US" dirty="0" err="1">
                <a:ea typeface="ＭＳ Ｐゴシック" pitchFamily="34" charset="-128"/>
              </a:rPr>
              <a:t>developent</a:t>
            </a:r>
            <a:r>
              <a:rPr lang="en-GB" altLang="en-US" dirty="0">
                <a:ea typeface="ＭＳ Ｐゴシック" pitchFamily="34" charset="-128"/>
              </a:rPr>
              <a:t> platform for the companies to develop and they have then first right of refusal and if not interested we can go off and do what we believe is best</a:t>
            </a:r>
          </a:p>
          <a:p>
            <a:endParaRPr lang="en-GB" altLang="en-US" dirty="0">
              <a:ea typeface="ＭＳ Ｐゴシック" pitchFamily="34" charset="-128"/>
            </a:endParaRPr>
          </a:p>
          <a:p>
            <a:r>
              <a:rPr lang="en-GB" altLang="en-US" dirty="0">
                <a:ea typeface="ＭＳ Ｐゴシック" pitchFamily="34" charset="-128"/>
              </a:rPr>
              <a:t>Protect the technology as already mentioned really important to secure funding and </a:t>
            </a:r>
            <a:r>
              <a:rPr lang="en-GB" altLang="en-US" dirty="0" err="1">
                <a:ea typeface="ＭＳ Ｐゴシック" pitchFamily="34" charset="-128"/>
              </a:rPr>
              <a:t>developemtn</a:t>
            </a:r>
            <a:r>
              <a:rPr lang="en-GB" altLang="en-US" dirty="0">
                <a:ea typeface="ＭＳ Ｐゴシック" pitchFamily="34" charset="-128"/>
              </a:rPr>
              <a:t> – but also ensure that we actually own it and have the required rights</a:t>
            </a:r>
          </a:p>
          <a:p>
            <a:r>
              <a:rPr lang="en-GB" altLang="en-US" dirty="0">
                <a:ea typeface="ＭＳ Ｐゴシック" pitchFamily="34" charset="-128"/>
              </a:rPr>
              <a:t>Market to VC or companies, not everything is suitable for a spin out, also sometimes a license actually provides the foundation for a spin out if it is a platform</a:t>
            </a:r>
          </a:p>
          <a:p>
            <a:r>
              <a:rPr lang="en-GB" altLang="en-US" dirty="0">
                <a:ea typeface="ＭＳ Ｐゴシック" pitchFamily="34" charset="-128"/>
              </a:rPr>
              <a:t>We negotiate the agreements and do the post deal management which also includes paying the </a:t>
            </a:r>
            <a:r>
              <a:rPr lang="en-GB" altLang="en-US" dirty="0" err="1">
                <a:ea typeface="ＭＳ Ｐゴシック" pitchFamily="34" charset="-128"/>
              </a:rPr>
              <a:t>invenotrs</a:t>
            </a:r>
            <a:r>
              <a:rPr lang="en-GB" altLang="en-US" dirty="0">
                <a:ea typeface="ＭＳ Ｐゴシック" pitchFamily="34" charset="-128"/>
              </a:rPr>
              <a:t> and UCL of our income</a:t>
            </a:r>
          </a:p>
          <a:p>
            <a:endParaRPr lang="en-GB" dirty="0"/>
          </a:p>
        </p:txBody>
      </p:sp>
      <p:sp>
        <p:nvSpPr>
          <p:cNvPr id="4" name="Slide Number Placeholder 3"/>
          <p:cNvSpPr>
            <a:spLocks noGrp="1"/>
          </p:cNvSpPr>
          <p:nvPr>
            <p:ph type="sldNum" sz="quarter" idx="10"/>
          </p:nvPr>
        </p:nvSpPr>
        <p:spPr/>
        <p:txBody>
          <a:bodyPr/>
          <a:lstStyle/>
          <a:p>
            <a:fld id="{9B73C9C5-DD17-4582-9575-A616ABD33E0D}" type="slidenum">
              <a:rPr lang="en-GB" smtClean="0"/>
              <a:t>8</a:t>
            </a:fld>
            <a:endParaRPr lang="en-GB"/>
          </a:p>
        </p:txBody>
      </p:sp>
    </p:spTree>
    <p:extLst>
      <p:ext uri="{BB962C8B-B14F-4D97-AF65-F5344CB8AC3E}">
        <p14:creationId xmlns:p14="http://schemas.microsoft.com/office/powerpoint/2010/main" val="2447160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a:ea typeface="ＭＳ Ｐゴシック" pitchFamily="34" charset="-128"/>
              </a:rPr>
              <a:t>So next I will go quickly through most of them, will give you a short overview some examples but also highlight the value within biomedical science</a:t>
            </a:r>
          </a:p>
        </p:txBody>
      </p:sp>
      <p:sp>
        <p:nvSpPr>
          <p:cNvPr id="4" name="Slide Number Placeholder 3"/>
          <p:cNvSpPr>
            <a:spLocks noGrp="1"/>
          </p:cNvSpPr>
          <p:nvPr>
            <p:ph type="sldNum" sz="quarter" idx="10"/>
          </p:nvPr>
        </p:nvSpPr>
        <p:spPr/>
        <p:txBody>
          <a:bodyPr/>
          <a:lstStyle/>
          <a:p>
            <a:fld id="{9B73C9C5-DD17-4582-9575-A616ABD33E0D}" type="slidenum">
              <a:rPr lang="en-GB" smtClean="0"/>
              <a:t>11</a:t>
            </a:fld>
            <a:endParaRPr lang="en-GB"/>
          </a:p>
        </p:txBody>
      </p:sp>
    </p:spTree>
    <p:extLst>
      <p:ext uri="{BB962C8B-B14F-4D97-AF65-F5344CB8AC3E}">
        <p14:creationId xmlns:p14="http://schemas.microsoft.com/office/powerpoint/2010/main" val="299945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a:ea typeface="ＭＳ Ｐゴシック" pitchFamily="34" charset="-128"/>
              </a:rPr>
              <a:t>So next I will go quickly through most of them, will give you a short overview some examples but also highlight the value within biomedical science</a:t>
            </a:r>
          </a:p>
        </p:txBody>
      </p:sp>
      <p:sp>
        <p:nvSpPr>
          <p:cNvPr id="4" name="Slide Number Placeholder 3"/>
          <p:cNvSpPr>
            <a:spLocks noGrp="1"/>
          </p:cNvSpPr>
          <p:nvPr>
            <p:ph type="sldNum" sz="quarter" idx="10"/>
          </p:nvPr>
        </p:nvSpPr>
        <p:spPr/>
        <p:txBody>
          <a:bodyPr/>
          <a:lstStyle/>
          <a:p>
            <a:fld id="{9B73C9C5-DD17-4582-9575-A616ABD33E0D}" type="slidenum">
              <a:rPr lang="en-GB" smtClean="0"/>
              <a:t>12</a:t>
            </a:fld>
            <a:endParaRPr lang="en-GB"/>
          </a:p>
        </p:txBody>
      </p:sp>
    </p:spTree>
    <p:extLst>
      <p:ext uri="{BB962C8B-B14F-4D97-AF65-F5344CB8AC3E}">
        <p14:creationId xmlns:p14="http://schemas.microsoft.com/office/powerpoint/2010/main" val="2799748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a:ea typeface="ＭＳ Ｐゴシック" pitchFamily="34" charset="-128"/>
              </a:rPr>
              <a:t>So next I will go quickly through most of them, will give you a short overview some examples but also highlight the value within biomedical science</a:t>
            </a:r>
          </a:p>
        </p:txBody>
      </p:sp>
      <p:sp>
        <p:nvSpPr>
          <p:cNvPr id="4" name="Slide Number Placeholder 3"/>
          <p:cNvSpPr>
            <a:spLocks noGrp="1"/>
          </p:cNvSpPr>
          <p:nvPr>
            <p:ph type="sldNum" sz="quarter" idx="10"/>
          </p:nvPr>
        </p:nvSpPr>
        <p:spPr/>
        <p:txBody>
          <a:bodyPr/>
          <a:lstStyle/>
          <a:p>
            <a:fld id="{9B73C9C5-DD17-4582-9575-A616ABD33E0D}" type="slidenum">
              <a:rPr lang="en-GB" smtClean="0"/>
              <a:t>13</a:t>
            </a:fld>
            <a:endParaRPr lang="en-GB"/>
          </a:p>
        </p:txBody>
      </p:sp>
    </p:spTree>
    <p:extLst>
      <p:ext uri="{BB962C8B-B14F-4D97-AF65-F5344CB8AC3E}">
        <p14:creationId xmlns:p14="http://schemas.microsoft.com/office/powerpoint/2010/main" val="1498767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19"/>
            <a:ext cx="10692548" cy="7559156"/>
          </a:xfrm>
          <a:prstGeom prst="rect">
            <a:avLst/>
          </a:prstGeom>
        </p:spPr>
      </p:pic>
      <p:sp>
        <p:nvSpPr>
          <p:cNvPr id="2" name="Title 1"/>
          <p:cNvSpPr>
            <a:spLocks noGrp="1"/>
          </p:cNvSpPr>
          <p:nvPr>
            <p:ph type="ctrTitle"/>
          </p:nvPr>
        </p:nvSpPr>
        <p:spPr>
          <a:xfrm>
            <a:off x="431602" y="4015662"/>
            <a:ext cx="8569523" cy="1325909"/>
          </a:xfrm>
        </p:spPr>
        <p:txBody>
          <a:bodyPr anchor="b">
            <a:noAutofit/>
          </a:bodyPr>
          <a:lstStyle>
            <a:lvl1pPr algn="l">
              <a:defRPr sz="3200" b="1">
                <a:solidFill>
                  <a:schemeClr val="tx2"/>
                </a:solidFill>
              </a:defRPr>
            </a:lvl1pPr>
          </a:lstStyle>
          <a:p>
            <a:r>
              <a:rPr lang="en-US"/>
              <a:t>Click to edit Master title style</a:t>
            </a:r>
            <a:endParaRPr lang="en-GB" dirty="0"/>
          </a:p>
        </p:txBody>
      </p:sp>
      <p:sp>
        <p:nvSpPr>
          <p:cNvPr id="3" name="Subtitle 2"/>
          <p:cNvSpPr>
            <a:spLocks noGrp="1"/>
          </p:cNvSpPr>
          <p:nvPr>
            <p:ph type="subTitle" idx="1"/>
          </p:nvPr>
        </p:nvSpPr>
        <p:spPr>
          <a:xfrm>
            <a:off x="431602" y="5457824"/>
            <a:ext cx="8569524" cy="819151"/>
          </a:xfrm>
        </p:spPr>
        <p:txBody>
          <a:bodyPr>
            <a:normAutofit/>
          </a:bodyPr>
          <a:lstStyle>
            <a:lvl1pPr marL="0" indent="0" algn="l">
              <a:buNone/>
              <a:defRPr sz="3200">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GB" dirty="0"/>
          </a:p>
        </p:txBody>
      </p:sp>
      <p:sp>
        <p:nvSpPr>
          <p:cNvPr id="13" name="Text Placeholder 12"/>
          <p:cNvSpPr>
            <a:spLocks noGrp="1"/>
          </p:cNvSpPr>
          <p:nvPr>
            <p:ph type="body" sz="quarter" idx="10"/>
          </p:nvPr>
        </p:nvSpPr>
        <p:spPr>
          <a:xfrm>
            <a:off x="431601" y="6426071"/>
            <a:ext cx="8569523" cy="1031875"/>
          </a:xfrm>
        </p:spPr>
        <p:txBody>
          <a:bodyPr/>
          <a:lstStyle>
            <a:lvl1pPr marL="0" indent="0">
              <a:buNone/>
              <a:defRPr b="1">
                <a:solidFill>
                  <a:schemeClr val="bg1"/>
                </a:solidFill>
              </a:defRPr>
            </a:lvl1pPr>
            <a:lvl2pPr marL="0" indent="0">
              <a:spcBef>
                <a:spcPts val="0"/>
              </a:spcBef>
              <a:buNone/>
              <a:defRPr>
                <a:solidFill>
                  <a:schemeClr val="bg1"/>
                </a:solidFill>
              </a:defRPr>
            </a:lvl2pPr>
            <a:lvl3pPr marL="0" indent="0">
              <a:spcBef>
                <a:spcPts val="1200"/>
              </a:spcBef>
              <a:buNone/>
              <a:defRPr sz="1200">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125" y="318675"/>
            <a:ext cx="2540199" cy="855917"/>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58708" y="6615241"/>
            <a:ext cx="1087743" cy="630109"/>
          </a:xfrm>
          <a:prstGeom prst="rect">
            <a:avLst/>
          </a:prstGeom>
        </p:spPr>
      </p:pic>
    </p:spTree>
    <p:extLst>
      <p:ext uri="{BB962C8B-B14F-4D97-AF65-F5344CB8AC3E}">
        <p14:creationId xmlns:p14="http://schemas.microsoft.com/office/powerpoint/2010/main" val="123409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mp; Sidebar">
    <p:spTree>
      <p:nvGrpSpPr>
        <p:cNvPr id="1" name=""/>
        <p:cNvGrpSpPr/>
        <p:nvPr/>
      </p:nvGrpSpPr>
      <p:grpSpPr>
        <a:xfrm>
          <a:off x="0" y="0"/>
          <a:ext cx="0" cy="0"/>
          <a:chOff x="0" y="0"/>
          <a:chExt cx="0" cy="0"/>
        </a:xfrm>
      </p:grpSpPr>
      <p:sp>
        <p:nvSpPr>
          <p:cNvPr id="2" name="Title 1"/>
          <p:cNvSpPr>
            <a:spLocks noGrp="1"/>
          </p:cNvSpPr>
          <p:nvPr>
            <p:ph type="title"/>
          </p:nvPr>
        </p:nvSpPr>
        <p:spPr>
          <a:xfrm>
            <a:off x="442963" y="1295399"/>
            <a:ext cx="9513788" cy="869951"/>
          </a:xfrm>
        </p:spPr>
        <p:txBody>
          <a:bodyPr/>
          <a:lstStyle/>
          <a:p>
            <a:r>
              <a:rPr lang="en-US"/>
              <a:t>Click to edit Master title style</a:t>
            </a:r>
            <a:endParaRPr lang="en-GB" dirty="0"/>
          </a:p>
        </p:txBody>
      </p:sp>
      <p:sp>
        <p:nvSpPr>
          <p:cNvPr id="3" name="Content Placeholder 2"/>
          <p:cNvSpPr>
            <a:spLocks noGrp="1"/>
          </p:cNvSpPr>
          <p:nvPr>
            <p:ph idx="1"/>
          </p:nvPr>
        </p:nvSpPr>
        <p:spPr>
          <a:xfrm>
            <a:off x="442962" y="2165350"/>
            <a:ext cx="5576838" cy="4624558"/>
          </a:xfrm>
        </p:spPr>
        <p:txBody>
          <a:bodyPr/>
          <a:lstStyle>
            <a:lvl1pPr marL="0" indent="0">
              <a:spcBef>
                <a:spcPts val="1200"/>
              </a:spcBef>
              <a:buFont typeface="+mj-lt"/>
              <a:buNone/>
              <a:defRPr sz="2000" b="1">
                <a:solidFill>
                  <a:schemeClr val="accent1"/>
                </a:solidFill>
              </a:defRPr>
            </a:lvl1pPr>
            <a:lvl2pPr marL="0" indent="0">
              <a:spcBef>
                <a:spcPts val="1200"/>
              </a:spcBef>
              <a:buNone/>
              <a:defRPr/>
            </a:lvl2pPr>
            <a:lvl3pPr marL="180975" indent="-180975">
              <a:spcBef>
                <a:spcPts val="1200"/>
              </a:spcBef>
              <a:defRPr/>
            </a:lvl3pPr>
            <a:lvl4pPr marL="542925" indent="-180975">
              <a:spcBef>
                <a:spcPts val="1200"/>
              </a:spcBef>
              <a:defRPr/>
            </a:lvl4pPr>
            <a:lvl5pPr marL="895350" indent="-180975">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72B4EC13-1B5D-47E4-A409-49F4B99B0864}" type="datetime4">
              <a:rPr lang="en-GB" smtClean="0"/>
              <a:t>18 September 2019</a:t>
            </a:fld>
            <a:endParaRPr lang="en-GB"/>
          </a:p>
        </p:txBody>
      </p:sp>
      <p:sp>
        <p:nvSpPr>
          <p:cNvPr id="5" name="Footer Placeholder 4"/>
          <p:cNvSpPr>
            <a:spLocks noGrp="1"/>
          </p:cNvSpPr>
          <p:nvPr>
            <p:ph type="ftr" sz="quarter" idx="11"/>
          </p:nvPr>
        </p:nvSpPr>
        <p:spPr/>
        <p:txBody>
          <a:bodyPr/>
          <a:lstStyle/>
          <a:p>
            <a:r>
              <a:rPr lang="en-GB"/>
              <a:t>Presentation Title (Go Insert &gt; 'Header &amp; Footer' to edit this text)</a:t>
            </a:r>
          </a:p>
        </p:txBody>
      </p:sp>
      <p:sp>
        <p:nvSpPr>
          <p:cNvPr id="6" name="Slide Number Placeholder 5"/>
          <p:cNvSpPr>
            <a:spLocks noGrp="1"/>
          </p:cNvSpPr>
          <p:nvPr>
            <p:ph type="sldNum" sz="quarter" idx="12"/>
          </p:nvPr>
        </p:nvSpPr>
        <p:spPr/>
        <p:txBody>
          <a:bodyPr/>
          <a:lstStyle/>
          <a:p>
            <a:fld id="{B71E0826-805E-41BB-82CC-8B7DB6024FCA}" type="slidenum">
              <a:rPr lang="en-GB" smtClean="0"/>
              <a:t>‹#›</a:t>
            </a:fld>
            <a:endParaRPr lang="en-GB"/>
          </a:p>
        </p:txBody>
      </p:sp>
      <p:sp>
        <p:nvSpPr>
          <p:cNvPr id="8" name="Text Placeholder 7"/>
          <p:cNvSpPr>
            <a:spLocks noGrp="1"/>
          </p:cNvSpPr>
          <p:nvPr>
            <p:ph type="body" sz="quarter" idx="14"/>
          </p:nvPr>
        </p:nvSpPr>
        <p:spPr>
          <a:xfrm>
            <a:off x="6591300" y="2165350"/>
            <a:ext cx="3365451" cy="4624558"/>
          </a:xfrm>
        </p:spPr>
        <p:txBody>
          <a:bodyPr>
            <a:normAutofit/>
          </a:bodyPr>
          <a:lstStyle>
            <a:lvl1pPr marL="114300" indent="-114300">
              <a:buNone/>
              <a:defRPr sz="2000" i="1"/>
            </a:lvl1pPr>
          </a:lstStyle>
          <a:p>
            <a:pPr lvl="0"/>
            <a:r>
              <a:rPr lang="en-US"/>
              <a:t>Click to edit Master text styles</a:t>
            </a:r>
          </a:p>
        </p:txBody>
      </p:sp>
    </p:spTree>
    <p:extLst>
      <p:ext uri="{BB962C8B-B14F-4D97-AF65-F5344CB8AC3E}">
        <p14:creationId xmlns:p14="http://schemas.microsoft.com/office/powerpoint/2010/main" val="308377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amp; Sidebar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10349" y="1730374"/>
            <a:ext cx="3705225" cy="4743902"/>
          </a:xfrm>
          <a:prstGeom prst="rect">
            <a:avLst/>
          </a:prstGeom>
        </p:spPr>
      </p:pic>
      <p:sp>
        <p:nvSpPr>
          <p:cNvPr id="2" name="Title 1"/>
          <p:cNvSpPr>
            <a:spLocks noGrp="1"/>
          </p:cNvSpPr>
          <p:nvPr>
            <p:ph type="title"/>
          </p:nvPr>
        </p:nvSpPr>
        <p:spPr>
          <a:xfrm>
            <a:off x="442963" y="1295399"/>
            <a:ext cx="9513788" cy="869951"/>
          </a:xfrm>
        </p:spPr>
        <p:txBody>
          <a:bodyPr/>
          <a:lstStyle/>
          <a:p>
            <a:r>
              <a:rPr lang="en-US"/>
              <a:t>Click to edit Master title style</a:t>
            </a:r>
            <a:endParaRPr lang="en-GB" dirty="0"/>
          </a:p>
        </p:txBody>
      </p:sp>
      <p:sp>
        <p:nvSpPr>
          <p:cNvPr id="3" name="Content Placeholder 2"/>
          <p:cNvSpPr>
            <a:spLocks noGrp="1"/>
          </p:cNvSpPr>
          <p:nvPr>
            <p:ph idx="1"/>
          </p:nvPr>
        </p:nvSpPr>
        <p:spPr>
          <a:xfrm>
            <a:off x="442962" y="2165350"/>
            <a:ext cx="5576838" cy="4624558"/>
          </a:xfrm>
        </p:spPr>
        <p:txBody>
          <a:bodyPr/>
          <a:lstStyle>
            <a:lvl1pPr marL="0" indent="0">
              <a:spcBef>
                <a:spcPts val="1200"/>
              </a:spcBef>
              <a:buFont typeface="+mj-lt"/>
              <a:buNone/>
              <a:defRPr sz="2000" b="1">
                <a:solidFill>
                  <a:schemeClr val="accent1"/>
                </a:solidFill>
              </a:defRPr>
            </a:lvl1pPr>
            <a:lvl2pPr marL="0" indent="0">
              <a:spcBef>
                <a:spcPts val="1200"/>
              </a:spcBef>
              <a:buNone/>
              <a:defRPr/>
            </a:lvl2pPr>
            <a:lvl3pPr marL="180975" indent="-180975">
              <a:spcBef>
                <a:spcPts val="1200"/>
              </a:spcBef>
              <a:defRPr/>
            </a:lvl3pPr>
            <a:lvl4pPr marL="542925" indent="-180975">
              <a:spcBef>
                <a:spcPts val="1200"/>
              </a:spcBef>
              <a:defRPr/>
            </a:lvl4pPr>
            <a:lvl5pPr marL="895350" indent="-180975">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72B4EC13-1B5D-47E4-A409-49F4B99B0864}" type="datetime4">
              <a:rPr lang="en-GB" smtClean="0"/>
              <a:t>18 September 2019</a:t>
            </a:fld>
            <a:endParaRPr lang="en-GB"/>
          </a:p>
        </p:txBody>
      </p:sp>
      <p:sp>
        <p:nvSpPr>
          <p:cNvPr id="5" name="Footer Placeholder 4"/>
          <p:cNvSpPr>
            <a:spLocks noGrp="1"/>
          </p:cNvSpPr>
          <p:nvPr>
            <p:ph type="ftr" sz="quarter" idx="11"/>
          </p:nvPr>
        </p:nvSpPr>
        <p:spPr/>
        <p:txBody>
          <a:bodyPr/>
          <a:lstStyle/>
          <a:p>
            <a:r>
              <a:rPr lang="en-GB"/>
              <a:t>Presentation Title (Go Insert &gt; 'Header &amp; Footer' to edit this text)</a:t>
            </a:r>
          </a:p>
        </p:txBody>
      </p:sp>
      <p:sp>
        <p:nvSpPr>
          <p:cNvPr id="6" name="Slide Number Placeholder 5"/>
          <p:cNvSpPr>
            <a:spLocks noGrp="1"/>
          </p:cNvSpPr>
          <p:nvPr>
            <p:ph type="sldNum" sz="quarter" idx="12"/>
          </p:nvPr>
        </p:nvSpPr>
        <p:spPr/>
        <p:txBody>
          <a:bodyPr/>
          <a:lstStyle/>
          <a:p>
            <a:fld id="{B71E0826-805E-41BB-82CC-8B7DB6024FCA}" type="slidenum">
              <a:rPr lang="en-GB" smtClean="0"/>
              <a:t>‹#›</a:t>
            </a:fld>
            <a:endParaRPr lang="en-GB"/>
          </a:p>
        </p:txBody>
      </p:sp>
      <p:sp>
        <p:nvSpPr>
          <p:cNvPr id="8" name="Text Placeholder 7"/>
          <p:cNvSpPr>
            <a:spLocks noGrp="1"/>
          </p:cNvSpPr>
          <p:nvPr>
            <p:ph type="body" sz="quarter" idx="14"/>
          </p:nvPr>
        </p:nvSpPr>
        <p:spPr>
          <a:xfrm>
            <a:off x="6905625" y="2155825"/>
            <a:ext cx="3190875" cy="3778250"/>
          </a:xfrm>
        </p:spPr>
        <p:txBody>
          <a:bodyPr>
            <a:normAutofit/>
          </a:bodyPr>
          <a:lstStyle>
            <a:lvl1pPr marL="87313" indent="-87313">
              <a:buNone/>
              <a:defRPr sz="20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73049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Content &amp; Image 2">
    <p:spTree>
      <p:nvGrpSpPr>
        <p:cNvPr id="1" name=""/>
        <p:cNvGrpSpPr/>
        <p:nvPr/>
      </p:nvGrpSpPr>
      <p:grpSpPr>
        <a:xfrm>
          <a:off x="0" y="0"/>
          <a:ext cx="0" cy="0"/>
          <a:chOff x="0" y="0"/>
          <a:chExt cx="0" cy="0"/>
        </a:xfrm>
      </p:grpSpPr>
      <p:sp>
        <p:nvSpPr>
          <p:cNvPr id="2" name="Title 1"/>
          <p:cNvSpPr>
            <a:spLocks noGrp="1"/>
          </p:cNvSpPr>
          <p:nvPr>
            <p:ph type="title"/>
          </p:nvPr>
        </p:nvSpPr>
        <p:spPr>
          <a:xfrm>
            <a:off x="442963" y="1295399"/>
            <a:ext cx="5576837" cy="869951"/>
          </a:xfrm>
        </p:spPr>
        <p:txBody>
          <a:bodyPr/>
          <a:lstStyle/>
          <a:p>
            <a:r>
              <a:rPr lang="en-US"/>
              <a:t>Click to edit Master title style</a:t>
            </a:r>
            <a:endParaRPr lang="en-GB" dirty="0"/>
          </a:p>
        </p:txBody>
      </p:sp>
      <p:sp>
        <p:nvSpPr>
          <p:cNvPr id="3" name="Content Placeholder 2"/>
          <p:cNvSpPr>
            <a:spLocks noGrp="1"/>
          </p:cNvSpPr>
          <p:nvPr>
            <p:ph idx="1"/>
          </p:nvPr>
        </p:nvSpPr>
        <p:spPr>
          <a:xfrm>
            <a:off x="442962" y="2165350"/>
            <a:ext cx="5576838" cy="4624558"/>
          </a:xfrm>
        </p:spPr>
        <p:txBody>
          <a:bodyPr/>
          <a:lstStyle>
            <a:lvl1pPr marL="0" indent="0">
              <a:spcBef>
                <a:spcPts val="1200"/>
              </a:spcBef>
              <a:buFont typeface="+mj-lt"/>
              <a:buNone/>
              <a:defRPr sz="2000" b="1">
                <a:solidFill>
                  <a:schemeClr val="bg1"/>
                </a:solidFill>
              </a:defRPr>
            </a:lvl1pPr>
            <a:lvl2pPr marL="0" indent="0">
              <a:spcBef>
                <a:spcPts val="1200"/>
              </a:spcBef>
              <a:buNone/>
              <a:defRPr/>
            </a:lvl2pPr>
            <a:lvl3pPr marL="180975" indent="-180975">
              <a:spcBef>
                <a:spcPts val="1200"/>
              </a:spcBef>
              <a:buClr>
                <a:schemeClr val="tx2"/>
              </a:buClr>
              <a:defRPr/>
            </a:lvl3pPr>
            <a:lvl4pPr marL="542925" indent="-180975">
              <a:spcBef>
                <a:spcPts val="1200"/>
              </a:spcBef>
              <a:buClr>
                <a:schemeClr val="tx2"/>
              </a:buClr>
              <a:defRPr/>
            </a:lvl4pPr>
            <a:lvl5pPr marL="895350" indent="-180975">
              <a:spcBef>
                <a:spcPts val="1200"/>
              </a:spcBef>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72B4EC13-1B5D-47E4-A409-49F4B99B0864}" type="datetime4">
              <a:rPr lang="en-GB" smtClean="0"/>
              <a:t>18 September 2019</a:t>
            </a:fld>
            <a:endParaRPr lang="en-GB"/>
          </a:p>
        </p:txBody>
      </p:sp>
      <p:sp>
        <p:nvSpPr>
          <p:cNvPr id="5" name="Footer Placeholder 4"/>
          <p:cNvSpPr>
            <a:spLocks noGrp="1"/>
          </p:cNvSpPr>
          <p:nvPr>
            <p:ph type="ftr" sz="quarter" idx="11"/>
          </p:nvPr>
        </p:nvSpPr>
        <p:spPr/>
        <p:txBody>
          <a:bodyPr/>
          <a:lstStyle/>
          <a:p>
            <a:r>
              <a:rPr lang="en-GB"/>
              <a:t>Presentation Title (Go Insert &gt; 'Header &amp; Footer' to edit this text)</a:t>
            </a:r>
          </a:p>
        </p:txBody>
      </p:sp>
      <p:sp>
        <p:nvSpPr>
          <p:cNvPr id="6" name="Slide Number Placeholder 5"/>
          <p:cNvSpPr>
            <a:spLocks noGrp="1"/>
          </p:cNvSpPr>
          <p:nvPr>
            <p:ph type="sldNum" sz="quarter" idx="12"/>
          </p:nvPr>
        </p:nvSpPr>
        <p:spPr/>
        <p:txBody>
          <a:bodyPr/>
          <a:lstStyle/>
          <a:p>
            <a:fld id="{B71E0826-805E-41BB-82CC-8B7DB6024FCA}" type="slidenum">
              <a:rPr lang="en-GB" smtClean="0"/>
              <a:t>‹#›</a:t>
            </a:fld>
            <a:endParaRPr lang="en-GB"/>
          </a:p>
        </p:txBody>
      </p:sp>
      <p:sp>
        <p:nvSpPr>
          <p:cNvPr id="10" name="Picture Placeholder 9"/>
          <p:cNvSpPr>
            <a:spLocks noGrp="1"/>
          </p:cNvSpPr>
          <p:nvPr>
            <p:ph type="pic" sz="quarter" idx="13"/>
          </p:nvPr>
        </p:nvSpPr>
        <p:spPr>
          <a:xfrm>
            <a:off x="6019800" y="0"/>
            <a:ext cx="4670425" cy="7559675"/>
          </a:xfrm>
        </p:spPr>
        <p:txBody>
          <a:bodyPr/>
          <a:lstStyle>
            <a:lvl1pPr>
              <a:defRPr baseline="0"/>
            </a:lvl1pPr>
          </a:lstStyle>
          <a:p>
            <a:r>
              <a:rPr lang="en-US"/>
              <a:t>Click icon to add picture</a:t>
            </a:r>
            <a:endParaRPr lang="en-GB" dirty="0"/>
          </a:p>
        </p:txBody>
      </p:sp>
    </p:spTree>
    <p:extLst>
      <p:ext uri="{BB962C8B-B14F-4D97-AF65-F5344CB8AC3E}">
        <p14:creationId xmlns:p14="http://schemas.microsoft.com/office/powerpoint/2010/main" val="313922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Content &amp; Image 3">
    <p:spTree>
      <p:nvGrpSpPr>
        <p:cNvPr id="1" name=""/>
        <p:cNvGrpSpPr/>
        <p:nvPr/>
      </p:nvGrpSpPr>
      <p:grpSpPr>
        <a:xfrm>
          <a:off x="0" y="0"/>
          <a:ext cx="0" cy="0"/>
          <a:chOff x="0" y="0"/>
          <a:chExt cx="0" cy="0"/>
        </a:xfrm>
      </p:grpSpPr>
      <p:sp>
        <p:nvSpPr>
          <p:cNvPr id="2" name="Title 1"/>
          <p:cNvSpPr>
            <a:spLocks noGrp="1"/>
          </p:cNvSpPr>
          <p:nvPr>
            <p:ph type="title"/>
          </p:nvPr>
        </p:nvSpPr>
        <p:spPr>
          <a:xfrm>
            <a:off x="442963" y="1295399"/>
            <a:ext cx="5576837" cy="869951"/>
          </a:xfrm>
        </p:spPr>
        <p:txBody>
          <a:bodyPr/>
          <a:lstStyle/>
          <a:p>
            <a:r>
              <a:rPr lang="en-US"/>
              <a:t>Click to edit Master title style</a:t>
            </a:r>
            <a:endParaRPr lang="en-GB" dirty="0"/>
          </a:p>
        </p:txBody>
      </p:sp>
      <p:sp>
        <p:nvSpPr>
          <p:cNvPr id="3" name="Content Placeholder 2"/>
          <p:cNvSpPr>
            <a:spLocks noGrp="1"/>
          </p:cNvSpPr>
          <p:nvPr>
            <p:ph idx="1"/>
          </p:nvPr>
        </p:nvSpPr>
        <p:spPr>
          <a:xfrm>
            <a:off x="442962" y="2165350"/>
            <a:ext cx="5576838" cy="4624558"/>
          </a:xfrm>
        </p:spPr>
        <p:txBody>
          <a:bodyPr/>
          <a:lstStyle>
            <a:lvl1pPr marL="0" indent="0">
              <a:spcBef>
                <a:spcPts val="1200"/>
              </a:spcBef>
              <a:buFont typeface="+mj-lt"/>
              <a:buNone/>
              <a:defRPr sz="2000" b="1">
                <a:solidFill>
                  <a:schemeClr val="accent1"/>
                </a:solidFill>
              </a:defRPr>
            </a:lvl1pPr>
            <a:lvl2pPr marL="0" indent="0">
              <a:spcBef>
                <a:spcPts val="1200"/>
              </a:spcBef>
              <a:buNone/>
              <a:defRPr/>
            </a:lvl2pPr>
            <a:lvl3pPr marL="180975" indent="-180975">
              <a:spcBef>
                <a:spcPts val="1200"/>
              </a:spcBef>
              <a:buClr>
                <a:schemeClr val="tx2"/>
              </a:buClr>
              <a:defRPr/>
            </a:lvl3pPr>
            <a:lvl4pPr marL="542925" indent="-180975">
              <a:spcBef>
                <a:spcPts val="1200"/>
              </a:spcBef>
              <a:buClr>
                <a:schemeClr val="tx2"/>
              </a:buClr>
              <a:defRPr/>
            </a:lvl4pPr>
            <a:lvl5pPr marL="895350" indent="-180975">
              <a:spcBef>
                <a:spcPts val="1200"/>
              </a:spcBef>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72B4EC13-1B5D-47E4-A409-49F4B99B0864}" type="datetime4">
              <a:rPr lang="en-GB" smtClean="0"/>
              <a:t>18 September 2019</a:t>
            </a:fld>
            <a:endParaRPr lang="en-GB"/>
          </a:p>
        </p:txBody>
      </p:sp>
      <p:sp>
        <p:nvSpPr>
          <p:cNvPr id="5" name="Footer Placeholder 4"/>
          <p:cNvSpPr>
            <a:spLocks noGrp="1"/>
          </p:cNvSpPr>
          <p:nvPr>
            <p:ph type="ftr" sz="quarter" idx="11"/>
          </p:nvPr>
        </p:nvSpPr>
        <p:spPr/>
        <p:txBody>
          <a:bodyPr/>
          <a:lstStyle/>
          <a:p>
            <a:r>
              <a:rPr lang="en-GB"/>
              <a:t>Presentation Title (Go Insert &gt; 'Header &amp; Footer' to edit this text)</a:t>
            </a:r>
          </a:p>
        </p:txBody>
      </p:sp>
      <p:sp>
        <p:nvSpPr>
          <p:cNvPr id="6" name="Slide Number Placeholder 5"/>
          <p:cNvSpPr>
            <a:spLocks noGrp="1"/>
          </p:cNvSpPr>
          <p:nvPr>
            <p:ph type="sldNum" sz="quarter" idx="12"/>
          </p:nvPr>
        </p:nvSpPr>
        <p:spPr/>
        <p:txBody>
          <a:bodyPr/>
          <a:lstStyle/>
          <a:p>
            <a:fld id="{B71E0826-805E-41BB-82CC-8B7DB6024FCA}" type="slidenum">
              <a:rPr lang="en-GB" smtClean="0"/>
              <a:t>‹#›</a:t>
            </a:fld>
            <a:endParaRPr lang="en-GB"/>
          </a:p>
        </p:txBody>
      </p:sp>
      <p:sp>
        <p:nvSpPr>
          <p:cNvPr id="10" name="Picture Placeholder 9"/>
          <p:cNvSpPr>
            <a:spLocks noGrp="1"/>
          </p:cNvSpPr>
          <p:nvPr>
            <p:ph type="pic" sz="quarter" idx="13"/>
          </p:nvPr>
        </p:nvSpPr>
        <p:spPr>
          <a:xfrm>
            <a:off x="6019800" y="0"/>
            <a:ext cx="4670425" cy="7559675"/>
          </a:xfrm>
        </p:spPr>
        <p:txBody>
          <a:bodyPr/>
          <a:lstStyle>
            <a:lvl1pPr>
              <a:defRPr baseline="0"/>
            </a:lvl1pPr>
          </a:lstStyle>
          <a:p>
            <a:r>
              <a:rPr lang="en-US"/>
              <a:t>Click icon to add picture</a:t>
            </a:r>
            <a:endParaRPr lang="en-GB" dirty="0"/>
          </a:p>
        </p:txBody>
      </p:sp>
    </p:spTree>
    <p:extLst>
      <p:ext uri="{BB962C8B-B14F-4D97-AF65-F5344CB8AC3E}">
        <p14:creationId xmlns:p14="http://schemas.microsoft.com/office/powerpoint/2010/main" val="248734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Mess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91813" cy="7561038"/>
          </a:xfrm>
          <a:prstGeom prst="rect">
            <a:avLst/>
          </a:prstGeom>
        </p:spPr>
      </p:pic>
      <p:sp>
        <p:nvSpPr>
          <p:cNvPr id="3" name="Content Placeholder 2"/>
          <p:cNvSpPr>
            <a:spLocks noGrp="1"/>
          </p:cNvSpPr>
          <p:nvPr>
            <p:ph idx="1"/>
          </p:nvPr>
        </p:nvSpPr>
        <p:spPr>
          <a:xfrm>
            <a:off x="442961" y="1762126"/>
            <a:ext cx="9148713" cy="3371850"/>
          </a:xfrm>
        </p:spPr>
        <p:txBody>
          <a:bodyPr anchor="ctr">
            <a:normAutofit/>
          </a:bodyPr>
          <a:lstStyle>
            <a:lvl1pPr marL="0" indent="0">
              <a:lnSpc>
                <a:spcPct val="90000"/>
              </a:lnSpc>
              <a:spcBef>
                <a:spcPts val="1200"/>
              </a:spcBef>
              <a:buFont typeface="+mj-lt"/>
              <a:buNone/>
              <a:defRPr sz="5400" b="1">
                <a:solidFill>
                  <a:schemeClr val="bg1"/>
                </a:solidFill>
              </a:defRPr>
            </a:lvl1pPr>
            <a:lvl2pPr marL="0" indent="0">
              <a:spcBef>
                <a:spcPts val="1200"/>
              </a:spcBef>
              <a:buNone/>
              <a:defRPr/>
            </a:lvl2pPr>
            <a:lvl3pPr marL="180975" indent="-180975">
              <a:spcBef>
                <a:spcPts val="1200"/>
              </a:spcBef>
              <a:defRPr/>
            </a:lvl3pPr>
            <a:lvl4pPr marL="542925" indent="-180975">
              <a:spcBef>
                <a:spcPts val="1200"/>
              </a:spcBef>
              <a:defRPr/>
            </a:lvl4pPr>
            <a:lvl5pPr marL="895350" indent="-180975">
              <a:spcBef>
                <a:spcPts val="1200"/>
              </a:spcBef>
              <a:defRPr/>
            </a:lvl5pPr>
          </a:lstStyle>
          <a:p>
            <a:pPr lvl="0"/>
            <a:r>
              <a:rPr lang="en-US"/>
              <a:t>Click to edit Master text styles</a:t>
            </a:r>
          </a:p>
        </p:txBody>
      </p:sp>
      <p:sp>
        <p:nvSpPr>
          <p:cNvPr id="4" name="Date Placeholder 3"/>
          <p:cNvSpPr>
            <a:spLocks noGrp="1"/>
          </p:cNvSpPr>
          <p:nvPr>
            <p:ph type="dt" sz="half" idx="10"/>
          </p:nvPr>
        </p:nvSpPr>
        <p:spPr/>
        <p:txBody>
          <a:bodyPr/>
          <a:lstStyle/>
          <a:p>
            <a:fld id="{72B4EC13-1B5D-47E4-A409-49F4B99B0864}" type="datetime4">
              <a:rPr lang="en-GB" smtClean="0"/>
              <a:t>18 September 2019</a:t>
            </a:fld>
            <a:endParaRPr lang="en-GB"/>
          </a:p>
        </p:txBody>
      </p:sp>
      <p:sp>
        <p:nvSpPr>
          <p:cNvPr id="5" name="Footer Placeholder 4"/>
          <p:cNvSpPr>
            <a:spLocks noGrp="1"/>
          </p:cNvSpPr>
          <p:nvPr>
            <p:ph type="ftr" sz="quarter" idx="11"/>
          </p:nvPr>
        </p:nvSpPr>
        <p:spPr/>
        <p:txBody>
          <a:bodyPr/>
          <a:lstStyle/>
          <a:p>
            <a:r>
              <a:rPr lang="en-GB"/>
              <a:t>Presentation Title (Go Insert &gt; 'Header &amp; Footer' to edit this text)</a:t>
            </a:r>
          </a:p>
        </p:txBody>
      </p:sp>
      <p:sp>
        <p:nvSpPr>
          <p:cNvPr id="6" name="Slide Number Placeholder 5"/>
          <p:cNvSpPr>
            <a:spLocks noGrp="1"/>
          </p:cNvSpPr>
          <p:nvPr>
            <p:ph type="sldNum" sz="quarter" idx="12"/>
          </p:nvPr>
        </p:nvSpPr>
        <p:spPr/>
        <p:txBody>
          <a:bodyPr/>
          <a:lstStyle/>
          <a:p>
            <a:fld id="{B71E0826-805E-41BB-82CC-8B7DB6024FCA}" type="slidenum">
              <a:rPr lang="en-GB" smtClean="0"/>
              <a:t>‹#›</a:t>
            </a:fld>
            <a:endParaRPr lang="en-GB"/>
          </a:p>
        </p:txBody>
      </p:sp>
    </p:spTree>
    <p:extLst>
      <p:ext uri="{BB962C8B-B14F-4D97-AF65-F5344CB8AC3E}">
        <p14:creationId xmlns:p14="http://schemas.microsoft.com/office/powerpoint/2010/main" val="354449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7" y="2348405"/>
            <a:ext cx="9088041" cy="1620430"/>
          </a:xfrm>
          <a:prstGeom prst="rect">
            <a:avLst/>
          </a:prstGeom>
        </p:spPr>
        <p:txBody>
          <a:bodyPr lIns="91413" tIns="45707" rIns="91413" bIns="45707"/>
          <a:lstStyle/>
          <a:p>
            <a:r>
              <a:rPr lang="en-US"/>
              <a:t>Click to edit Master title style</a:t>
            </a:r>
          </a:p>
        </p:txBody>
      </p:sp>
      <p:sp>
        <p:nvSpPr>
          <p:cNvPr id="3" name="Subtitle 2"/>
          <p:cNvSpPr>
            <a:spLocks noGrp="1"/>
          </p:cNvSpPr>
          <p:nvPr>
            <p:ph type="subTitle" idx="1"/>
          </p:nvPr>
        </p:nvSpPr>
        <p:spPr>
          <a:xfrm>
            <a:off x="1603775" y="4283816"/>
            <a:ext cx="7484270" cy="1931917"/>
          </a:xfrm>
          <a:prstGeom prst="rect">
            <a:avLst/>
          </a:prstGeom>
        </p:spPr>
        <p:txBody>
          <a:bodyPr lIns="91413" tIns="45707" rIns="91413" bIns="45707"/>
          <a:lstStyle>
            <a:lvl1pPr marL="0" indent="0" algn="ctr">
              <a:buNone/>
              <a:defRPr>
                <a:solidFill>
                  <a:schemeClr val="tx1">
                    <a:tint val="75000"/>
                  </a:schemeClr>
                </a:solidFill>
              </a:defRPr>
            </a:lvl1pPr>
            <a:lvl2pPr marL="534365" indent="0" algn="ctr">
              <a:buNone/>
              <a:defRPr>
                <a:solidFill>
                  <a:schemeClr val="tx1">
                    <a:tint val="75000"/>
                  </a:schemeClr>
                </a:solidFill>
              </a:defRPr>
            </a:lvl2pPr>
            <a:lvl3pPr marL="1068731" indent="0" algn="ctr">
              <a:buNone/>
              <a:defRPr>
                <a:solidFill>
                  <a:schemeClr val="tx1">
                    <a:tint val="75000"/>
                  </a:schemeClr>
                </a:solidFill>
              </a:defRPr>
            </a:lvl3pPr>
            <a:lvl4pPr marL="1603097" indent="0" algn="ctr">
              <a:buNone/>
              <a:defRPr>
                <a:solidFill>
                  <a:schemeClr val="tx1">
                    <a:tint val="75000"/>
                  </a:schemeClr>
                </a:solidFill>
              </a:defRPr>
            </a:lvl4pPr>
            <a:lvl5pPr marL="2137461" indent="0" algn="ctr">
              <a:buNone/>
              <a:defRPr>
                <a:solidFill>
                  <a:schemeClr val="tx1">
                    <a:tint val="75000"/>
                  </a:schemeClr>
                </a:solidFill>
              </a:defRPr>
            </a:lvl5pPr>
            <a:lvl6pPr marL="2671829" indent="0" algn="ctr">
              <a:buNone/>
              <a:defRPr>
                <a:solidFill>
                  <a:schemeClr val="tx1">
                    <a:tint val="75000"/>
                  </a:schemeClr>
                </a:solidFill>
              </a:defRPr>
            </a:lvl6pPr>
            <a:lvl7pPr marL="3206191" indent="0" algn="ctr">
              <a:buNone/>
              <a:defRPr>
                <a:solidFill>
                  <a:schemeClr val="tx1">
                    <a:tint val="75000"/>
                  </a:schemeClr>
                </a:solidFill>
              </a:defRPr>
            </a:lvl7pPr>
            <a:lvl8pPr marL="3740558" indent="0" algn="ctr">
              <a:buNone/>
              <a:defRPr>
                <a:solidFill>
                  <a:schemeClr val="tx1">
                    <a:tint val="75000"/>
                  </a:schemeClr>
                </a:solidFill>
              </a:defRPr>
            </a:lvl8pPr>
            <a:lvl9pPr marL="427492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34591" y="7006705"/>
            <a:ext cx="2494756" cy="402483"/>
          </a:xfrm>
          <a:prstGeom prst="rect">
            <a:avLst/>
          </a:prstGeom>
        </p:spPr>
        <p:txBody>
          <a:bodyPr lIns="91413" tIns="45707" rIns="91413" bIns="45707"/>
          <a:lstStyle/>
          <a:p>
            <a:fld id="{425404F2-BE9A-4460-8815-8F645183555F}" type="datetimeFigureOut">
              <a:rPr lang="en-US" smtClean="0">
                <a:solidFill>
                  <a:prstClr val="black">
                    <a:tint val="75000"/>
                  </a:prstClr>
                </a:solidFill>
                <a:latin typeface="Calibri"/>
              </a:rPr>
              <a:pPr/>
              <a:t>9/18/2019</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a:xfrm>
            <a:off x="3653037" y="7006705"/>
            <a:ext cx="3385741" cy="402483"/>
          </a:xfrm>
          <a:prstGeom prst="rect">
            <a:avLst/>
          </a:prstGeom>
        </p:spPr>
        <p:txBody>
          <a:bodyPr lIns="91413" tIns="45707" rIns="91413" bIns="45707"/>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7662467" y="7006705"/>
            <a:ext cx="2494756" cy="402483"/>
          </a:xfrm>
          <a:prstGeom prst="rect">
            <a:avLst/>
          </a:prstGeom>
        </p:spPr>
        <p:txBody>
          <a:bodyPr lIns="91413" tIns="45707" rIns="91413" bIns="45707"/>
          <a:lstStyle/>
          <a:p>
            <a:fld id="{96E69268-9C8B-4EBF-A9EE-DC5DC2D48DC3}"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58996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ain Title &amp; Subtitle">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445492" y="1298998"/>
            <a:ext cx="9784884" cy="254642"/>
          </a:xfrm>
          <a:prstGeom prst="rect">
            <a:avLst/>
          </a:prstGeom>
        </p:spPr>
        <p:txBody>
          <a:bodyPr wrap="none" lIns="0" tIns="0" rIns="0" bIns="0" anchor="ctr">
            <a:noAutofit/>
          </a:bodyPr>
          <a:lstStyle>
            <a:lvl1pPr marL="0" indent="0" algn="l">
              <a:buNone/>
              <a:defRPr sz="1403" b="0" baseline="0">
                <a:solidFill>
                  <a:schemeClr val="bg1">
                    <a:lumMod val="65000"/>
                  </a:schemeClr>
                </a:solidFill>
                <a:latin typeface="Century Gothic"/>
                <a:ea typeface="Century Gothic"/>
                <a:cs typeface="Century Gothic"/>
              </a:defRPr>
            </a:lvl1pPr>
            <a:lvl2pPr marL="534591" indent="0">
              <a:buNone/>
              <a:defRPr sz="1403"/>
            </a:lvl2pPr>
            <a:lvl3pPr marL="1069181" indent="0">
              <a:buNone/>
              <a:defRPr sz="1169"/>
            </a:lvl3pPr>
            <a:lvl4pPr marL="1603772" indent="0">
              <a:buNone/>
              <a:defRPr sz="1052"/>
            </a:lvl4pPr>
            <a:lvl5pPr marL="2138362" indent="0">
              <a:buNone/>
              <a:defRPr sz="1052"/>
            </a:lvl5pPr>
            <a:lvl6pPr marL="2672953" indent="0">
              <a:buNone/>
              <a:defRPr sz="1052"/>
            </a:lvl6pPr>
            <a:lvl7pPr marL="3207543" indent="0">
              <a:buNone/>
              <a:defRPr sz="1052"/>
            </a:lvl7pPr>
            <a:lvl8pPr marL="3742134" indent="0">
              <a:buNone/>
              <a:defRPr sz="1052"/>
            </a:lvl8pPr>
            <a:lvl9pPr marL="4276725" indent="0">
              <a:buNone/>
              <a:defRPr sz="1052"/>
            </a:lvl9pPr>
          </a:lstStyle>
          <a:p>
            <a:pPr lvl="0"/>
            <a:r>
              <a:rPr lang="en-US" dirty="0"/>
              <a:t>CLICK TO EDITE SUBTITLE</a:t>
            </a:r>
          </a:p>
        </p:txBody>
      </p:sp>
      <p:sp>
        <p:nvSpPr>
          <p:cNvPr id="3" name="Title 2"/>
          <p:cNvSpPr>
            <a:spLocks noGrp="1"/>
          </p:cNvSpPr>
          <p:nvPr>
            <p:ph type="title"/>
          </p:nvPr>
        </p:nvSpPr>
        <p:spPr>
          <a:xfrm>
            <a:off x="445492" y="501646"/>
            <a:ext cx="9784884" cy="728091"/>
          </a:xfrm>
          <a:prstGeom prst="rect">
            <a:avLst/>
          </a:prstGeom>
        </p:spPr>
        <p:txBody>
          <a:bodyPr lIns="0" tIns="0" rIns="0" bIns="0" anchor="ctr"/>
          <a:lstStyle>
            <a:lvl1pPr algn="l">
              <a:defRPr sz="4209">
                <a:solidFill>
                  <a:schemeClr val="bg1">
                    <a:lumMod val="50000"/>
                  </a:schemeClr>
                </a:solidFill>
                <a:latin typeface="Century Gothic"/>
                <a:cs typeface="Century Gothic"/>
              </a:defRPr>
            </a:lvl1pPr>
          </a:lstStyle>
          <a:p>
            <a:r>
              <a:rPr lang="en-US" dirty="0"/>
              <a:t>Click to edit Master title style</a:t>
            </a:r>
          </a:p>
        </p:txBody>
      </p:sp>
    </p:spTree>
    <p:extLst>
      <p:ext uri="{BB962C8B-B14F-4D97-AF65-F5344CB8AC3E}">
        <p14:creationId xmlns:p14="http://schemas.microsoft.com/office/powerpoint/2010/main" val="3061526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1_TITLE &amp; CONTENT">
    <p:bg>
      <p:bgPr>
        <a:solidFill>
          <a:schemeClr val="bg1"/>
        </a:solidFill>
        <a:effectLst/>
      </p:bgPr>
    </p:bg>
    <p:spTree>
      <p:nvGrpSpPr>
        <p:cNvPr id="1" name=""/>
        <p:cNvGrpSpPr/>
        <p:nvPr/>
      </p:nvGrpSpPr>
      <p:grpSpPr>
        <a:xfrm>
          <a:off x="0" y="0"/>
          <a:ext cx="0" cy="0"/>
          <a:chOff x="0" y="0"/>
          <a:chExt cx="0" cy="0"/>
        </a:xfrm>
      </p:grpSpPr>
      <p:sp>
        <p:nvSpPr>
          <p:cNvPr id="31" name="Title Text"/>
          <p:cNvSpPr txBox="1">
            <a:spLocks noGrp="1"/>
          </p:cNvSpPr>
          <p:nvPr>
            <p:ph type="title"/>
          </p:nvPr>
        </p:nvSpPr>
        <p:spPr>
          <a:xfrm>
            <a:off x="474048" y="476200"/>
            <a:ext cx="9752760" cy="1190501"/>
          </a:xfrm>
          <a:prstGeom prst="rect">
            <a:avLst/>
          </a:prstGeom>
        </p:spPr>
        <p:txBody>
          <a:bodyPr anchor="t"/>
          <a:lstStyle>
            <a:lvl1pPr>
              <a:lnSpc>
                <a:spcPct val="90000"/>
              </a:lnSpc>
              <a:spcBef>
                <a:spcPts val="0"/>
              </a:spcBef>
              <a:defRPr sz="3160">
                <a:solidFill>
                  <a:srgbClr val="000000"/>
                </a:solidFill>
                <a:latin typeface="+mn-lt"/>
                <a:ea typeface="+mn-ea"/>
                <a:cs typeface="+mn-cs"/>
                <a:sym typeface="Calibri"/>
              </a:defRPr>
            </a:lvl1pPr>
          </a:lstStyle>
          <a:p>
            <a:r>
              <a:t>Title Text</a:t>
            </a:r>
          </a:p>
        </p:txBody>
      </p:sp>
      <p:sp>
        <p:nvSpPr>
          <p:cNvPr id="32" name="Body Level One…"/>
          <p:cNvSpPr txBox="1">
            <a:spLocks noGrp="1"/>
          </p:cNvSpPr>
          <p:nvPr>
            <p:ph type="body" sz="quarter" idx="1"/>
          </p:nvPr>
        </p:nvSpPr>
        <p:spPr>
          <a:xfrm>
            <a:off x="474048" y="1071450"/>
            <a:ext cx="9752760" cy="595251"/>
          </a:xfrm>
          <a:prstGeom prst="rect">
            <a:avLst/>
          </a:prstGeom>
        </p:spPr>
        <p:txBody>
          <a:bodyPr/>
          <a:lstStyle>
            <a:lvl1pPr>
              <a:defRPr sz="1931">
                <a:solidFill>
                  <a:srgbClr val="7F7F7F"/>
                </a:solidFill>
              </a:defRPr>
            </a:lvl1pPr>
            <a:lvl2pPr marL="655790" indent="-260735">
              <a:buSzPct val="100000"/>
              <a:buChar char="–"/>
              <a:defRPr sz="1931">
                <a:solidFill>
                  <a:srgbClr val="7F7F7F"/>
                </a:solidFill>
              </a:defRPr>
            </a:lvl2pPr>
            <a:lvl3pPr marL="1000805" indent="-289707">
              <a:buSzPct val="100000"/>
              <a:buChar char="–"/>
              <a:defRPr sz="1931">
                <a:solidFill>
                  <a:srgbClr val="7F7F7F"/>
                </a:solidFill>
              </a:defRPr>
            </a:lvl3pPr>
            <a:lvl4pPr marL="1353063" indent="-325920">
              <a:buSzPct val="100000"/>
              <a:buChar char="–"/>
              <a:defRPr sz="1931">
                <a:solidFill>
                  <a:srgbClr val="7F7F7F"/>
                </a:solidFill>
              </a:defRPr>
            </a:lvl4pPr>
            <a:lvl5pPr marL="1669107" indent="-325920">
              <a:buSzPct val="100000"/>
              <a:buChar char="–"/>
              <a:defRPr sz="1931">
                <a:solidFill>
                  <a:srgbClr val="7F7F7F"/>
                </a:solidFill>
              </a:defRPr>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3429801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58739"/>
            <a:ext cx="10691812" cy="5500936"/>
          </a:xfrm>
          <a:prstGeom prst="rect">
            <a:avLst/>
          </a:prstGeom>
        </p:spPr>
      </p:pic>
      <p:sp>
        <p:nvSpPr>
          <p:cNvPr id="2" name="Title 1"/>
          <p:cNvSpPr>
            <a:spLocks noGrp="1"/>
          </p:cNvSpPr>
          <p:nvPr>
            <p:ph type="ctrTitle"/>
          </p:nvPr>
        </p:nvSpPr>
        <p:spPr>
          <a:xfrm>
            <a:off x="431602" y="4015662"/>
            <a:ext cx="8569523" cy="1325909"/>
          </a:xfrm>
        </p:spPr>
        <p:txBody>
          <a:bodyPr anchor="b">
            <a:noAutofit/>
          </a:bodyPr>
          <a:lstStyle>
            <a:lvl1pPr algn="l">
              <a:defRPr sz="3200" b="1">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431602" y="5457824"/>
            <a:ext cx="8569524" cy="819151"/>
          </a:xfrm>
        </p:spPr>
        <p:txBody>
          <a:bodyPr>
            <a:normAutofit/>
          </a:bodyPr>
          <a:lstStyle>
            <a:lvl1pPr marL="0" indent="0" algn="l">
              <a:buNone/>
              <a:defRPr sz="3200">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GB" dirty="0"/>
          </a:p>
        </p:txBody>
      </p:sp>
      <p:sp>
        <p:nvSpPr>
          <p:cNvPr id="13" name="Text Placeholder 12"/>
          <p:cNvSpPr>
            <a:spLocks noGrp="1"/>
          </p:cNvSpPr>
          <p:nvPr>
            <p:ph type="body" sz="quarter" idx="10"/>
          </p:nvPr>
        </p:nvSpPr>
        <p:spPr>
          <a:xfrm>
            <a:off x="431601" y="6426071"/>
            <a:ext cx="8569523" cy="1031875"/>
          </a:xfrm>
        </p:spPr>
        <p:txBody>
          <a:bodyPr/>
          <a:lstStyle>
            <a:lvl1pPr marL="0" indent="0">
              <a:buNone/>
              <a:defRPr b="1">
                <a:solidFill>
                  <a:schemeClr val="bg1"/>
                </a:solidFill>
              </a:defRPr>
            </a:lvl1pPr>
            <a:lvl2pPr marL="0" indent="0">
              <a:spcBef>
                <a:spcPts val="0"/>
              </a:spcBef>
              <a:buNone/>
              <a:defRPr>
                <a:solidFill>
                  <a:schemeClr val="bg1"/>
                </a:solidFill>
              </a:defRPr>
            </a:lvl2pPr>
            <a:lvl3pPr marL="0" indent="0">
              <a:spcBef>
                <a:spcPts val="1200"/>
              </a:spcBef>
              <a:buNone/>
              <a:defRPr sz="1200">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8708" y="6615241"/>
            <a:ext cx="1087743" cy="630109"/>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0691813" cy="2550248"/>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1125" y="318675"/>
            <a:ext cx="2540199" cy="855917"/>
          </a:xfrm>
          <a:prstGeom prst="rect">
            <a:avLst/>
          </a:prstGeom>
        </p:spPr>
      </p:pic>
    </p:spTree>
    <p:extLst>
      <p:ext uri="{BB962C8B-B14F-4D97-AF65-F5344CB8AC3E}">
        <p14:creationId xmlns:p14="http://schemas.microsoft.com/office/powerpoint/2010/main" val="100160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user imag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1602" y="4015662"/>
            <a:ext cx="8569523" cy="1325909"/>
          </a:xfrm>
        </p:spPr>
        <p:txBody>
          <a:bodyPr anchor="b">
            <a:noAutofit/>
          </a:bodyPr>
          <a:lstStyle>
            <a:lvl1pPr algn="l">
              <a:defRPr sz="3200" b="1">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431602" y="5457824"/>
            <a:ext cx="8569524" cy="819151"/>
          </a:xfrm>
        </p:spPr>
        <p:txBody>
          <a:bodyPr>
            <a:normAutofit/>
          </a:bodyPr>
          <a:lstStyle>
            <a:lvl1pPr marL="0" indent="0" algn="l">
              <a:buNone/>
              <a:defRPr sz="3200">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GB" dirty="0"/>
          </a:p>
        </p:txBody>
      </p:sp>
      <p:sp>
        <p:nvSpPr>
          <p:cNvPr id="13" name="Text Placeholder 12"/>
          <p:cNvSpPr>
            <a:spLocks noGrp="1"/>
          </p:cNvSpPr>
          <p:nvPr>
            <p:ph type="body" sz="quarter" idx="10"/>
          </p:nvPr>
        </p:nvSpPr>
        <p:spPr>
          <a:xfrm>
            <a:off x="431601" y="6426071"/>
            <a:ext cx="8569523" cy="1031875"/>
          </a:xfrm>
        </p:spPr>
        <p:txBody>
          <a:bodyPr/>
          <a:lstStyle>
            <a:lvl1pPr marL="0" indent="0">
              <a:buNone/>
              <a:defRPr b="1">
                <a:solidFill>
                  <a:schemeClr val="bg1"/>
                </a:solidFill>
              </a:defRPr>
            </a:lvl1pPr>
            <a:lvl2pPr marL="0" indent="0">
              <a:spcBef>
                <a:spcPts val="0"/>
              </a:spcBef>
              <a:buNone/>
              <a:defRPr>
                <a:solidFill>
                  <a:schemeClr val="bg1"/>
                </a:solidFill>
              </a:defRPr>
            </a:lvl2pPr>
            <a:lvl3pPr marL="0" indent="0">
              <a:spcBef>
                <a:spcPts val="1200"/>
              </a:spcBef>
              <a:buNone/>
              <a:defRPr sz="1200">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Picture Placeholder 9"/>
          <p:cNvSpPr>
            <a:spLocks noGrp="1"/>
          </p:cNvSpPr>
          <p:nvPr>
            <p:ph type="pic" sz="quarter" idx="13" hasCustomPrompt="1"/>
          </p:nvPr>
        </p:nvSpPr>
        <p:spPr>
          <a:xfrm>
            <a:off x="1" y="2211355"/>
            <a:ext cx="10691812" cy="5348319"/>
          </a:xfrm>
        </p:spPr>
        <p:txBody>
          <a:bodyPr tIns="216000"/>
          <a:lstStyle>
            <a:lvl1pPr marL="0" indent="0">
              <a:buNone/>
              <a:defRPr baseline="0"/>
            </a:lvl1pPr>
          </a:lstStyle>
          <a:p>
            <a:r>
              <a:rPr lang="en-GB" dirty="0"/>
              <a:t>Click icon to add image - Then Right Click and choose ‘Send to back’</a:t>
            </a:r>
          </a:p>
        </p:txBody>
      </p:sp>
    </p:spTree>
    <p:extLst>
      <p:ext uri="{BB962C8B-B14F-4D97-AF65-F5344CB8AC3E}">
        <p14:creationId xmlns:p14="http://schemas.microsoft.com/office/powerpoint/2010/main" val="198387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D0F4B106-D8EE-48B3-ABDB-F42AA9DB0704}" type="datetime4">
              <a:rPr lang="en-GB" smtClean="0"/>
              <a:t>18 September 2019</a:t>
            </a:fld>
            <a:endParaRPr lang="en-GB"/>
          </a:p>
        </p:txBody>
      </p:sp>
      <p:sp>
        <p:nvSpPr>
          <p:cNvPr id="5" name="Footer Placeholder 4"/>
          <p:cNvSpPr>
            <a:spLocks noGrp="1"/>
          </p:cNvSpPr>
          <p:nvPr>
            <p:ph type="ftr" sz="quarter" idx="11"/>
          </p:nvPr>
        </p:nvSpPr>
        <p:spPr/>
        <p:txBody>
          <a:bodyPr/>
          <a:lstStyle/>
          <a:p>
            <a:r>
              <a:rPr lang="en-GB"/>
              <a:t>Presentation Title (Go Insert &gt; 'Header &amp; Footer' to edit this text)</a:t>
            </a:r>
          </a:p>
        </p:txBody>
      </p:sp>
      <p:sp>
        <p:nvSpPr>
          <p:cNvPr id="6" name="Slide Number Placeholder 5"/>
          <p:cNvSpPr>
            <a:spLocks noGrp="1"/>
          </p:cNvSpPr>
          <p:nvPr>
            <p:ph type="sldNum" sz="quarter" idx="12"/>
          </p:nvPr>
        </p:nvSpPr>
        <p:spPr/>
        <p:txBody>
          <a:bodyPr/>
          <a:lstStyle/>
          <a:p>
            <a:fld id="{B71E0826-805E-41BB-82CC-8B7DB6024FCA}" type="slidenum">
              <a:rPr lang="en-GB" smtClean="0"/>
              <a:t>‹#›</a:t>
            </a:fld>
            <a:endParaRPr lang="en-GB"/>
          </a:p>
        </p:txBody>
      </p:sp>
    </p:spTree>
    <p:extLst>
      <p:ext uri="{BB962C8B-B14F-4D97-AF65-F5344CB8AC3E}">
        <p14:creationId xmlns:p14="http://schemas.microsoft.com/office/powerpoint/2010/main" val="68643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5" y="0"/>
            <a:ext cx="10693283" cy="7559675"/>
          </a:xfrm>
          <a:prstGeom prst="rect">
            <a:avLst/>
          </a:prstGeom>
        </p:spPr>
      </p:pic>
      <p:sp>
        <p:nvSpPr>
          <p:cNvPr id="4" name="Date Placeholder 3"/>
          <p:cNvSpPr>
            <a:spLocks noGrp="1"/>
          </p:cNvSpPr>
          <p:nvPr>
            <p:ph type="dt" sz="half" idx="10"/>
          </p:nvPr>
        </p:nvSpPr>
        <p:spPr/>
        <p:txBody>
          <a:bodyPr/>
          <a:lstStyle/>
          <a:p>
            <a:fld id="{F2AF8067-168B-4C80-8A6B-0C057460EE4E}" type="datetime4">
              <a:rPr lang="en-GB" smtClean="0"/>
              <a:t>18 September 2019</a:t>
            </a:fld>
            <a:endParaRPr lang="en-GB"/>
          </a:p>
        </p:txBody>
      </p:sp>
      <p:sp>
        <p:nvSpPr>
          <p:cNvPr id="5" name="Footer Placeholder 4"/>
          <p:cNvSpPr>
            <a:spLocks noGrp="1"/>
          </p:cNvSpPr>
          <p:nvPr>
            <p:ph type="ftr" sz="quarter" idx="11"/>
          </p:nvPr>
        </p:nvSpPr>
        <p:spPr/>
        <p:txBody>
          <a:bodyPr/>
          <a:lstStyle/>
          <a:p>
            <a:r>
              <a:rPr lang="en-GB"/>
              <a:t>Presentation Title (Go Insert &gt; 'Header &amp; Footer' to edit this text)</a:t>
            </a:r>
          </a:p>
        </p:txBody>
      </p:sp>
      <p:sp>
        <p:nvSpPr>
          <p:cNvPr id="6" name="Slide Number Placeholder 5"/>
          <p:cNvSpPr>
            <a:spLocks noGrp="1"/>
          </p:cNvSpPr>
          <p:nvPr>
            <p:ph type="sldNum" sz="quarter" idx="12"/>
          </p:nvPr>
        </p:nvSpPr>
        <p:spPr/>
        <p:txBody>
          <a:bodyPr/>
          <a:lstStyle/>
          <a:p>
            <a:fld id="{B71E0826-805E-41BB-82CC-8B7DB6024FCA}" type="slidenum">
              <a:rPr lang="en-GB" smtClean="0"/>
              <a:t>‹#›</a:t>
            </a:fld>
            <a:endParaRPr lang="en-GB"/>
          </a:p>
        </p:txBody>
      </p:sp>
      <p:sp>
        <p:nvSpPr>
          <p:cNvPr id="10" name="Text Placeholder 9"/>
          <p:cNvSpPr>
            <a:spLocks noGrp="1"/>
          </p:cNvSpPr>
          <p:nvPr>
            <p:ph type="body" sz="quarter" idx="13" hasCustomPrompt="1"/>
          </p:nvPr>
        </p:nvSpPr>
        <p:spPr>
          <a:xfrm>
            <a:off x="457982" y="1294120"/>
            <a:ext cx="1066800" cy="992136"/>
          </a:xfrm>
        </p:spPr>
        <p:txBody>
          <a:bodyPr>
            <a:normAutofit/>
          </a:bodyPr>
          <a:lstStyle>
            <a:lvl1pPr marL="0" indent="0">
              <a:buNone/>
              <a:defRPr sz="3200" b="1">
                <a:solidFill>
                  <a:schemeClr val="bg1"/>
                </a:solidFill>
              </a:defRPr>
            </a:lvl1pPr>
          </a:lstStyle>
          <a:p>
            <a:pPr lvl="0"/>
            <a:r>
              <a:rPr lang="en-US" dirty="0"/>
              <a:t>XX</a:t>
            </a:r>
          </a:p>
        </p:txBody>
      </p:sp>
      <p:sp>
        <p:nvSpPr>
          <p:cNvPr id="9" name="Text Placeholder 8"/>
          <p:cNvSpPr>
            <a:spLocks noGrp="1"/>
          </p:cNvSpPr>
          <p:nvPr>
            <p:ph type="body" sz="quarter" idx="14"/>
          </p:nvPr>
        </p:nvSpPr>
        <p:spPr>
          <a:xfrm>
            <a:off x="1674813" y="1293814"/>
            <a:ext cx="8275637" cy="2007652"/>
          </a:xfrm>
        </p:spPr>
        <p:txBody>
          <a:bodyPr>
            <a:normAutofit/>
          </a:bodyPr>
          <a:lstStyle>
            <a:lvl1pPr marL="0" indent="0">
              <a:buNone/>
              <a:defRPr sz="3200" b="1">
                <a:solidFill>
                  <a:schemeClr val="bg1"/>
                </a:solidFill>
              </a:defRPr>
            </a:lvl1pPr>
            <a:lvl2pPr marL="0" indent="0">
              <a:spcBef>
                <a:spcPts val="600"/>
              </a:spcBef>
              <a:buNone/>
              <a:defRPr sz="3200">
                <a:solidFill>
                  <a:schemeClr val="accent1"/>
                </a:solidFill>
              </a:defRPr>
            </a:lvl2pPr>
            <a:lvl3pPr marL="714375" indent="0">
              <a:buNone/>
              <a:defRPr sz="3200"/>
            </a:lvl3pPr>
            <a:lvl4pPr marL="1076325" indent="0">
              <a:buNone/>
              <a:defRPr sz="3200"/>
            </a:lvl4pPr>
            <a:lvl5pPr marL="1438275" indent="0">
              <a:buNone/>
              <a:defRPr sz="32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497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s /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442962" y="2165350"/>
            <a:ext cx="4633070" cy="4624558"/>
          </a:xfrm>
        </p:spPr>
        <p:txBody>
          <a:bodyPr/>
          <a:lstStyle>
            <a:lvl1pPr marL="266700" indent="-266700">
              <a:spcBef>
                <a:spcPts val="2400"/>
              </a:spcBef>
              <a:buFont typeface="+mj-lt"/>
              <a:buAutoNum type="arabicPeriod"/>
              <a:defRPr sz="2000" b="1">
                <a:solidFill>
                  <a:schemeClr val="accent1"/>
                </a:solidFill>
              </a:defRPr>
            </a:lvl1pPr>
            <a:lvl2pPr marL="542925" indent="-180975">
              <a:spcBef>
                <a:spcPts val="30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72B4EC13-1B5D-47E4-A409-49F4B99B0864}" type="datetime4">
              <a:rPr lang="en-GB" smtClean="0"/>
              <a:t>18 September 2019</a:t>
            </a:fld>
            <a:endParaRPr lang="en-GB"/>
          </a:p>
        </p:txBody>
      </p:sp>
      <p:sp>
        <p:nvSpPr>
          <p:cNvPr id="5" name="Footer Placeholder 4"/>
          <p:cNvSpPr>
            <a:spLocks noGrp="1"/>
          </p:cNvSpPr>
          <p:nvPr>
            <p:ph type="ftr" sz="quarter" idx="11"/>
          </p:nvPr>
        </p:nvSpPr>
        <p:spPr/>
        <p:txBody>
          <a:bodyPr/>
          <a:lstStyle/>
          <a:p>
            <a:r>
              <a:rPr lang="en-GB"/>
              <a:t>Presentation Title (Go Insert &gt; 'Header &amp; Footer' to edit this text)</a:t>
            </a:r>
          </a:p>
        </p:txBody>
      </p:sp>
      <p:sp>
        <p:nvSpPr>
          <p:cNvPr id="6" name="Slide Number Placeholder 5"/>
          <p:cNvSpPr>
            <a:spLocks noGrp="1"/>
          </p:cNvSpPr>
          <p:nvPr>
            <p:ph type="sldNum" sz="quarter" idx="12"/>
          </p:nvPr>
        </p:nvSpPr>
        <p:spPr/>
        <p:txBody>
          <a:bodyPr/>
          <a:lstStyle/>
          <a:p>
            <a:fld id="{B71E0826-805E-41BB-82CC-8B7DB6024FCA}" type="slidenum">
              <a:rPr lang="en-GB" smtClean="0"/>
              <a:t>‹#›</a:t>
            </a:fld>
            <a:endParaRPr lang="en-GB"/>
          </a:p>
        </p:txBody>
      </p:sp>
      <p:sp>
        <p:nvSpPr>
          <p:cNvPr id="8" name="Content Placeholder 2"/>
          <p:cNvSpPr>
            <a:spLocks noGrp="1"/>
          </p:cNvSpPr>
          <p:nvPr>
            <p:ph idx="13"/>
          </p:nvPr>
        </p:nvSpPr>
        <p:spPr>
          <a:xfrm>
            <a:off x="5323681" y="2165350"/>
            <a:ext cx="4633070" cy="4624558"/>
          </a:xfrm>
        </p:spPr>
        <p:txBody>
          <a:bodyPr/>
          <a:lstStyle>
            <a:lvl1pPr marL="266700" indent="-266700">
              <a:spcBef>
                <a:spcPts val="2400"/>
              </a:spcBef>
              <a:buFont typeface="+mj-lt"/>
              <a:buAutoNum type="arabicPeriod"/>
              <a:defRPr sz="2000" b="1">
                <a:solidFill>
                  <a:schemeClr val="accent1"/>
                </a:solidFill>
              </a:defRPr>
            </a:lvl1pPr>
            <a:lvl2pPr marL="542925" indent="-180975">
              <a:spcBef>
                <a:spcPts val="30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5905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mp; 2 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442962" y="2165350"/>
            <a:ext cx="4633070" cy="4624558"/>
          </a:xfrm>
        </p:spPr>
        <p:txBody>
          <a:bodyPr>
            <a:normAutofit/>
          </a:bodyPr>
          <a:lstStyle>
            <a:lvl1pPr marL="0" indent="0">
              <a:spcBef>
                <a:spcPts val="1200"/>
              </a:spcBef>
              <a:buFont typeface="+mj-lt"/>
              <a:buNone/>
              <a:defRPr sz="1600" b="0">
                <a:solidFill>
                  <a:schemeClr val="tx1"/>
                </a:solidFill>
              </a:defRPr>
            </a:lvl1pPr>
            <a:lvl2pPr marL="177800" indent="-177800">
              <a:spcBef>
                <a:spcPts val="1200"/>
              </a:spcBef>
              <a:defRPr sz="1600">
                <a:solidFill>
                  <a:schemeClr val="tx1"/>
                </a:solidFill>
              </a:defRPr>
            </a:lvl2pPr>
            <a:lvl3pPr marL="541338" indent="-187325">
              <a:spcBef>
                <a:spcPts val="1200"/>
              </a:spcBef>
              <a:defRPr sz="1600">
                <a:solidFill>
                  <a:schemeClr val="tx1"/>
                </a:solidFill>
              </a:defRPr>
            </a:lvl3pPr>
            <a:lvl4pPr marL="895350" indent="-176213">
              <a:spcBef>
                <a:spcPts val="1200"/>
              </a:spcBef>
              <a:defRPr sz="1600">
                <a:solidFill>
                  <a:schemeClr val="tx1"/>
                </a:solidFill>
              </a:defRPr>
            </a:lvl4pPr>
            <a:lvl5pPr marL="1258888" indent="-185738">
              <a:spcBef>
                <a:spcPts val="1200"/>
              </a:spcBef>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72B4EC13-1B5D-47E4-A409-49F4B99B0864}" type="datetime4">
              <a:rPr lang="en-GB" smtClean="0"/>
              <a:t>18 September 2019</a:t>
            </a:fld>
            <a:endParaRPr lang="en-GB"/>
          </a:p>
        </p:txBody>
      </p:sp>
      <p:sp>
        <p:nvSpPr>
          <p:cNvPr id="5" name="Footer Placeholder 4"/>
          <p:cNvSpPr>
            <a:spLocks noGrp="1"/>
          </p:cNvSpPr>
          <p:nvPr>
            <p:ph type="ftr" sz="quarter" idx="11"/>
          </p:nvPr>
        </p:nvSpPr>
        <p:spPr/>
        <p:txBody>
          <a:bodyPr/>
          <a:lstStyle/>
          <a:p>
            <a:r>
              <a:rPr lang="en-GB"/>
              <a:t>Presentation Title (Go Insert &gt; 'Header &amp; Footer' to edit this text)</a:t>
            </a:r>
          </a:p>
        </p:txBody>
      </p:sp>
      <p:sp>
        <p:nvSpPr>
          <p:cNvPr id="6" name="Slide Number Placeholder 5"/>
          <p:cNvSpPr>
            <a:spLocks noGrp="1"/>
          </p:cNvSpPr>
          <p:nvPr>
            <p:ph type="sldNum" sz="quarter" idx="12"/>
          </p:nvPr>
        </p:nvSpPr>
        <p:spPr/>
        <p:txBody>
          <a:bodyPr/>
          <a:lstStyle/>
          <a:p>
            <a:fld id="{B71E0826-805E-41BB-82CC-8B7DB6024FCA}" type="slidenum">
              <a:rPr lang="en-GB" smtClean="0"/>
              <a:t>‹#›</a:t>
            </a:fld>
            <a:endParaRPr lang="en-GB"/>
          </a:p>
        </p:txBody>
      </p:sp>
      <p:sp>
        <p:nvSpPr>
          <p:cNvPr id="8" name="Content Placeholder 2"/>
          <p:cNvSpPr>
            <a:spLocks noGrp="1"/>
          </p:cNvSpPr>
          <p:nvPr>
            <p:ph idx="13"/>
          </p:nvPr>
        </p:nvSpPr>
        <p:spPr>
          <a:xfrm>
            <a:off x="5323681" y="2165350"/>
            <a:ext cx="4633070" cy="4624558"/>
          </a:xfrm>
        </p:spPr>
        <p:txBody>
          <a:bodyPr>
            <a:normAutofit/>
          </a:bodyPr>
          <a:lstStyle>
            <a:lvl1pPr marL="0" indent="0">
              <a:spcBef>
                <a:spcPts val="1200"/>
              </a:spcBef>
              <a:buFont typeface="+mj-lt"/>
              <a:buNone/>
              <a:defRPr sz="1600" b="0">
                <a:solidFill>
                  <a:schemeClr val="tx1"/>
                </a:solidFill>
              </a:defRPr>
            </a:lvl1pPr>
            <a:lvl2pPr marL="177800" indent="-177800">
              <a:spcBef>
                <a:spcPts val="1200"/>
              </a:spcBef>
              <a:defRPr sz="1600">
                <a:solidFill>
                  <a:schemeClr val="tx1"/>
                </a:solidFill>
              </a:defRPr>
            </a:lvl2pPr>
            <a:lvl3pPr marL="541338" indent="-187325">
              <a:spcBef>
                <a:spcPts val="1200"/>
              </a:spcBef>
              <a:defRPr sz="1600">
                <a:solidFill>
                  <a:schemeClr val="tx1"/>
                </a:solidFill>
              </a:defRPr>
            </a:lvl3pPr>
            <a:lvl4pPr marL="895350" indent="-176213">
              <a:spcBef>
                <a:spcPts val="1200"/>
              </a:spcBef>
              <a:defRPr sz="1600">
                <a:solidFill>
                  <a:schemeClr val="tx1"/>
                </a:solidFill>
              </a:defRPr>
            </a:lvl4pPr>
            <a:lvl5pPr marL="1258888" indent="-185738">
              <a:spcBef>
                <a:spcPts val="1200"/>
              </a:spcBef>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8616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2" name="Title 1"/>
          <p:cNvSpPr>
            <a:spLocks noGrp="1"/>
          </p:cNvSpPr>
          <p:nvPr>
            <p:ph type="title"/>
          </p:nvPr>
        </p:nvSpPr>
        <p:spPr>
          <a:xfrm>
            <a:off x="442963" y="1295399"/>
            <a:ext cx="5576837" cy="869951"/>
          </a:xfrm>
        </p:spPr>
        <p:txBody>
          <a:bodyPr/>
          <a:lstStyle/>
          <a:p>
            <a:r>
              <a:rPr lang="en-US"/>
              <a:t>Click to edit Master title style</a:t>
            </a:r>
            <a:endParaRPr lang="en-GB" dirty="0"/>
          </a:p>
        </p:txBody>
      </p:sp>
      <p:sp>
        <p:nvSpPr>
          <p:cNvPr id="3" name="Content Placeholder 2"/>
          <p:cNvSpPr>
            <a:spLocks noGrp="1"/>
          </p:cNvSpPr>
          <p:nvPr>
            <p:ph idx="1"/>
          </p:nvPr>
        </p:nvSpPr>
        <p:spPr>
          <a:xfrm>
            <a:off x="442962" y="2165350"/>
            <a:ext cx="5576838" cy="4624558"/>
          </a:xfrm>
        </p:spPr>
        <p:txBody>
          <a:bodyPr/>
          <a:lstStyle>
            <a:lvl1pPr marL="0" indent="0">
              <a:spcBef>
                <a:spcPts val="1200"/>
              </a:spcBef>
              <a:buFont typeface="+mj-lt"/>
              <a:buNone/>
              <a:defRPr sz="2000" b="1">
                <a:solidFill>
                  <a:schemeClr val="accent1"/>
                </a:solidFill>
              </a:defRPr>
            </a:lvl1pPr>
            <a:lvl2pPr marL="0" indent="0">
              <a:spcBef>
                <a:spcPts val="1200"/>
              </a:spcBef>
              <a:buNone/>
              <a:defRPr/>
            </a:lvl2pPr>
            <a:lvl3pPr marL="180975" indent="-180975">
              <a:spcBef>
                <a:spcPts val="1200"/>
              </a:spcBef>
              <a:defRPr/>
            </a:lvl3pPr>
            <a:lvl4pPr marL="542925" indent="-180975">
              <a:spcBef>
                <a:spcPts val="1200"/>
              </a:spcBef>
              <a:defRPr/>
            </a:lvl4pPr>
            <a:lvl5pPr marL="895350" indent="-180975">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72B4EC13-1B5D-47E4-A409-49F4B99B0864}" type="datetime4">
              <a:rPr lang="en-GB" smtClean="0"/>
              <a:t>18 September 2019</a:t>
            </a:fld>
            <a:endParaRPr lang="en-GB"/>
          </a:p>
        </p:txBody>
      </p:sp>
      <p:sp>
        <p:nvSpPr>
          <p:cNvPr id="5" name="Footer Placeholder 4"/>
          <p:cNvSpPr>
            <a:spLocks noGrp="1"/>
          </p:cNvSpPr>
          <p:nvPr>
            <p:ph type="ftr" sz="quarter" idx="11"/>
          </p:nvPr>
        </p:nvSpPr>
        <p:spPr/>
        <p:txBody>
          <a:bodyPr/>
          <a:lstStyle/>
          <a:p>
            <a:r>
              <a:rPr lang="en-GB"/>
              <a:t>Presentation Title (Go Insert &gt; 'Header &amp; Footer' to edit this text)</a:t>
            </a:r>
          </a:p>
        </p:txBody>
      </p:sp>
      <p:sp>
        <p:nvSpPr>
          <p:cNvPr id="6" name="Slide Number Placeholder 5"/>
          <p:cNvSpPr>
            <a:spLocks noGrp="1"/>
          </p:cNvSpPr>
          <p:nvPr>
            <p:ph type="sldNum" sz="quarter" idx="12"/>
          </p:nvPr>
        </p:nvSpPr>
        <p:spPr/>
        <p:txBody>
          <a:bodyPr/>
          <a:lstStyle/>
          <a:p>
            <a:fld id="{B71E0826-805E-41BB-82CC-8B7DB6024FCA}" type="slidenum">
              <a:rPr lang="en-GB" smtClean="0"/>
              <a:t>‹#›</a:t>
            </a:fld>
            <a:endParaRPr lang="en-GB"/>
          </a:p>
        </p:txBody>
      </p:sp>
      <p:sp>
        <p:nvSpPr>
          <p:cNvPr id="10" name="Picture Placeholder 9"/>
          <p:cNvSpPr>
            <a:spLocks noGrp="1"/>
          </p:cNvSpPr>
          <p:nvPr>
            <p:ph type="pic" sz="quarter" idx="13"/>
          </p:nvPr>
        </p:nvSpPr>
        <p:spPr>
          <a:xfrm>
            <a:off x="6591300" y="1295400"/>
            <a:ext cx="3733800" cy="5267325"/>
          </a:xfrm>
        </p:spPr>
        <p:txBody>
          <a:bodyPr/>
          <a:lstStyle/>
          <a:p>
            <a:r>
              <a:rPr lang="en-US"/>
              <a:t>Click icon to add picture</a:t>
            </a:r>
            <a:endParaRPr lang="en-GB" dirty="0"/>
          </a:p>
        </p:txBody>
      </p:sp>
    </p:spTree>
    <p:extLst>
      <p:ext uri="{BB962C8B-B14F-4D97-AF65-F5344CB8AC3E}">
        <p14:creationId xmlns:p14="http://schemas.microsoft.com/office/powerpoint/2010/main" val="357338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9"/>
            <a:ext cx="10691812" cy="7560159"/>
          </a:xfrm>
          <a:prstGeom prst="rect">
            <a:avLst/>
          </a:prstGeom>
        </p:spPr>
      </p:pic>
      <p:sp>
        <p:nvSpPr>
          <p:cNvPr id="3" name="Content Placeholder 2"/>
          <p:cNvSpPr>
            <a:spLocks noGrp="1"/>
          </p:cNvSpPr>
          <p:nvPr>
            <p:ph idx="1"/>
          </p:nvPr>
        </p:nvSpPr>
        <p:spPr>
          <a:xfrm>
            <a:off x="442963" y="2714626"/>
            <a:ext cx="7043688" cy="3076574"/>
          </a:xfrm>
        </p:spPr>
        <p:txBody>
          <a:bodyPr/>
          <a:lstStyle>
            <a:lvl1pPr marL="0" indent="0">
              <a:spcBef>
                <a:spcPts val="0"/>
              </a:spcBef>
              <a:buNone/>
              <a:defRPr sz="3200"/>
            </a:lvl1pPr>
            <a:lvl2pPr marL="0" indent="0">
              <a:spcBef>
                <a:spcPts val="0"/>
              </a:spcBef>
              <a:buNone/>
              <a:defRPr b="1"/>
            </a:lvl2pPr>
            <a:lvl3pPr marL="0" indent="0">
              <a:spcBef>
                <a:spcPts val="0"/>
              </a:spcBef>
              <a:buNone/>
              <a:defRPr/>
            </a:lvl3pPr>
          </a:lstStyle>
          <a:p>
            <a:pPr lvl="0"/>
            <a:r>
              <a:rPr lang="en-US"/>
              <a:t>Click to edit Master text styles</a:t>
            </a:r>
          </a:p>
          <a:p>
            <a:pPr lvl="1"/>
            <a:r>
              <a:rPr lang="en-US"/>
              <a:t>Second level</a:t>
            </a:r>
          </a:p>
          <a:p>
            <a:pPr lvl="2"/>
            <a:r>
              <a:rPr lang="en-US"/>
              <a:t>Third level</a:t>
            </a:r>
          </a:p>
        </p:txBody>
      </p:sp>
      <p:sp>
        <p:nvSpPr>
          <p:cNvPr id="8" name="Content Placeholder 6"/>
          <p:cNvSpPr txBox="1">
            <a:spLocks/>
          </p:cNvSpPr>
          <p:nvPr userDrawn="1"/>
        </p:nvSpPr>
        <p:spPr>
          <a:xfrm>
            <a:off x="442963" y="5962651"/>
            <a:ext cx="9640838" cy="1028700"/>
          </a:xfrm>
          <a:prstGeom prst="rect">
            <a:avLst/>
          </a:prstGeom>
        </p:spPr>
        <p:txBody>
          <a:bodyPr vert="horz" lIns="0" tIns="0" rIns="0" bIns="0" rtlCol="0">
            <a:normAutofit/>
          </a:bodyPr>
          <a:lstStyle>
            <a:lvl1pPr marL="0" indent="0" algn="l" defTabSz="1007943" rtl="0" eaLnBrk="1" latinLnBrk="0" hangingPunct="1">
              <a:lnSpc>
                <a:spcPct val="100000"/>
              </a:lnSpc>
              <a:spcBef>
                <a:spcPts val="0"/>
              </a:spcBef>
              <a:buClr>
                <a:schemeClr val="accent1"/>
              </a:buClr>
              <a:buFont typeface="Wingdings 2" panose="05020102010507070707" pitchFamily="18" charset="2"/>
              <a:buNone/>
              <a:defRPr sz="3200" kern="1200">
                <a:solidFill>
                  <a:schemeClr val="tx1"/>
                </a:solidFill>
                <a:latin typeface="+mn-lt"/>
                <a:ea typeface="+mn-ea"/>
                <a:cs typeface="+mn-cs"/>
              </a:defRPr>
            </a:lvl1pPr>
            <a:lvl2pPr marL="0" indent="0" algn="l" defTabSz="1007943" rtl="0" eaLnBrk="1" latinLnBrk="0" hangingPunct="1">
              <a:lnSpc>
                <a:spcPct val="100000"/>
              </a:lnSpc>
              <a:spcBef>
                <a:spcPts val="0"/>
              </a:spcBef>
              <a:buClr>
                <a:schemeClr val="accent1"/>
              </a:buClr>
              <a:buFont typeface="Wingdings 2" panose="05020102010507070707" pitchFamily="18" charset="2"/>
              <a:buNone/>
              <a:defRPr sz="1600" b="1" kern="1200">
                <a:solidFill>
                  <a:schemeClr val="tx1"/>
                </a:solidFill>
                <a:latin typeface="+mn-lt"/>
                <a:ea typeface="+mn-ea"/>
                <a:cs typeface="+mn-cs"/>
              </a:defRPr>
            </a:lvl2pPr>
            <a:lvl3pPr marL="0" indent="0" algn="l" defTabSz="1007943" rtl="0" eaLnBrk="1" latinLnBrk="0" hangingPunct="1">
              <a:lnSpc>
                <a:spcPct val="100000"/>
              </a:lnSpc>
              <a:spcBef>
                <a:spcPts val="0"/>
              </a:spcBef>
              <a:buClr>
                <a:schemeClr val="accent1"/>
              </a:buClr>
              <a:buFont typeface="Wingdings 2" panose="05020102010507070707" pitchFamily="18" charset="2"/>
              <a:buNone/>
              <a:defRPr sz="1600" kern="1200">
                <a:solidFill>
                  <a:schemeClr val="tx1"/>
                </a:solidFill>
                <a:latin typeface="+mn-lt"/>
                <a:ea typeface="+mn-ea"/>
                <a:cs typeface="+mn-cs"/>
              </a:defRPr>
            </a:lvl3pPr>
            <a:lvl4pPr marL="1257300" indent="-180975" algn="l" defTabSz="1007943" rtl="0" eaLnBrk="1" latinLnBrk="0" hangingPunct="1">
              <a:lnSpc>
                <a:spcPct val="100000"/>
              </a:lnSpc>
              <a:spcBef>
                <a:spcPts val="1200"/>
              </a:spcBef>
              <a:buClr>
                <a:schemeClr val="accent1"/>
              </a:buClr>
              <a:buFont typeface="Wingdings 2" panose="05020102010507070707" pitchFamily="18" charset="2"/>
              <a:buChar char=""/>
              <a:defRPr sz="1600" kern="1200">
                <a:solidFill>
                  <a:schemeClr val="tx1"/>
                </a:solidFill>
                <a:latin typeface="+mn-lt"/>
                <a:ea typeface="+mn-ea"/>
                <a:cs typeface="+mn-cs"/>
              </a:defRPr>
            </a:lvl4pPr>
            <a:lvl5pPr marL="1619250" indent="-180975" algn="l" defTabSz="1007943" rtl="0" eaLnBrk="1" latinLnBrk="0" hangingPunct="1">
              <a:lnSpc>
                <a:spcPct val="100000"/>
              </a:lnSpc>
              <a:spcBef>
                <a:spcPts val="1200"/>
              </a:spcBef>
              <a:buClr>
                <a:schemeClr val="accent1"/>
              </a:buClr>
              <a:buFont typeface="Wingdings 2" panose="05020102010507070707" pitchFamily="18" charset="2"/>
              <a:buChar char=""/>
              <a:defRPr sz="16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nSpc>
                <a:spcPct val="105000"/>
              </a:lnSpc>
            </a:pPr>
            <a:r>
              <a:rPr lang="en-GB" sz="1200" b="1" dirty="0">
                <a:solidFill>
                  <a:schemeClr val="accent2"/>
                </a:solidFill>
              </a:rPr>
              <a:t>T</a:t>
            </a:r>
            <a:r>
              <a:rPr lang="en-GB" sz="1200" dirty="0"/>
              <a:t>  +44 (0)20 7679 9000       </a:t>
            </a:r>
            <a:r>
              <a:rPr lang="en-GB" sz="1200" b="1" dirty="0">
                <a:solidFill>
                  <a:schemeClr val="accent2"/>
                </a:solidFill>
              </a:rPr>
              <a:t>E </a:t>
            </a:r>
            <a:r>
              <a:rPr lang="en-GB" sz="1200" dirty="0"/>
              <a:t> info@uclb.com</a:t>
            </a:r>
          </a:p>
          <a:p>
            <a:pPr>
              <a:lnSpc>
                <a:spcPct val="105000"/>
              </a:lnSpc>
            </a:pPr>
            <a:r>
              <a:rPr lang="en-GB" sz="1200" b="1" dirty="0">
                <a:solidFill>
                  <a:schemeClr val="accent2"/>
                </a:solidFill>
              </a:rPr>
              <a:t>F</a:t>
            </a:r>
            <a:r>
              <a:rPr lang="en-GB" sz="1200" dirty="0"/>
              <a:t>  +44 (0)20 7679 9838</a:t>
            </a:r>
          </a:p>
          <a:p>
            <a:pPr>
              <a:lnSpc>
                <a:spcPct val="105000"/>
              </a:lnSpc>
            </a:pPr>
            <a:endParaRPr lang="en-GB" sz="1200" dirty="0"/>
          </a:p>
          <a:p>
            <a:pPr>
              <a:lnSpc>
                <a:spcPct val="105000"/>
              </a:lnSpc>
            </a:pPr>
            <a:r>
              <a:rPr lang="en-GB" sz="1200" b="1" dirty="0">
                <a:solidFill>
                  <a:schemeClr val="accent2"/>
                </a:solidFill>
              </a:rPr>
              <a:t>UCL Business PLC </a:t>
            </a:r>
            <a:r>
              <a:rPr lang="en-GB" sz="1200" dirty="0"/>
              <a:t>The Network Building,</a:t>
            </a:r>
          </a:p>
          <a:p>
            <a:pPr>
              <a:lnSpc>
                <a:spcPct val="105000"/>
              </a:lnSpc>
            </a:pPr>
            <a:r>
              <a:rPr lang="en-GB" sz="1200" dirty="0"/>
              <a:t>97 Tottenham Court Road, London, W1T 4TP</a:t>
            </a:r>
          </a:p>
        </p:txBody>
      </p:sp>
      <p:sp>
        <p:nvSpPr>
          <p:cNvPr id="9" name="Rectangle 8"/>
          <p:cNvSpPr/>
          <p:nvPr userDrawn="1"/>
        </p:nvSpPr>
        <p:spPr>
          <a:xfrm>
            <a:off x="4143176" y="7096126"/>
            <a:ext cx="2861361" cy="184666"/>
          </a:xfrm>
          <a:prstGeom prst="rect">
            <a:avLst/>
          </a:prstGeom>
        </p:spPr>
        <p:txBody>
          <a:bodyPr wrap="none" lIns="0" tIns="0" rIns="0" bIns="0">
            <a:spAutoFit/>
          </a:bodyPr>
          <a:lstStyle/>
          <a:p>
            <a:pPr algn="ctr"/>
            <a:r>
              <a:rPr lang="en-GB" sz="1200" dirty="0"/>
              <a:t>Registered in England. Number 02776963</a:t>
            </a:r>
          </a:p>
        </p:txBody>
      </p:sp>
      <p:sp>
        <p:nvSpPr>
          <p:cNvPr id="10" name="Rectangle 9"/>
          <p:cNvSpPr/>
          <p:nvPr userDrawn="1"/>
        </p:nvSpPr>
        <p:spPr>
          <a:xfrm>
            <a:off x="442963" y="7086601"/>
            <a:ext cx="676467" cy="184666"/>
          </a:xfrm>
          <a:prstGeom prst="rect">
            <a:avLst/>
          </a:prstGeom>
        </p:spPr>
        <p:txBody>
          <a:bodyPr wrap="none" lIns="0" tIns="0" rIns="0" bIns="0">
            <a:spAutoFit/>
          </a:bodyPr>
          <a:lstStyle/>
          <a:p>
            <a:pPr algn="ctr"/>
            <a:r>
              <a:rPr lang="en-GB" sz="1200" b="1" dirty="0">
                <a:solidFill>
                  <a:schemeClr val="accent2"/>
                </a:solidFill>
              </a:rPr>
              <a:t>uclb.com</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125" y="318675"/>
            <a:ext cx="2540199" cy="855917"/>
          </a:xfrm>
          <a:prstGeom prst="rect">
            <a:avLst/>
          </a:prstGeom>
        </p:spPr>
      </p:pic>
      <p:grpSp>
        <p:nvGrpSpPr>
          <p:cNvPr id="14" name="Group 13"/>
          <p:cNvGrpSpPr/>
          <p:nvPr userDrawn="1"/>
        </p:nvGrpSpPr>
        <p:grpSpPr>
          <a:xfrm>
            <a:off x="9258300" y="6615113"/>
            <a:ext cx="1087438" cy="630237"/>
            <a:chOff x="9258300" y="6615113"/>
            <a:chExt cx="1087438" cy="630237"/>
          </a:xfrm>
        </p:grpSpPr>
        <p:sp>
          <p:nvSpPr>
            <p:cNvPr id="15" name="Freeform 5"/>
            <p:cNvSpPr>
              <a:spLocks/>
            </p:cNvSpPr>
            <p:nvPr userDrawn="1"/>
          </p:nvSpPr>
          <p:spPr bwMode="auto">
            <a:xfrm>
              <a:off x="9551988" y="6775450"/>
              <a:ext cx="7938" cy="26987"/>
            </a:xfrm>
            <a:custGeom>
              <a:avLst/>
              <a:gdLst>
                <a:gd name="T0" fmla="*/ 20 w 23"/>
                <a:gd name="T1" fmla="*/ 70 h 70"/>
                <a:gd name="T2" fmla="*/ 20 w 23"/>
                <a:gd name="T3" fmla="*/ 69 h 70"/>
                <a:gd name="T4" fmla="*/ 20 w 23"/>
                <a:gd name="T5" fmla="*/ 69 h 70"/>
                <a:gd name="T6" fmla="*/ 21 w 23"/>
                <a:gd name="T7" fmla="*/ 69 h 70"/>
                <a:gd name="T8" fmla="*/ 21 w 23"/>
                <a:gd name="T9" fmla="*/ 69 h 70"/>
                <a:gd name="T10" fmla="*/ 21 w 23"/>
                <a:gd name="T11" fmla="*/ 68 h 70"/>
                <a:gd name="T12" fmla="*/ 21 w 23"/>
                <a:gd name="T13" fmla="*/ 67 h 70"/>
                <a:gd name="T14" fmla="*/ 21 w 23"/>
                <a:gd name="T15" fmla="*/ 67 h 70"/>
                <a:gd name="T16" fmla="*/ 22 w 23"/>
                <a:gd name="T17" fmla="*/ 66 h 70"/>
                <a:gd name="T18" fmla="*/ 22 w 23"/>
                <a:gd name="T19" fmla="*/ 11 h 70"/>
                <a:gd name="T20" fmla="*/ 22 w 23"/>
                <a:gd name="T21" fmla="*/ 11 h 70"/>
                <a:gd name="T22" fmla="*/ 22 w 23"/>
                <a:gd name="T23" fmla="*/ 11 h 70"/>
                <a:gd name="T24" fmla="*/ 22 w 23"/>
                <a:gd name="T25" fmla="*/ 11 h 70"/>
                <a:gd name="T26" fmla="*/ 21 w 23"/>
                <a:gd name="T27" fmla="*/ 11 h 70"/>
                <a:gd name="T28" fmla="*/ 21 w 23"/>
                <a:gd name="T29" fmla="*/ 9 h 70"/>
                <a:gd name="T30" fmla="*/ 21 w 23"/>
                <a:gd name="T31" fmla="*/ 8 h 70"/>
                <a:gd name="T32" fmla="*/ 22 w 23"/>
                <a:gd name="T33" fmla="*/ 8 h 70"/>
                <a:gd name="T34" fmla="*/ 22 w 23"/>
                <a:gd name="T35" fmla="*/ 8 h 70"/>
                <a:gd name="T36" fmla="*/ 22 w 23"/>
                <a:gd name="T37" fmla="*/ 7 h 70"/>
                <a:gd name="T38" fmla="*/ 21 w 23"/>
                <a:gd name="T39" fmla="*/ 4 h 70"/>
                <a:gd name="T40" fmla="*/ 21 w 23"/>
                <a:gd name="T41" fmla="*/ 3 h 70"/>
                <a:gd name="T42" fmla="*/ 20 w 23"/>
                <a:gd name="T43" fmla="*/ 3 h 70"/>
                <a:gd name="T44" fmla="*/ 20 w 23"/>
                <a:gd name="T45" fmla="*/ 3 h 70"/>
                <a:gd name="T46" fmla="*/ 20 w 23"/>
                <a:gd name="T47" fmla="*/ 0 h 70"/>
                <a:gd name="T48" fmla="*/ 3 w 23"/>
                <a:gd name="T49" fmla="*/ 0 h 70"/>
                <a:gd name="T50" fmla="*/ 3 w 23"/>
                <a:gd name="T51" fmla="*/ 3 h 70"/>
                <a:gd name="T52" fmla="*/ 3 w 23"/>
                <a:gd name="T53" fmla="*/ 3 h 70"/>
                <a:gd name="T54" fmla="*/ 2 w 23"/>
                <a:gd name="T55" fmla="*/ 3 h 70"/>
                <a:gd name="T56" fmla="*/ 2 w 23"/>
                <a:gd name="T57" fmla="*/ 4 h 70"/>
                <a:gd name="T58" fmla="*/ 0 w 23"/>
                <a:gd name="T59" fmla="*/ 7 h 70"/>
                <a:gd name="T60" fmla="*/ 0 w 23"/>
                <a:gd name="T61" fmla="*/ 8 h 70"/>
                <a:gd name="T62" fmla="*/ 1 w 23"/>
                <a:gd name="T63" fmla="*/ 8 h 70"/>
                <a:gd name="T64" fmla="*/ 1 w 23"/>
                <a:gd name="T65" fmla="*/ 8 h 70"/>
                <a:gd name="T66" fmla="*/ 1 w 23"/>
                <a:gd name="T67" fmla="*/ 9 h 70"/>
                <a:gd name="T68" fmla="*/ 1 w 23"/>
                <a:gd name="T69" fmla="*/ 11 h 70"/>
                <a:gd name="T70" fmla="*/ 1 w 23"/>
                <a:gd name="T71" fmla="*/ 11 h 70"/>
                <a:gd name="T72" fmla="*/ 0 w 23"/>
                <a:gd name="T73" fmla="*/ 11 h 70"/>
                <a:gd name="T74" fmla="*/ 0 w 23"/>
                <a:gd name="T75" fmla="*/ 11 h 70"/>
                <a:gd name="T76" fmla="*/ 0 w 23"/>
                <a:gd name="T77" fmla="*/ 11 h 70"/>
                <a:gd name="T78" fmla="*/ 0 w 23"/>
                <a:gd name="T79" fmla="*/ 66 h 70"/>
                <a:gd name="T80" fmla="*/ 1 w 23"/>
                <a:gd name="T81" fmla="*/ 67 h 70"/>
                <a:gd name="T82" fmla="*/ 1 w 23"/>
                <a:gd name="T83" fmla="*/ 67 h 70"/>
                <a:gd name="T84" fmla="*/ 1 w 23"/>
                <a:gd name="T85" fmla="*/ 68 h 70"/>
                <a:gd name="T86" fmla="*/ 1 w 23"/>
                <a:gd name="T87" fmla="*/ 69 h 70"/>
                <a:gd name="T88" fmla="*/ 1 w 23"/>
                <a:gd name="T89" fmla="*/ 69 h 70"/>
                <a:gd name="T90" fmla="*/ 2 w 23"/>
                <a:gd name="T91" fmla="*/ 69 h 70"/>
                <a:gd name="T92" fmla="*/ 2 w 23"/>
                <a:gd name="T93" fmla="*/ 69 h 70"/>
                <a:gd name="T94" fmla="*/ 2 w 23"/>
                <a:gd name="T95" fmla="*/ 70 h 70"/>
                <a:gd name="T96" fmla="*/ 20 w 23"/>
                <a:gd name="T9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 h="70">
                  <a:moveTo>
                    <a:pt x="20" y="70"/>
                  </a:moveTo>
                  <a:cubicBezTo>
                    <a:pt x="20" y="69"/>
                    <a:pt x="20" y="69"/>
                    <a:pt x="20" y="69"/>
                  </a:cubicBezTo>
                  <a:cubicBezTo>
                    <a:pt x="20" y="69"/>
                    <a:pt x="20" y="69"/>
                    <a:pt x="20" y="69"/>
                  </a:cubicBezTo>
                  <a:cubicBezTo>
                    <a:pt x="21" y="69"/>
                    <a:pt x="21" y="69"/>
                    <a:pt x="21" y="69"/>
                  </a:cubicBezTo>
                  <a:cubicBezTo>
                    <a:pt x="21" y="69"/>
                    <a:pt x="21" y="69"/>
                    <a:pt x="21" y="69"/>
                  </a:cubicBezTo>
                  <a:cubicBezTo>
                    <a:pt x="21" y="68"/>
                    <a:pt x="21" y="68"/>
                    <a:pt x="21" y="68"/>
                  </a:cubicBezTo>
                  <a:cubicBezTo>
                    <a:pt x="21" y="67"/>
                    <a:pt x="21" y="67"/>
                    <a:pt x="21" y="67"/>
                  </a:cubicBezTo>
                  <a:cubicBezTo>
                    <a:pt x="21" y="67"/>
                    <a:pt x="21" y="67"/>
                    <a:pt x="21" y="67"/>
                  </a:cubicBezTo>
                  <a:cubicBezTo>
                    <a:pt x="21" y="67"/>
                    <a:pt x="22" y="66"/>
                    <a:pt x="22" y="66"/>
                  </a:cubicBezTo>
                  <a:cubicBezTo>
                    <a:pt x="22" y="11"/>
                    <a:pt x="22" y="11"/>
                    <a:pt x="22" y="11"/>
                  </a:cubicBezTo>
                  <a:cubicBezTo>
                    <a:pt x="22" y="11"/>
                    <a:pt x="22" y="11"/>
                    <a:pt x="22" y="11"/>
                  </a:cubicBezTo>
                  <a:cubicBezTo>
                    <a:pt x="22" y="11"/>
                    <a:pt x="22" y="11"/>
                    <a:pt x="22" y="11"/>
                  </a:cubicBezTo>
                  <a:cubicBezTo>
                    <a:pt x="22" y="11"/>
                    <a:pt x="22" y="11"/>
                    <a:pt x="22" y="11"/>
                  </a:cubicBezTo>
                  <a:cubicBezTo>
                    <a:pt x="22" y="11"/>
                    <a:pt x="21" y="11"/>
                    <a:pt x="21" y="11"/>
                  </a:cubicBezTo>
                  <a:cubicBezTo>
                    <a:pt x="21" y="10"/>
                    <a:pt x="21" y="10"/>
                    <a:pt x="21" y="9"/>
                  </a:cubicBezTo>
                  <a:cubicBezTo>
                    <a:pt x="21" y="9"/>
                    <a:pt x="21" y="8"/>
                    <a:pt x="21" y="8"/>
                  </a:cubicBezTo>
                  <a:cubicBezTo>
                    <a:pt x="21" y="8"/>
                    <a:pt x="21" y="8"/>
                    <a:pt x="22" y="8"/>
                  </a:cubicBezTo>
                  <a:cubicBezTo>
                    <a:pt x="22" y="8"/>
                    <a:pt x="22" y="8"/>
                    <a:pt x="22" y="8"/>
                  </a:cubicBezTo>
                  <a:cubicBezTo>
                    <a:pt x="22" y="8"/>
                    <a:pt x="23" y="7"/>
                    <a:pt x="22" y="7"/>
                  </a:cubicBezTo>
                  <a:cubicBezTo>
                    <a:pt x="21" y="6"/>
                    <a:pt x="21" y="4"/>
                    <a:pt x="21" y="4"/>
                  </a:cubicBezTo>
                  <a:cubicBezTo>
                    <a:pt x="21" y="3"/>
                    <a:pt x="21" y="3"/>
                    <a:pt x="21" y="3"/>
                  </a:cubicBezTo>
                  <a:cubicBezTo>
                    <a:pt x="20" y="3"/>
                    <a:pt x="20" y="3"/>
                    <a:pt x="20" y="3"/>
                  </a:cubicBezTo>
                  <a:cubicBezTo>
                    <a:pt x="20" y="3"/>
                    <a:pt x="20" y="3"/>
                    <a:pt x="20" y="3"/>
                  </a:cubicBezTo>
                  <a:cubicBezTo>
                    <a:pt x="20" y="0"/>
                    <a:pt x="20" y="0"/>
                    <a:pt x="20" y="0"/>
                  </a:cubicBezTo>
                  <a:cubicBezTo>
                    <a:pt x="3" y="0"/>
                    <a:pt x="3" y="0"/>
                    <a:pt x="3" y="0"/>
                  </a:cubicBezTo>
                  <a:cubicBezTo>
                    <a:pt x="3" y="3"/>
                    <a:pt x="3" y="3"/>
                    <a:pt x="3" y="3"/>
                  </a:cubicBezTo>
                  <a:cubicBezTo>
                    <a:pt x="3" y="3"/>
                    <a:pt x="3" y="3"/>
                    <a:pt x="3" y="3"/>
                  </a:cubicBezTo>
                  <a:cubicBezTo>
                    <a:pt x="2" y="3"/>
                    <a:pt x="2" y="3"/>
                    <a:pt x="2" y="3"/>
                  </a:cubicBezTo>
                  <a:cubicBezTo>
                    <a:pt x="2" y="3"/>
                    <a:pt x="2" y="3"/>
                    <a:pt x="2" y="4"/>
                  </a:cubicBezTo>
                  <a:cubicBezTo>
                    <a:pt x="2" y="4"/>
                    <a:pt x="1" y="6"/>
                    <a:pt x="0" y="7"/>
                  </a:cubicBezTo>
                  <a:cubicBezTo>
                    <a:pt x="0" y="7"/>
                    <a:pt x="0" y="8"/>
                    <a:pt x="0" y="8"/>
                  </a:cubicBezTo>
                  <a:cubicBezTo>
                    <a:pt x="0" y="8"/>
                    <a:pt x="1" y="8"/>
                    <a:pt x="1" y="8"/>
                  </a:cubicBezTo>
                  <a:cubicBezTo>
                    <a:pt x="1" y="8"/>
                    <a:pt x="1" y="8"/>
                    <a:pt x="1" y="8"/>
                  </a:cubicBezTo>
                  <a:cubicBezTo>
                    <a:pt x="1" y="8"/>
                    <a:pt x="1" y="9"/>
                    <a:pt x="1" y="9"/>
                  </a:cubicBezTo>
                  <a:cubicBezTo>
                    <a:pt x="1" y="10"/>
                    <a:pt x="1" y="10"/>
                    <a:pt x="1" y="11"/>
                  </a:cubicBezTo>
                  <a:cubicBezTo>
                    <a:pt x="1" y="11"/>
                    <a:pt x="1" y="11"/>
                    <a:pt x="1" y="11"/>
                  </a:cubicBezTo>
                  <a:cubicBezTo>
                    <a:pt x="0" y="11"/>
                    <a:pt x="0" y="11"/>
                    <a:pt x="0" y="11"/>
                  </a:cubicBezTo>
                  <a:cubicBezTo>
                    <a:pt x="0" y="11"/>
                    <a:pt x="0" y="11"/>
                    <a:pt x="0" y="11"/>
                  </a:cubicBezTo>
                  <a:cubicBezTo>
                    <a:pt x="0" y="11"/>
                    <a:pt x="0" y="11"/>
                    <a:pt x="0" y="11"/>
                  </a:cubicBezTo>
                  <a:cubicBezTo>
                    <a:pt x="0" y="66"/>
                    <a:pt x="0" y="66"/>
                    <a:pt x="0" y="66"/>
                  </a:cubicBezTo>
                  <a:cubicBezTo>
                    <a:pt x="1" y="66"/>
                    <a:pt x="1" y="67"/>
                    <a:pt x="1" y="67"/>
                  </a:cubicBezTo>
                  <a:cubicBezTo>
                    <a:pt x="1" y="67"/>
                    <a:pt x="1" y="67"/>
                    <a:pt x="1" y="67"/>
                  </a:cubicBezTo>
                  <a:cubicBezTo>
                    <a:pt x="1" y="68"/>
                    <a:pt x="1" y="68"/>
                    <a:pt x="1" y="68"/>
                  </a:cubicBezTo>
                  <a:cubicBezTo>
                    <a:pt x="1" y="68"/>
                    <a:pt x="1" y="68"/>
                    <a:pt x="1" y="69"/>
                  </a:cubicBezTo>
                  <a:cubicBezTo>
                    <a:pt x="1" y="69"/>
                    <a:pt x="1" y="69"/>
                    <a:pt x="1" y="69"/>
                  </a:cubicBezTo>
                  <a:cubicBezTo>
                    <a:pt x="2" y="69"/>
                    <a:pt x="2" y="69"/>
                    <a:pt x="2" y="69"/>
                  </a:cubicBezTo>
                  <a:cubicBezTo>
                    <a:pt x="2" y="69"/>
                    <a:pt x="2" y="69"/>
                    <a:pt x="2" y="69"/>
                  </a:cubicBezTo>
                  <a:cubicBezTo>
                    <a:pt x="2" y="70"/>
                    <a:pt x="2" y="70"/>
                    <a:pt x="2" y="70"/>
                  </a:cubicBezTo>
                  <a:lnTo>
                    <a:pt x="20" y="7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6"/>
            <p:cNvSpPr>
              <a:spLocks/>
            </p:cNvSpPr>
            <p:nvPr userDrawn="1"/>
          </p:nvSpPr>
          <p:spPr bwMode="auto">
            <a:xfrm>
              <a:off x="9539288" y="6775450"/>
              <a:ext cx="7938" cy="26987"/>
            </a:xfrm>
            <a:custGeom>
              <a:avLst/>
              <a:gdLst>
                <a:gd name="T0" fmla="*/ 2 w 22"/>
                <a:gd name="T1" fmla="*/ 3 h 70"/>
                <a:gd name="T2" fmla="*/ 2 w 22"/>
                <a:gd name="T3" fmla="*/ 3 h 70"/>
                <a:gd name="T4" fmla="*/ 2 w 22"/>
                <a:gd name="T5" fmla="*/ 3 h 70"/>
                <a:gd name="T6" fmla="*/ 1 w 22"/>
                <a:gd name="T7" fmla="*/ 4 h 70"/>
                <a:gd name="T8" fmla="*/ 0 w 22"/>
                <a:gd name="T9" fmla="*/ 7 h 70"/>
                <a:gd name="T10" fmla="*/ 0 w 22"/>
                <a:gd name="T11" fmla="*/ 8 h 70"/>
                <a:gd name="T12" fmla="*/ 0 w 22"/>
                <a:gd name="T13" fmla="*/ 8 h 70"/>
                <a:gd name="T14" fmla="*/ 1 w 22"/>
                <a:gd name="T15" fmla="*/ 8 h 70"/>
                <a:gd name="T16" fmla="*/ 1 w 22"/>
                <a:gd name="T17" fmla="*/ 9 h 70"/>
                <a:gd name="T18" fmla="*/ 1 w 22"/>
                <a:gd name="T19" fmla="*/ 11 h 70"/>
                <a:gd name="T20" fmla="*/ 0 w 22"/>
                <a:gd name="T21" fmla="*/ 11 h 70"/>
                <a:gd name="T22" fmla="*/ 0 w 22"/>
                <a:gd name="T23" fmla="*/ 11 h 70"/>
                <a:gd name="T24" fmla="*/ 0 w 22"/>
                <a:gd name="T25" fmla="*/ 11 h 70"/>
                <a:gd name="T26" fmla="*/ 0 w 22"/>
                <a:gd name="T27" fmla="*/ 11 h 70"/>
                <a:gd name="T28" fmla="*/ 0 w 22"/>
                <a:gd name="T29" fmla="*/ 66 h 70"/>
                <a:gd name="T30" fmla="*/ 1 w 22"/>
                <a:gd name="T31" fmla="*/ 67 h 70"/>
                <a:gd name="T32" fmla="*/ 1 w 22"/>
                <a:gd name="T33" fmla="*/ 67 h 70"/>
                <a:gd name="T34" fmla="*/ 1 w 22"/>
                <a:gd name="T35" fmla="*/ 68 h 70"/>
                <a:gd name="T36" fmla="*/ 1 w 22"/>
                <a:gd name="T37" fmla="*/ 69 h 70"/>
                <a:gd name="T38" fmla="*/ 1 w 22"/>
                <a:gd name="T39" fmla="*/ 69 h 70"/>
                <a:gd name="T40" fmla="*/ 2 w 22"/>
                <a:gd name="T41" fmla="*/ 69 h 70"/>
                <a:gd name="T42" fmla="*/ 2 w 22"/>
                <a:gd name="T43" fmla="*/ 69 h 70"/>
                <a:gd name="T44" fmla="*/ 2 w 22"/>
                <a:gd name="T45" fmla="*/ 70 h 70"/>
                <a:gd name="T46" fmla="*/ 20 w 22"/>
                <a:gd name="T47" fmla="*/ 70 h 70"/>
                <a:gd name="T48" fmla="*/ 20 w 22"/>
                <a:gd name="T49" fmla="*/ 69 h 70"/>
                <a:gd name="T50" fmla="*/ 20 w 22"/>
                <a:gd name="T51" fmla="*/ 69 h 70"/>
                <a:gd name="T52" fmla="*/ 21 w 22"/>
                <a:gd name="T53" fmla="*/ 69 h 70"/>
                <a:gd name="T54" fmla="*/ 21 w 22"/>
                <a:gd name="T55" fmla="*/ 69 h 70"/>
                <a:gd name="T56" fmla="*/ 21 w 22"/>
                <a:gd name="T57" fmla="*/ 68 h 70"/>
                <a:gd name="T58" fmla="*/ 21 w 22"/>
                <a:gd name="T59" fmla="*/ 67 h 70"/>
                <a:gd name="T60" fmla="*/ 21 w 22"/>
                <a:gd name="T61" fmla="*/ 67 h 70"/>
                <a:gd name="T62" fmla="*/ 22 w 22"/>
                <a:gd name="T63" fmla="*/ 66 h 70"/>
                <a:gd name="T64" fmla="*/ 22 w 22"/>
                <a:gd name="T65" fmla="*/ 11 h 70"/>
                <a:gd name="T66" fmla="*/ 22 w 22"/>
                <a:gd name="T67" fmla="*/ 11 h 70"/>
                <a:gd name="T68" fmla="*/ 22 w 22"/>
                <a:gd name="T69" fmla="*/ 11 h 70"/>
                <a:gd name="T70" fmla="*/ 21 w 22"/>
                <a:gd name="T71" fmla="*/ 11 h 70"/>
                <a:gd name="T72" fmla="*/ 21 w 22"/>
                <a:gd name="T73" fmla="*/ 11 h 70"/>
                <a:gd name="T74" fmla="*/ 21 w 22"/>
                <a:gd name="T75" fmla="*/ 9 h 70"/>
                <a:gd name="T76" fmla="*/ 21 w 22"/>
                <a:gd name="T77" fmla="*/ 8 h 70"/>
                <a:gd name="T78" fmla="*/ 21 w 22"/>
                <a:gd name="T79" fmla="*/ 8 h 70"/>
                <a:gd name="T80" fmla="*/ 22 w 22"/>
                <a:gd name="T81" fmla="*/ 8 h 70"/>
                <a:gd name="T82" fmla="*/ 22 w 22"/>
                <a:gd name="T83" fmla="*/ 7 h 70"/>
                <a:gd name="T84" fmla="*/ 20 w 22"/>
                <a:gd name="T85" fmla="*/ 4 h 70"/>
                <a:gd name="T86" fmla="*/ 20 w 22"/>
                <a:gd name="T87" fmla="*/ 3 h 70"/>
                <a:gd name="T88" fmla="*/ 20 w 22"/>
                <a:gd name="T89" fmla="*/ 3 h 70"/>
                <a:gd name="T90" fmla="*/ 19 w 22"/>
                <a:gd name="T91" fmla="*/ 3 h 70"/>
                <a:gd name="T92" fmla="*/ 19 w 22"/>
                <a:gd name="T93" fmla="*/ 0 h 70"/>
                <a:gd name="T94" fmla="*/ 2 w 22"/>
                <a:gd name="T95" fmla="*/ 0 h 70"/>
                <a:gd name="T96" fmla="*/ 2 w 22"/>
                <a:gd name="T97"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 h="70">
                  <a:moveTo>
                    <a:pt x="2" y="3"/>
                  </a:moveTo>
                  <a:cubicBezTo>
                    <a:pt x="2" y="3"/>
                    <a:pt x="2" y="3"/>
                    <a:pt x="2" y="3"/>
                  </a:cubicBezTo>
                  <a:cubicBezTo>
                    <a:pt x="2" y="3"/>
                    <a:pt x="2" y="3"/>
                    <a:pt x="2" y="3"/>
                  </a:cubicBezTo>
                  <a:cubicBezTo>
                    <a:pt x="1" y="3"/>
                    <a:pt x="1" y="3"/>
                    <a:pt x="1" y="4"/>
                  </a:cubicBezTo>
                  <a:cubicBezTo>
                    <a:pt x="1" y="4"/>
                    <a:pt x="1" y="6"/>
                    <a:pt x="0" y="7"/>
                  </a:cubicBezTo>
                  <a:cubicBezTo>
                    <a:pt x="0" y="7"/>
                    <a:pt x="0" y="8"/>
                    <a:pt x="0" y="8"/>
                  </a:cubicBezTo>
                  <a:cubicBezTo>
                    <a:pt x="0" y="8"/>
                    <a:pt x="0" y="8"/>
                    <a:pt x="0" y="8"/>
                  </a:cubicBezTo>
                  <a:cubicBezTo>
                    <a:pt x="1" y="8"/>
                    <a:pt x="1" y="8"/>
                    <a:pt x="1" y="8"/>
                  </a:cubicBezTo>
                  <a:cubicBezTo>
                    <a:pt x="1" y="8"/>
                    <a:pt x="1" y="9"/>
                    <a:pt x="1" y="9"/>
                  </a:cubicBezTo>
                  <a:cubicBezTo>
                    <a:pt x="1" y="10"/>
                    <a:pt x="1" y="10"/>
                    <a:pt x="1" y="11"/>
                  </a:cubicBezTo>
                  <a:cubicBezTo>
                    <a:pt x="1" y="11"/>
                    <a:pt x="1" y="11"/>
                    <a:pt x="0" y="11"/>
                  </a:cubicBezTo>
                  <a:cubicBezTo>
                    <a:pt x="0" y="11"/>
                    <a:pt x="0" y="11"/>
                    <a:pt x="0" y="11"/>
                  </a:cubicBezTo>
                  <a:cubicBezTo>
                    <a:pt x="0" y="11"/>
                    <a:pt x="0" y="11"/>
                    <a:pt x="0" y="11"/>
                  </a:cubicBezTo>
                  <a:cubicBezTo>
                    <a:pt x="0" y="11"/>
                    <a:pt x="0" y="11"/>
                    <a:pt x="0" y="11"/>
                  </a:cubicBezTo>
                  <a:cubicBezTo>
                    <a:pt x="0" y="66"/>
                    <a:pt x="0" y="66"/>
                    <a:pt x="0" y="66"/>
                  </a:cubicBezTo>
                  <a:cubicBezTo>
                    <a:pt x="0" y="66"/>
                    <a:pt x="1" y="67"/>
                    <a:pt x="1" y="67"/>
                  </a:cubicBezTo>
                  <a:cubicBezTo>
                    <a:pt x="1" y="67"/>
                    <a:pt x="1" y="67"/>
                    <a:pt x="1" y="67"/>
                  </a:cubicBezTo>
                  <a:cubicBezTo>
                    <a:pt x="1" y="68"/>
                    <a:pt x="1" y="68"/>
                    <a:pt x="1" y="68"/>
                  </a:cubicBezTo>
                  <a:cubicBezTo>
                    <a:pt x="1" y="68"/>
                    <a:pt x="1" y="68"/>
                    <a:pt x="1" y="69"/>
                  </a:cubicBezTo>
                  <a:cubicBezTo>
                    <a:pt x="1" y="69"/>
                    <a:pt x="1" y="69"/>
                    <a:pt x="1" y="69"/>
                  </a:cubicBezTo>
                  <a:cubicBezTo>
                    <a:pt x="2" y="69"/>
                    <a:pt x="2" y="69"/>
                    <a:pt x="2" y="69"/>
                  </a:cubicBezTo>
                  <a:cubicBezTo>
                    <a:pt x="2" y="69"/>
                    <a:pt x="2" y="69"/>
                    <a:pt x="2" y="69"/>
                  </a:cubicBezTo>
                  <a:cubicBezTo>
                    <a:pt x="2" y="70"/>
                    <a:pt x="2" y="70"/>
                    <a:pt x="2" y="70"/>
                  </a:cubicBezTo>
                  <a:cubicBezTo>
                    <a:pt x="20" y="70"/>
                    <a:pt x="20" y="70"/>
                    <a:pt x="20" y="70"/>
                  </a:cubicBezTo>
                  <a:cubicBezTo>
                    <a:pt x="20" y="69"/>
                    <a:pt x="20" y="69"/>
                    <a:pt x="20" y="69"/>
                  </a:cubicBezTo>
                  <a:cubicBezTo>
                    <a:pt x="20" y="69"/>
                    <a:pt x="20" y="69"/>
                    <a:pt x="20" y="69"/>
                  </a:cubicBezTo>
                  <a:cubicBezTo>
                    <a:pt x="21" y="69"/>
                    <a:pt x="21" y="69"/>
                    <a:pt x="21" y="69"/>
                  </a:cubicBezTo>
                  <a:cubicBezTo>
                    <a:pt x="21" y="69"/>
                    <a:pt x="21" y="69"/>
                    <a:pt x="21" y="69"/>
                  </a:cubicBezTo>
                  <a:cubicBezTo>
                    <a:pt x="21" y="68"/>
                    <a:pt x="21" y="68"/>
                    <a:pt x="21" y="68"/>
                  </a:cubicBezTo>
                  <a:cubicBezTo>
                    <a:pt x="21" y="67"/>
                    <a:pt x="21" y="67"/>
                    <a:pt x="21" y="67"/>
                  </a:cubicBezTo>
                  <a:cubicBezTo>
                    <a:pt x="21" y="67"/>
                    <a:pt x="21" y="67"/>
                    <a:pt x="21" y="67"/>
                  </a:cubicBezTo>
                  <a:cubicBezTo>
                    <a:pt x="21" y="67"/>
                    <a:pt x="22" y="66"/>
                    <a:pt x="22" y="66"/>
                  </a:cubicBezTo>
                  <a:cubicBezTo>
                    <a:pt x="22" y="11"/>
                    <a:pt x="22" y="11"/>
                    <a:pt x="22" y="11"/>
                  </a:cubicBezTo>
                  <a:cubicBezTo>
                    <a:pt x="22" y="11"/>
                    <a:pt x="22" y="11"/>
                    <a:pt x="22" y="11"/>
                  </a:cubicBezTo>
                  <a:cubicBezTo>
                    <a:pt x="22" y="11"/>
                    <a:pt x="22" y="11"/>
                    <a:pt x="22" y="11"/>
                  </a:cubicBezTo>
                  <a:cubicBezTo>
                    <a:pt x="22" y="11"/>
                    <a:pt x="21" y="11"/>
                    <a:pt x="21" y="11"/>
                  </a:cubicBezTo>
                  <a:cubicBezTo>
                    <a:pt x="21" y="11"/>
                    <a:pt x="21" y="11"/>
                    <a:pt x="21" y="11"/>
                  </a:cubicBezTo>
                  <a:cubicBezTo>
                    <a:pt x="21" y="10"/>
                    <a:pt x="21" y="10"/>
                    <a:pt x="21" y="9"/>
                  </a:cubicBezTo>
                  <a:cubicBezTo>
                    <a:pt x="21" y="9"/>
                    <a:pt x="21" y="8"/>
                    <a:pt x="21" y="8"/>
                  </a:cubicBezTo>
                  <a:cubicBezTo>
                    <a:pt x="21" y="8"/>
                    <a:pt x="21" y="8"/>
                    <a:pt x="21" y="8"/>
                  </a:cubicBezTo>
                  <a:cubicBezTo>
                    <a:pt x="21" y="8"/>
                    <a:pt x="22" y="8"/>
                    <a:pt x="22" y="8"/>
                  </a:cubicBezTo>
                  <a:cubicBezTo>
                    <a:pt x="22" y="8"/>
                    <a:pt x="22" y="7"/>
                    <a:pt x="22" y="7"/>
                  </a:cubicBezTo>
                  <a:cubicBezTo>
                    <a:pt x="21" y="6"/>
                    <a:pt x="20" y="4"/>
                    <a:pt x="20" y="4"/>
                  </a:cubicBezTo>
                  <a:cubicBezTo>
                    <a:pt x="20" y="3"/>
                    <a:pt x="20" y="3"/>
                    <a:pt x="20" y="3"/>
                  </a:cubicBezTo>
                  <a:cubicBezTo>
                    <a:pt x="20" y="3"/>
                    <a:pt x="20" y="3"/>
                    <a:pt x="20" y="3"/>
                  </a:cubicBezTo>
                  <a:cubicBezTo>
                    <a:pt x="19" y="3"/>
                    <a:pt x="19" y="3"/>
                    <a:pt x="19" y="3"/>
                  </a:cubicBezTo>
                  <a:cubicBezTo>
                    <a:pt x="19" y="0"/>
                    <a:pt x="19" y="0"/>
                    <a:pt x="19" y="0"/>
                  </a:cubicBezTo>
                  <a:cubicBezTo>
                    <a:pt x="2" y="0"/>
                    <a:pt x="2" y="0"/>
                    <a:pt x="2" y="0"/>
                  </a:cubicBezTo>
                  <a:lnTo>
                    <a:pt x="2" y="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7"/>
            <p:cNvSpPr>
              <a:spLocks/>
            </p:cNvSpPr>
            <p:nvPr userDrawn="1"/>
          </p:nvSpPr>
          <p:spPr bwMode="auto">
            <a:xfrm>
              <a:off x="9564688" y="6775450"/>
              <a:ext cx="7938" cy="26987"/>
            </a:xfrm>
            <a:custGeom>
              <a:avLst/>
              <a:gdLst>
                <a:gd name="T0" fmla="*/ 3 w 23"/>
                <a:gd name="T1" fmla="*/ 0 h 70"/>
                <a:gd name="T2" fmla="*/ 3 w 23"/>
                <a:gd name="T3" fmla="*/ 3 h 70"/>
                <a:gd name="T4" fmla="*/ 3 w 23"/>
                <a:gd name="T5" fmla="*/ 3 h 70"/>
                <a:gd name="T6" fmla="*/ 2 w 23"/>
                <a:gd name="T7" fmla="*/ 3 h 70"/>
                <a:gd name="T8" fmla="*/ 2 w 23"/>
                <a:gd name="T9" fmla="*/ 4 h 70"/>
                <a:gd name="T10" fmla="*/ 0 w 23"/>
                <a:gd name="T11" fmla="*/ 7 h 70"/>
                <a:gd name="T12" fmla="*/ 1 w 23"/>
                <a:gd name="T13" fmla="*/ 8 h 70"/>
                <a:gd name="T14" fmla="*/ 1 w 23"/>
                <a:gd name="T15" fmla="*/ 8 h 70"/>
                <a:gd name="T16" fmla="*/ 1 w 23"/>
                <a:gd name="T17" fmla="*/ 8 h 70"/>
                <a:gd name="T18" fmla="*/ 1 w 23"/>
                <a:gd name="T19" fmla="*/ 9 h 70"/>
                <a:gd name="T20" fmla="*/ 1 w 23"/>
                <a:gd name="T21" fmla="*/ 11 h 70"/>
                <a:gd name="T22" fmla="*/ 1 w 23"/>
                <a:gd name="T23" fmla="*/ 11 h 70"/>
                <a:gd name="T24" fmla="*/ 1 w 23"/>
                <a:gd name="T25" fmla="*/ 11 h 70"/>
                <a:gd name="T26" fmla="*/ 1 w 23"/>
                <a:gd name="T27" fmla="*/ 11 h 70"/>
                <a:gd name="T28" fmla="*/ 1 w 23"/>
                <a:gd name="T29" fmla="*/ 11 h 70"/>
                <a:gd name="T30" fmla="*/ 1 w 23"/>
                <a:gd name="T31" fmla="*/ 66 h 70"/>
                <a:gd name="T32" fmla="*/ 1 w 23"/>
                <a:gd name="T33" fmla="*/ 67 h 70"/>
                <a:gd name="T34" fmla="*/ 1 w 23"/>
                <a:gd name="T35" fmla="*/ 67 h 70"/>
                <a:gd name="T36" fmla="*/ 1 w 23"/>
                <a:gd name="T37" fmla="*/ 68 h 70"/>
                <a:gd name="T38" fmla="*/ 2 w 23"/>
                <a:gd name="T39" fmla="*/ 69 h 70"/>
                <a:gd name="T40" fmla="*/ 2 w 23"/>
                <a:gd name="T41" fmla="*/ 69 h 70"/>
                <a:gd name="T42" fmla="*/ 2 w 23"/>
                <a:gd name="T43" fmla="*/ 69 h 70"/>
                <a:gd name="T44" fmla="*/ 3 w 23"/>
                <a:gd name="T45" fmla="*/ 69 h 70"/>
                <a:gd name="T46" fmla="*/ 3 w 23"/>
                <a:gd name="T47" fmla="*/ 70 h 70"/>
                <a:gd name="T48" fmla="*/ 20 w 23"/>
                <a:gd name="T49" fmla="*/ 70 h 70"/>
                <a:gd name="T50" fmla="*/ 20 w 23"/>
                <a:gd name="T51" fmla="*/ 69 h 70"/>
                <a:gd name="T52" fmla="*/ 21 w 23"/>
                <a:gd name="T53" fmla="*/ 69 h 70"/>
                <a:gd name="T54" fmla="*/ 21 w 23"/>
                <a:gd name="T55" fmla="*/ 69 h 70"/>
                <a:gd name="T56" fmla="*/ 21 w 23"/>
                <a:gd name="T57" fmla="*/ 69 h 70"/>
                <a:gd name="T58" fmla="*/ 21 w 23"/>
                <a:gd name="T59" fmla="*/ 68 h 70"/>
                <a:gd name="T60" fmla="*/ 21 w 23"/>
                <a:gd name="T61" fmla="*/ 67 h 70"/>
                <a:gd name="T62" fmla="*/ 22 w 23"/>
                <a:gd name="T63" fmla="*/ 67 h 70"/>
                <a:gd name="T64" fmla="*/ 22 w 23"/>
                <a:gd name="T65" fmla="*/ 66 h 70"/>
                <a:gd name="T66" fmla="*/ 22 w 23"/>
                <a:gd name="T67" fmla="*/ 11 h 70"/>
                <a:gd name="T68" fmla="*/ 22 w 23"/>
                <a:gd name="T69" fmla="*/ 11 h 70"/>
                <a:gd name="T70" fmla="*/ 22 w 23"/>
                <a:gd name="T71" fmla="*/ 11 h 70"/>
                <a:gd name="T72" fmla="*/ 22 w 23"/>
                <a:gd name="T73" fmla="*/ 11 h 70"/>
                <a:gd name="T74" fmla="*/ 22 w 23"/>
                <a:gd name="T75" fmla="*/ 11 h 70"/>
                <a:gd name="T76" fmla="*/ 22 w 23"/>
                <a:gd name="T77" fmla="*/ 9 h 70"/>
                <a:gd name="T78" fmla="*/ 22 w 23"/>
                <a:gd name="T79" fmla="*/ 8 h 70"/>
                <a:gd name="T80" fmla="*/ 22 w 23"/>
                <a:gd name="T81" fmla="*/ 8 h 70"/>
                <a:gd name="T82" fmla="*/ 22 w 23"/>
                <a:gd name="T83" fmla="*/ 8 h 70"/>
                <a:gd name="T84" fmla="*/ 23 w 23"/>
                <a:gd name="T85" fmla="*/ 7 h 70"/>
                <a:gd name="T86" fmla="*/ 21 w 23"/>
                <a:gd name="T87" fmla="*/ 4 h 70"/>
                <a:gd name="T88" fmla="*/ 21 w 23"/>
                <a:gd name="T89" fmla="*/ 3 h 70"/>
                <a:gd name="T90" fmla="*/ 20 w 23"/>
                <a:gd name="T91" fmla="*/ 3 h 70"/>
                <a:gd name="T92" fmla="*/ 20 w 23"/>
                <a:gd name="T93" fmla="*/ 3 h 70"/>
                <a:gd name="T94" fmla="*/ 20 w 23"/>
                <a:gd name="T95" fmla="*/ 0 h 70"/>
                <a:gd name="T96" fmla="*/ 3 w 23"/>
                <a:gd name="T9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 h="70">
                  <a:moveTo>
                    <a:pt x="3" y="0"/>
                  </a:moveTo>
                  <a:cubicBezTo>
                    <a:pt x="3" y="3"/>
                    <a:pt x="3" y="3"/>
                    <a:pt x="3" y="3"/>
                  </a:cubicBezTo>
                  <a:cubicBezTo>
                    <a:pt x="3" y="3"/>
                    <a:pt x="3" y="3"/>
                    <a:pt x="3" y="3"/>
                  </a:cubicBezTo>
                  <a:cubicBezTo>
                    <a:pt x="2" y="3"/>
                    <a:pt x="2" y="3"/>
                    <a:pt x="2" y="3"/>
                  </a:cubicBezTo>
                  <a:cubicBezTo>
                    <a:pt x="2" y="3"/>
                    <a:pt x="2" y="3"/>
                    <a:pt x="2" y="4"/>
                  </a:cubicBezTo>
                  <a:cubicBezTo>
                    <a:pt x="2" y="4"/>
                    <a:pt x="2" y="6"/>
                    <a:pt x="0" y="7"/>
                  </a:cubicBezTo>
                  <a:cubicBezTo>
                    <a:pt x="0" y="7"/>
                    <a:pt x="0" y="8"/>
                    <a:pt x="1" y="8"/>
                  </a:cubicBezTo>
                  <a:cubicBezTo>
                    <a:pt x="1" y="8"/>
                    <a:pt x="1" y="8"/>
                    <a:pt x="1" y="8"/>
                  </a:cubicBezTo>
                  <a:cubicBezTo>
                    <a:pt x="1" y="8"/>
                    <a:pt x="1" y="8"/>
                    <a:pt x="1" y="8"/>
                  </a:cubicBezTo>
                  <a:cubicBezTo>
                    <a:pt x="1" y="8"/>
                    <a:pt x="1" y="9"/>
                    <a:pt x="1" y="9"/>
                  </a:cubicBezTo>
                  <a:cubicBezTo>
                    <a:pt x="1" y="10"/>
                    <a:pt x="1" y="10"/>
                    <a:pt x="1" y="11"/>
                  </a:cubicBezTo>
                  <a:cubicBezTo>
                    <a:pt x="1" y="11"/>
                    <a:pt x="1" y="11"/>
                    <a:pt x="1" y="11"/>
                  </a:cubicBezTo>
                  <a:cubicBezTo>
                    <a:pt x="1" y="11"/>
                    <a:pt x="1" y="11"/>
                    <a:pt x="1" y="11"/>
                  </a:cubicBezTo>
                  <a:cubicBezTo>
                    <a:pt x="1" y="11"/>
                    <a:pt x="1" y="11"/>
                    <a:pt x="1" y="11"/>
                  </a:cubicBezTo>
                  <a:cubicBezTo>
                    <a:pt x="1" y="11"/>
                    <a:pt x="1" y="11"/>
                    <a:pt x="1" y="11"/>
                  </a:cubicBezTo>
                  <a:cubicBezTo>
                    <a:pt x="1" y="66"/>
                    <a:pt x="1" y="66"/>
                    <a:pt x="1" y="66"/>
                  </a:cubicBezTo>
                  <a:cubicBezTo>
                    <a:pt x="1" y="66"/>
                    <a:pt x="1" y="67"/>
                    <a:pt x="1" y="67"/>
                  </a:cubicBezTo>
                  <a:cubicBezTo>
                    <a:pt x="1" y="67"/>
                    <a:pt x="1" y="67"/>
                    <a:pt x="1" y="67"/>
                  </a:cubicBezTo>
                  <a:cubicBezTo>
                    <a:pt x="1" y="68"/>
                    <a:pt x="1" y="68"/>
                    <a:pt x="1" y="68"/>
                  </a:cubicBezTo>
                  <a:cubicBezTo>
                    <a:pt x="1" y="68"/>
                    <a:pt x="1" y="68"/>
                    <a:pt x="2" y="69"/>
                  </a:cubicBezTo>
                  <a:cubicBezTo>
                    <a:pt x="2" y="69"/>
                    <a:pt x="2" y="69"/>
                    <a:pt x="2" y="69"/>
                  </a:cubicBezTo>
                  <a:cubicBezTo>
                    <a:pt x="2" y="69"/>
                    <a:pt x="2" y="69"/>
                    <a:pt x="2" y="69"/>
                  </a:cubicBezTo>
                  <a:cubicBezTo>
                    <a:pt x="3" y="69"/>
                    <a:pt x="3" y="69"/>
                    <a:pt x="3" y="69"/>
                  </a:cubicBezTo>
                  <a:cubicBezTo>
                    <a:pt x="3" y="70"/>
                    <a:pt x="3" y="70"/>
                    <a:pt x="3" y="70"/>
                  </a:cubicBezTo>
                  <a:cubicBezTo>
                    <a:pt x="20" y="70"/>
                    <a:pt x="20" y="70"/>
                    <a:pt x="20" y="70"/>
                  </a:cubicBezTo>
                  <a:cubicBezTo>
                    <a:pt x="20" y="69"/>
                    <a:pt x="20" y="69"/>
                    <a:pt x="20" y="69"/>
                  </a:cubicBezTo>
                  <a:cubicBezTo>
                    <a:pt x="20" y="69"/>
                    <a:pt x="20" y="69"/>
                    <a:pt x="21" y="69"/>
                  </a:cubicBezTo>
                  <a:cubicBezTo>
                    <a:pt x="21" y="69"/>
                    <a:pt x="21" y="69"/>
                    <a:pt x="21" y="69"/>
                  </a:cubicBezTo>
                  <a:cubicBezTo>
                    <a:pt x="21" y="69"/>
                    <a:pt x="21" y="69"/>
                    <a:pt x="21" y="69"/>
                  </a:cubicBezTo>
                  <a:cubicBezTo>
                    <a:pt x="21" y="68"/>
                    <a:pt x="21" y="68"/>
                    <a:pt x="21" y="68"/>
                  </a:cubicBezTo>
                  <a:cubicBezTo>
                    <a:pt x="21" y="67"/>
                    <a:pt x="21" y="67"/>
                    <a:pt x="21" y="67"/>
                  </a:cubicBezTo>
                  <a:cubicBezTo>
                    <a:pt x="21" y="67"/>
                    <a:pt x="22" y="67"/>
                    <a:pt x="22" y="67"/>
                  </a:cubicBezTo>
                  <a:cubicBezTo>
                    <a:pt x="22" y="67"/>
                    <a:pt x="22" y="66"/>
                    <a:pt x="22" y="66"/>
                  </a:cubicBezTo>
                  <a:cubicBezTo>
                    <a:pt x="22" y="11"/>
                    <a:pt x="22" y="11"/>
                    <a:pt x="22" y="11"/>
                  </a:cubicBezTo>
                  <a:cubicBezTo>
                    <a:pt x="22" y="11"/>
                    <a:pt x="22" y="11"/>
                    <a:pt x="22" y="11"/>
                  </a:cubicBezTo>
                  <a:cubicBezTo>
                    <a:pt x="22" y="11"/>
                    <a:pt x="22" y="11"/>
                    <a:pt x="22" y="11"/>
                  </a:cubicBezTo>
                  <a:cubicBezTo>
                    <a:pt x="22" y="11"/>
                    <a:pt x="22" y="11"/>
                    <a:pt x="22" y="11"/>
                  </a:cubicBezTo>
                  <a:cubicBezTo>
                    <a:pt x="22" y="11"/>
                    <a:pt x="22" y="11"/>
                    <a:pt x="22" y="11"/>
                  </a:cubicBezTo>
                  <a:cubicBezTo>
                    <a:pt x="22" y="10"/>
                    <a:pt x="22" y="10"/>
                    <a:pt x="22" y="9"/>
                  </a:cubicBezTo>
                  <a:cubicBezTo>
                    <a:pt x="22" y="9"/>
                    <a:pt x="22" y="8"/>
                    <a:pt x="22" y="8"/>
                  </a:cubicBezTo>
                  <a:cubicBezTo>
                    <a:pt x="22" y="8"/>
                    <a:pt x="22" y="8"/>
                    <a:pt x="22" y="8"/>
                  </a:cubicBezTo>
                  <a:cubicBezTo>
                    <a:pt x="22" y="8"/>
                    <a:pt x="22" y="8"/>
                    <a:pt x="22" y="8"/>
                  </a:cubicBezTo>
                  <a:cubicBezTo>
                    <a:pt x="23" y="8"/>
                    <a:pt x="23" y="7"/>
                    <a:pt x="23" y="7"/>
                  </a:cubicBezTo>
                  <a:cubicBezTo>
                    <a:pt x="21" y="6"/>
                    <a:pt x="21" y="4"/>
                    <a:pt x="21" y="4"/>
                  </a:cubicBezTo>
                  <a:cubicBezTo>
                    <a:pt x="21" y="3"/>
                    <a:pt x="21" y="3"/>
                    <a:pt x="21" y="3"/>
                  </a:cubicBezTo>
                  <a:cubicBezTo>
                    <a:pt x="20" y="3"/>
                    <a:pt x="20" y="3"/>
                    <a:pt x="20" y="3"/>
                  </a:cubicBezTo>
                  <a:cubicBezTo>
                    <a:pt x="20" y="3"/>
                    <a:pt x="20" y="3"/>
                    <a:pt x="20" y="3"/>
                  </a:cubicBezTo>
                  <a:cubicBezTo>
                    <a:pt x="20" y="0"/>
                    <a:pt x="20" y="0"/>
                    <a:pt x="20" y="0"/>
                  </a:cubicBezTo>
                  <a:lnTo>
                    <a:pt x="3"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8"/>
            <p:cNvSpPr>
              <a:spLocks/>
            </p:cNvSpPr>
            <p:nvPr userDrawn="1"/>
          </p:nvSpPr>
          <p:spPr bwMode="auto">
            <a:xfrm>
              <a:off x="9513888" y="6775450"/>
              <a:ext cx="9525" cy="26987"/>
            </a:xfrm>
            <a:custGeom>
              <a:avLst/>
              <a:gdLst>
                <a:gd name="T0" fmla="*/ 20 w 23"/>
                <a:gd name="T1" fmla="*/ 70 h 70"/>
                <a:gd name="T2" fmla="*/ 20 w 23"/>
                <a:gd name="T3" fmla="*/ 69 h 70"/>
                <a:gd name="T4" fmla="*/ 20 w 23"/>
                <a:gd name="T5" fmla="*/ 69 h 70"/>
                <a:gd name="T6" fmla="*/ 21 w 23"/>
                <a:gd name="T7" fmla="*/ 69 h 70"/>
                <a:gd name="T8" fmla="*/ 21 w 23"/>
                <a:gd name="T9" fmla="*/ 69 h 70"/>
                <a:gd name="T10" fmla="*/ 21 w 23"/>
                <a:gd name="T11" fmla="*/ 68 h 70"/>
                <a:gd name="T12" fmla="*/ 21 w 23"/>
                <a:gd name="T13" fmla="*/ 67 h 70"/>
                <a:gd name="T14" fmla="*/ 21 w 23"/>
                <a:gd name="T15" fmla="*/ 67 h 70"/>
                <a:gd name="T16" fmla="*/ 22 w 23"/>
                <a:gd name="T17" fmla="*/ 66 h 70"/>
                <a:gd name="T18" fmla="*/ 22 w 23"/>
                <a:gd name="T19" fmla="*/ 11 h 70"/>
                <a:gd name="T20" fmla="*/ 22 w 23"/>
                <a:gd name="T21" fmla="*/ 11 h 70"/>
                <a:gd name="T22" fmla="*/ 22 w 23"/>
                <a:gd name="T23" fmla="*/ 11 h 70"/>
                <a:gd name="T24" fmla="*/ 22 w 23"/>
                <a:gd name="T25" fmla="*/ 11 h 70"/>
                <a:gd name="T26" fmla="*/ 22 w 23"/>
                <a:gd name="T27" fmla="*/ 11 h 70"/>
                <a:gd name="T28" fmla="*/ 22 w 23"/>
                <a:gd name="T29" fmla="*/ 9 h 70"/>
                <a:gd name="T30" fmla="*/ 21 w 23"/>
                <a:gd name="T31" fmla="*/ 8 h 70"/>
                <a:gd name="T32" fmla="*/ 22 w 23"/>
                <a:gd name="T33" fmla="*/ 8 h 70"/>
                <a:gd name="T34" fmla="*/ 22 w 23"/>
                <a:gd name="T35" fmla="*/ 8 h 70"/>
                <a:gd name="T36" fmla="*/ 22 w 23"/>
                <a:gd name="T37" fmla="*/ 7 h 70"/>
                <a:gd name="T38" fmla="*/ 21 w 23"/>
                <a:gd name="T39" fmla="*/ 4 h 70"/>
                <a:gd name="T40" fmla="*/ 21 w 23"/>
                <a:gd name="T41" fmla="*/ 3 h 70"/>
                <a:gd name="T42" fmla="*/ 20 w 23"/>
                <a:gd name="T43" fmla="*/ 3 h 70"/>
                <a:gd name="T44" fmla="*/ 20 w 23"/>
                <a:gd name="T45" fmla="*/ 3 h 70"/>
                <a:gd name="T46" fmla="*/ 20 w 23"/>
                <a:gd name="T47" fmla="*/ 0 h 70"/>
                <a:gd name="T48" fmla="*/ 3 w 23"/>
                <a:gd name="T49" fmla="*/ 0 h 70"/>
                <a:gd name="T50" fmla="*/ 3 w 23"/>
                <a:gd name="T51" fmla="*/ 3 h 70"/>
                <a:gd name="T52" fmla="*/ 3 w 23"/>
                <a:gd name="T53" fmla="*/ 3 h 70"/>
                <a:gd name="T54" fmla="*/ 2 w 23"/>
                <a:gd name="T55" fmla="*/ 3 h 70"/>
                <a:gd name="T56" fmla="*/ 2 w 23"/>
                <a:gd name="T57" fmla="*/ 4 h 70"/>
                <a:gd name="T58" fmla="*/ 0 w 23"/>
                <a:gd name="T59" fmla="*/ 7 h 70"/>
                <a:gd name="T60" fmla="*/ 0 w 23"/>
                <a:gd name="T61" fmla="*/ 8 h 70"/>
                <a:gd name="T62" fmla="*/ 1 w 23"/>
                <a:gd name="T63" fmla="*/ 8 h 70"/>
                <a:gd name="T64" fmla="*/ 1 w 23"/>
                <a:gd name="T65" fmla="*/ 8 h 70"/>
                <a:gd name="T66" fmla="*/ 1 w 23"/>
                <a:gd name="T67" fmla="*/ 9 h 70"/>
                <a:gd name="T68" fmla="*/ 1 w 23"/>
                <a:gd name="T69" fmla="*/ 11 h 70"/>
                <a:gd name="T70" fmla="*/ 1 w 23"/>
                <a:gd name="T71" fmla="*/ 11 h 70"/>
                <a:gd name="T72" fmla="*/ 1 w 23"/>
                <a:gd name="T73" fmla="*/ 11 h 70"/>
                <a:gd name="T74" fmla="*/ 0 w 23"/>
                <a:gd name="T75" fmla="*/ 11 h 70"/>
                <a:gd name="T76" fmla="*/ 0 w 23"/>
                <a:gd name="T77" fmla="*/ 11 h 70"/>
                <a:gd name="T78" fmla="*/ 0 w 23"/>
                <a:gd name="T79" fmla="*/ 66 h 70"/>
                <a:gd name="T80" fmla="*/ 1 w 23"/>
                <a:gd name="T81" fmla="*/ 67 h 70"/>
                <a:gd name="T82" fmla="*/ 1 w 23"/>
                <a:gd name="T83" fmla="*/ 67 h 70"/>
                <a:gd name="T84" fmla="*/ 1 w 23"/>
                <a:gd name="T85" fmla="*/ 68 h 70"/>
                <a:gd name="T86" fmla="*/ 1 w 23"/>
                <a:gd name="T87" fmla="*/ 69 h 70"/>
                <a:gd name="T88" fmla="*/ 2 w 23"/>
                <a:gd name="T89" fmla="*/ 69 h 70"/>
                <a:gd name="T90" fmla="*/ 2 w 23"/>
                <a:gd name="T91" fmla="*/ 69 h 70"/>
                <a:gd name="T92" fmla="*/ 2 w 23"/>
                <a:gd name="T93" fmla="*/ 69 h 70"/>
                <a:gd name="T94" fmla="*/ 2 w 23"/>
                <a:gd name="T95" fmla="*/ 70 h 70"/>
                <a:gd name="T96" fmla="*/ 20 w 23"/>
                <a:gd name="T9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 h="70">
                  <a:moveTo>
                    <a:pt x="20" y="70"/>
                  </a:moveTo>
                  <a:cubicBezTo>
                    <a:pt x="20" y="69"/>
                    <a:pt x="20" y="69"/>
                    <a:pt x="20" y="69"/>
                  </a:cubicBezTo>
                  <a:cubicBezTo>
                    <a:pt x="20" y="69"/>
                    <a:pt x="20" y="69"/>
                    <a:pt x="20" y="69"/>
                  </a:cubicBezTo>
                  <a:cubicBezTo>
                    <a:pt x="21" y="69"/>
                    <a:pt x="21" y="69"/>
                    <a:pt x="21" y="69"/>
                  </a:cubicBezTo>
                  <a:cubicBezTo>
                    <a:pt x="21" y="69"/>
                    <a:pt x="21" y="69"/>
                    <a:pt x="21" y="69"/>
                  </a:cubicBezTo>
                  <a:cubicBezTo>
                    <a:pt x="21" y="68"/>
                    <a:pt x="21" y="68"/>
                    <a:pt x="21" y="68"/>
                  </a:cubicBezTo>
                  <a:cubicBezTo>
                    <a:pt x="21" y="67"/>
                    <a:pt x="21" y="67"/>
                    <a:pt x="21" y="67"/>
                  </a:cubicBezTo>
                  <a:cubicBezTo>
                    <a:pt x="21" y="67"/>
                    <a:pt x="21" y="67"/>
                    <a:pt x="21" y="67"/>
                  </a:cubicBezTo>
                  <a:cubicBezTo>
                    <a:pt x="21" y="67"/>
                    <a:pt x="22" y="66"/>
                    <a:pt x="22" y="66"/>
                  </a:cubicBezTo>
                  <a:cubicBezTo>
                    <a:pt x="22" y="11"/>
                    <a:pt x="22" y="11"/>
                    <a:pt x="22" y="11"/>
                  </a:cubicBezTo>
                  <a:cubicBezTo>
                    <a:pt x="22" y="11"/>
                    <a:pt x="22" y="11"/>
                    <a:pt x="22" y="11"/>
                  </a:cubicBezTo>
                  <a:cubicBezTo>
                    <a:pt x="22" y="11"/>
                    <a:pt x="22" y="11"/>
                    <a:pt x="22" y="11"/>
                  </a:cubicBezTo>
                  <a:cubicBezTo>
                    <a:pt x="22" y="11"/>
                    <a:pt x="22" y="11"/>
                    <a:pt x="22" y="11"/>
                  </a:cubicBezTo>
                  <a:cubicBezTo>
                    <a:pt x="22" y="11"/>
                    <a:pt x="22" y="11"/>
                    <a:pt x="22" y="11"/>
                  </a:cubicBezTo>
                  <a:cubicBezTo>
                    <a:pt x="22" y="10"/>
                    <a:pt x="22" y="10"/>
                    <a:pt x="22" y="9"/>
                  </a:cubicBezTo>
                  <a:cubicBezTo>
                    <a:pt x="22" y="9"/>
                    <a:pt x="22" y="8"/>
                    <a:pt x="21" y="8"/>
                  </a:cubicBezTo>
                  <a:cubicBezTo>
                    <a:pt x="21" y="8"/>
                    <a:pt x="21" y="8"/>
                    <a:pt x="22" y="8"/>
                  </a:cubicBezTo>
                  <a:cubicBezTo>
                    <a:pt x="22" y="8"/>
                    <a:pt x="22" y="8"/>
                    <a:pt x="22" y="8"/>
                  </a:cubicBezTo>
                  <a:cubicBezTo>
                    <a:pt x="23" y="8"/>
                    <a:pt x="23" y="7"/>
                    <a:pt x="22" y="7"/>
                  </a:cubicBezTo>
                  <a:cubicBezTo>
                    <a:pt x="21" y="6"/>
                    <a:pt x="21" y="4"/>
                    <a:pt x="21" y="4"/>
                  </a:cubicBezTo>
                  <a:cubicBezTo>
                    <a:pt x="21" y="3"/>
                    <a:pt x="21" y="3"/>
                    <a:pt x="21" y="3"/>
                  </a:cubicBezTo>
                  <a:cubicBezTo>
                    <a:pt x="20" y="3"/>
                    <a:pt x="20" y="3"/>
                    <a:pt x="20" y="3"/>
                  </a:cubicBezTo>
                  <a:cubicBezTo>
                    <a:pt x="20" y="3"/>
                    <a:pt x="20" y="3"/>
                    <a:pt x="20" y="3"/>
                  </a:cubicBezTo>
                  <a:cubicBezTo>
                    <a:pt x="20" y="0"/>
                    <a:pt x="20" y="0"/>
                    <a:pt x="20" y="0"/>
                  </a:cubicBezTo>
                  <a:cubicBezTo>
                    <a:pt x="3" y="0"/>
                    <a:pt x="3" y="0"/>
                    <a:pt x="3" y="0"/>
                  </a:cubicBezTo>
                  <a:cubicBezTo>
                    <a:pt x="3" y="3"/>
                    <a:pt x="3" y="3"/>
                    <a:pt x="3" y="3"/>
                  </a:cubicBezTo>
                  <a:cubicBezTo>
                    <a:pt x="3" y="3"/>
                    <a:pt x="3" y="3"/>
                    <a:pt x="3" y="3"/>
                  </a:cubicBezTo>
                  <a:cubicBezTo>
                    <a:pt x="2" y="3"/>
                    <a:pt x="2" y="3"/>
                    <a:pt x="2" y="3"/>
                  </a:cubicBezTo>
                  <a:cubicBezTo>
                    <a:pt x="2" y="3"/>
                    <a:pt x="2" y="3"/>
                    <a:pt x="2" y="4"/>
                  </a:cubicBezTo>
                  <a:cubicBezTo>
                    <a:pt x="2" y="4"/>
                    <a:pt x="1" y="6"/>
                    <a:pt x="0" y="7"/>
                  </a:cubicBezTo>
                  <a:cubicBezTo>
                    <a:pt x="0" y="7"/>
                    <a:pt x="0" y="8"/>
                    <a:pt x="0" y="8"/>
                  </a:cubicBezTo>
                  <a:cubicBezTo>
                    <a:pt x="0" y="8"/>
                    <a:pt x="1" y="8"/>
                    <a:pt x="1" y="8"/>
                  </a:cubicBezTo>
                  <a:cubicBezTo>
                    <a:pt x="1" y="8"/>
                    <a:pt x="1" y="8"/>
                    <a:pt x="1" y="8"/>
                  </a:cubicBezTo>
                  <a:cubicBezTo>
                    <a:pt x="1" y="8"/>
                    <a:pt x="1" y="9"/>
                    <a:pt x="1" y="9"/>
                  </a:cubicBezTo>
                  <a:cubicBezTo>
                    <a:pt x="1" y="10"/>
                    <a:pt x="1" y="10"/>
                    <a:pt x="1" y="11"/>
                  </a:cubicBezTo>
                  <a:cubicBezTo>
                    <a:pt x="1" y="11"/>
                    <a:pt x="1" y="11"/>
                    <a:pt x="1" y="11"/>
                  </a:cubicBezTo>
                  <a:cubicBezTo>
                    <a:pt x="1" y="11"/>
                    <a:pt x="1" y="11"/>
                    <a:pt x="1" y="11"/>
                  </a:cubicBezTo>
                  <a:cubicBezTo>
                    <a:pt x="1" y="11"/>
                    <a:pt x="0" y="11"/>
                    <a:pt x="0" y="11"/>
                  </a:cubicBezTo>
                  <a:cubicBezTo>
                    <a:pt x="0" y="11"/>
                    <a:pt x="0" y="11"/>
                    <a:pt x="0" y="11"/>
                  </a:cubicBezTo>
                  <a:cubicBezTo>
                    <a:pt x="0" y="66"/>
                    <a:pt x="0" y="66"/>
                    <a:pt x="0" y="66"/>
                  </a:cubicBezTo>
                  <a:cubicBezTo>
                    <a:pt x="1" y="66"/>
                    <a:pt x="1" y="67"/>
                    <a:pt x="1" y="67"/>
                  </a:cubicBezTo>
                  <a:cubicBezTo>
                    <a:pt x="1" y="67"/>
                    <a:pt x="1" y="67"/>
                    <a:pt x="1" y="67"/>
                  </a:cubicBezTo>
                  <a:cubicBezTo>
                    <a:pt x="1" y="68"/>
                    <a:pt x="1" y="68"/>
                    <a:pt x="1" y="68"/>
                  </a:cubicBezTo>
                  <a:cubicBezTo>
                    <a:pt x="1" y="68"/>
                    <a:pt x="1" y="68"/>
                    <a:pt x="1" y="69"/>
                  </a:cubicBezTo>
                  <a:cubicBezTo>
                    <a:pt x="1" y="69"/>
                    <a:pt x="1" y="69"/>
                    <a:pt x="2" y="69"/>
                  </a:cubicBezTo>
                  <a:cubicBezTo>
                    <a:pt x="2" y="69"/>
                    <a:pt x="2" y="69"/>
                    <a:pt x="2" y="69"/>
                  </a:cubicBezTo>
                  <a:cubicBezTo>
                    <a:pt x="2" y="69"/>
                    <a:pt x="2" y="69"/>
                    <a:pt x="2" y="69"/>
                  </a:cubicBezTo>
                  <a:cubicBezTo>
                    <a:pt x="2" y="70"/>
                    <a:pt x="2" y="70"/>
                    <a:pt x="2" y="70"/>
                  </a:cubicBezTo>
                  <a:lnTo>
                    <a:pt x="20" y="7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9"/>
            <p:cNvSpPr>
              <a:spLocks noEditPoints="1"/>
            </p:cNvSpPr>
            <p:nvPr userDrawn="1"/>
          </p:nvSpPr>
          <p:spPr bwMode="auto">
            <a:xfrm>
              <a:off x="9258300" y="6615113"/>
              <a:ext cx="1087438" cy="320675"/>
            </a:xfrm>
            <a:custGeom>
              <a:avLst/>
              <a:gdLst>
                <a:gd name="T0" fmla="*/ 1001 w 2834"/>
                <a:gd name="T1" fmla="*/ 820 h 838"/>
                <a:gd name="T2" fmla="*/ 1128 w 2834"/>
                <a:gd name="T3" fmla="*/ 651 h 838"/>
                <a:gd name="T4" fmla="*/ 1293 w 2834"/>
                <a:gd name="T5" fmla="*/ 651 h 838"/>
                <a:gd name="T6" fmla="*/ 1413 w 2834"/>
                <a:gd name="T7" fmla="*/ 820 h 838"/>
                <a:gd name="T8" fmla="*/ 1862 w 2834"/>
                <a:gd name="T9" fmla="*/ 258 h 838"/>
                <a:gd name="T10" fmla="*/ 1870 w 2834"/>
                <a:gd name="T11" fmla="*/ 404 h 838"/>
                <a:gd name="T12" fmla="*/ 1991 w 2834"/>
                <a:gd name="T13" fmla="*/ 644 h 838"/>
                <a:gd name="T14" fmla="*/ 2228 w 2834"/>
                <a:gd name="T15" fmla="*/ 838 h 838"/>
                <a:gd name="T16" fmla="*/ 2661 w 2834"/>
                <a:gd name="T17" fmla="*/ 718 h 838"/>
                <a:gd name="T18" fmla="*/ 0 w 2834"/>
                <a:gd name="T19" fmla="*/ 0 h 838"/>
                <a:gd name="T20" fmla="*/ 700 w 2834"/>
                <a:gd name="T21" fmla="*/ 362 h 838"/>
                <a:gd name="T22" fmla="*/ 702 w 2834"/>
                <a:gd name="T23" fmla="*/ 360 h 838"/>
                <a:gd name="T24" fmla="*/ 704 w 2834"/>
                <a:gd name="T25" fmla="*/ 357 h 838"/>
                <a:gd name="T26" fmla="*/ 736 w 2834"/>
                <a:gd name="T27" fmla="*/ 310 h 838"/>
                <a:gd name="T28" fmla="*/ 734 w 2834"/>
                <a:gd name="T29" fmla="*/ 306 h 838"/>
                <a:gd name="T30" fmla="*/ 737 w 2834"/>
                <a:gd name="T31" fmla="*/ 304 h 838"/>
                <a:gd name="T32" fmla="*/ 737 w 2834"/>
                <a:gd name="T33" fmla="*/ 291 h 838"/>
                <a:gd name="T34" fmla="*/ 737 w 2834"/>
                <a:gd name="T35" fmla="*/ 290 h 838"/>
                <a:gd name="T36" fmla="*/ 737 w 2834"/>
                <a:gd name="T37" fmla="*/ 288 h 838"/>
                <a:gd name="T38" fmla="*/ 738 w 2834"/>
                <a:gd name="T39" fmla="*/ 287 h 838"/>
                <a:gd name="T40" fmla="*/ 743 w 2834"/>
                <a:gd name="T41" fmla="*/ 281 h 838"/>
                <a:gd name="T42" fmla="*/ 744 w 2834"/>
                <a:gd name="T43" fmla="*/ 278 h 838"/>
                <a:gd name="T44" fmla="*/ 745 w 2834"/>
                <a:gd name="T45" fmla="*/ 281 h 838"/>
                <a:gd name="T46" fmla="*/ 749 w 2834"/>
                <a:gd name="T47" fmla="*/ 286 h 838"/>
                <a:gd name="T48" fmla="*/ 751 w 2834"/>
                <a:gd name="T49" fmla="*/ 288 h 838"/>
                <a:gd name="T50" fmla="*/ 750 w 2834"/>
                <a:gd name="T51" fmla="*/ 290 h 838"/>
                <a:gd name="T52" fmla="*/ 751 w 2834"/>
                <a:gd name="T53" fmla="*/ 291 h 838"/>
                <a:gd name="T54" fmla="*/ 750 w 2834"/>
                <a:gd name="T55" fmla="*/ 303 h 838"/>
                <a:gd name="T56" fmla="*/ 753 w 2834"/>
                <a:gd name="T57" fmla="*/ 305 h 838"/>
                <a:gd name="T58" fmla="*/ 752 w 2834"/>
                <a:gd name="T59" fmla="*/ 309 h 838"/>
                <a:gd name="T60" fmla="*/ 776 w 2834"/>
                <a:gd name="T61" fmla="*/ 330 h 838"/>
                <a:gd name="T62" fmla="*/ 785 w 2834"/>
                <a:gd name="T63" fmla="*/ 358 h 838"/>
                <a:gd name="T64" fmla="*/ 788 w 2834"/>
                <a:gd name="T65" fmla="*/ 361 h 838"/>
                <a:gd name="T66" fmla="*/ 790 w 2834"/>
                <a:gd name="T67" fmla="*/ 363 h 838"/>
                <a:gd name="T68" fmla="*/ 787 w 2834"/>
                <a:gd name="T69" fmla="*/ 369 h 838"/>
                <a:gd name="T70" fmla="*/ 789 w 2834"/>
                <a:gd name="T71" fmla="*/ 384 h 838"/>
                <a:gd name="T72" fmla="*/ 699 w 2834"/>
                <a:gd name="T73" fmla="*/ 378 h 838"/>
                <a:gd name="T74" fmla="*/ 699 w 2834"/>
                <a:gd name="T75" fmla="*/ 367 h 838"/>
                <a:gd name="T76" fmla="*/ 848 w 2834"/>
                <a:gd name="T77" fmla="*/ 520 h 838"/>
                <a:gd name="T78" fmla="*/ 648 w 2834"/>
                <a:gd name="T79" fmla="*/ 494 h 838"/>
                <a:gd name="T80" fmla="*/ 656 w 2834"/>
                <a:gd name="T81" fmla="*/ 487 h 838"/>
                <a:gd name="T82" fmla="*/ 657 w 2834"/>
                <a:gd name="T83" fmla="*/ 486 h 838"/>
                <a:gd name="T84" fmla="*/ 658 w 2834"/>
                <a:gd name="T85" fmla="*/ 429 h 838"/>
                <a:gd name="T86" fmla="*/ 657 w 2834"/>
                <a:gd name="T87" fmla="*/ 429 h 838"/>
                <a:gd name="T88" fmla="*/ 658 w 2834"/>
                <a:gd name="T89" fmla="*/ 426 h 838"/>
                <a:gd name="T90" fmla="*/ 656 w 2834"/>
                <a:gd name="T91" fmla="*/ 421 h 838"/>
                <a:gd name="T92" fmla="*/ 651 w 2834"/>
                <a:gd name="T93" fmla="*/ 418 h 838"/>
                <a:gd name="T94" fmla="*/ 647 w 2834"/>
                <a:gd name="T95" fmla="*/ 409 h 838"/>
                <a:gd name="T96" fmla="*/ 744 w 2834"/>
                <a:gd name="T97" fmla="*/ 382 h 838"/>
                <a:gd name="T98" fmla="*/ 841 w 2834"/>
                <a:gd name="T99" fmla="*/ 409 h 838"/>
                <a:gd name="T100" fmla="*/ 837 w 2834"/>
                <a:gd name="T101" fmla="*/ 418 h 838"/>
                <a:gd name="T102" fmla="*/ 832 w 2834"/>
                <a:gd name="T103" fmla="*/ 421 h 838"/>
                <a:gd name="T104" fmla="*/ 830 w 2834"/>
                <a:gd name="T105" fmla="*/ 426 h 838"/>
                <a:gd name="T106" fmla="*/ 830 w 2834"/>
                <a:gd name="T107" fmla="*/ 429 h 838"/>
                <a:gd name="T108" fmla="*/ 830 w 2834"/>
                <a:gd name="T109" fmla="*/ 429 h 838"/>
                <a:gd name="T110" fmla="*/ 831 w 2834"/>
                <a:gd name="T111" fmla="*/ 486 h 838"/>
                <a:gd name="T112" fmla="*/ 832 w 2834"/>
                <a:gd name="T113" fmla="*/ 487 h 838"/>
                <a:gd name="T114" fmla="*/ 840 w 2834"/>
                <a:gd name="T115" fmla="*/ 494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34" h="838">
                  <a:moveTo>
                    <a:pt x="0" y="0"/>
                  </a:moveTo>
                  <a:cubicBezTo>
                    <a:pt x="0" y="838"/>
                    <a:pt x="0" y="838"/>
                    <a:pt x="0" y="838"/>
                  </a:cubicBezTo>
                  <a:cubicBezTo>
                    <a:pt x="1023" y="838"/>
                    <a:pt x="1023" y="838"/>
                    <a:pt x="1023" y="838"/>
                  </a:cubicBezTo>
                  <a:cubicBezTo>
                    <a:pt x="1015" y="832"/>
                    <a:pt x="1007" y="826"/>
                    <a:pt x="1001" y="820"/>
                  </a:cubicBezTo>
                  <a:cubicBezTo>
                    <a:pt x="941" y="763"/>
                    <a:pt x="941" y="696"/>
                    <a:pt x="939" y="634"/>
                  </a:cubicBezTo>
                  <a:cubicBezTo>
                    <a:pt x="939" y="280"/>
                    <a:pt x="939" y="280"/>
                    <a:pt x="939" y="280"/>
                  </a:cubicBezTo>
                  <a:cubicBezTo>
                    <a:pt x="1128" y="280"/>
                    <a:pt x="1128" y="280"/>
                    <a:pt x="1128" y="280"/>
                  </a:cubicBezTo>
                  <a:cubicBezTo>
                    <a:pt x="1128" y="651"/>
                    <a:pt x="1128" y="651"/>
                    <a:pt x="1128" y="651"/>
                  </a:cubicBezTo>
                  <a:cubicBezTo>
                    <a:pt x="1128" y="677"/>
                    <a:pt x="1129" y="703"/>
                    <a:pt x="1150" y="723"/>
                  </a:cubicBezTo>
                  <a:cubicBezTo>
                    <a:pt x="1166" y="739"/>
                    <a:pt x="1189" y="745"/>
                    <a:pt x="1210" y="745"/>
                  </a:cubicBezTo>
                  <a:cubicBezTo>
                    <a:pt x="1240" y="745"/>
                    <a:pt x="1260" y="734"/>
                    <a:pt x="1270" y="724"/>
                  </a:cubicBezTo>
                  <a:cubicBezTo>
                    <a:pt x="1292" y="703"/>
                    <a:pt x="1293" y="677"/>
                    <a:pt x="1293" y="651"/>
                  </a:cubicBezTo>
                  <a:cubicBezTo>
                    <a:pt x="1293" y="280"/>
                    <a:pt x="1293" y="280"/>
                    <a:pt x="1293" y="280"/>
                  </a:cubicBezTo>
                  <a:cubicBezTo>
                    <a:pt x="1484" y="280"/>
                    <a:pt x="1484" y="280"/>
                    <a:pt x="1484" y="280"/>
                  </a:cubicBezTo>
                  <a:cubicBezTo>
                    <a:pt x="1484" y="597"/>
                    <a:pt x="1484" y="597"/>
                    <a:pt x="1484" y="597"/>
                  </a:cubicBezTo>
                  <a:cubicBezTo>
                    <a:pt x="1484" y="665"/>
                    <a:pt x="1484" y="753"/>
                    <a:pt x="1413" y="820"/>
                  </a:cubicBezTo>
                  <a:cubicBezTo>
                    <a:pt x="1407" y="826"/>
                    <a:pt x="1399" y="832"/>
                    <a:pt x="1391" y="838"/>
                  </a:cubicBezTo>
                  <a:cubicBezTo>
                    <a:pt x="1675" y="838"/>
                    <a:pt x="1675" y="838"/>
                    <a:pt x="1675" y="838"/>
                  </a:cubicBezTo>
                  <a:cubicBezTo>
                    <a:pt x="1592" y="778"/>
                    <a:pt x="1552" y="678"/>
                    <a:pt x="1552" y="581"/>
                  </a:cubicBezTo>
                  <a:cubicBezTo>
                    <a:pt x="1552" y="421"/>
                    <a:pt x="1660" y="258"/>
                    <a:pt x="1862" y="258"/>
                  </a:cubicBezTo>
                  <a:cubicBezTo>
                    <a:pt x="1952" y="258"/>
                    <a:pt x="2039" y="290"/>
                    <a:pt x="2101" y="354"/>
                  </a:cubicBezTo>
                  <a:cubicBezTo>
                    <a:pt x="2127" y="380"/>
                    <a:pt x="2139" y="401"/>
                    <a:pt x="2151" y="424"/>
                  </a:cubicBezTo>
                  <a:cubicBezTo>
                    <a:pt x="1993" y="502"/>
                    <a:pt x="1993" y="502"/>
                    <a:pt x="1993" y="502"/>
                  </a:cubicBezTo>
                  <a:cubicBezTo>
                    <a:pt x="1978" y="467"/>
                    <a:pt x="1949" y="404"/>
                    <a:pt x="1870" y="404"/>
                  </a:cubicBezTo>
                  <a:cubicBezTo>
                    <a:pt x="1828" y="404"/>
                    <a:pt x="1802" y="423"/>
                    <a:pt x="1789" y="436"/>
                  </a:cubicBezTo>
                  <a:cubicBezTo>
                    <a:pt x="1744" y="479"/>
                    <a:pt x="1744" y="546"/>
                    <a:pt x="1744" y="570"/>
                  </a:cubicBezTo>
                  <a:cubicBezTo>
                    <a:pt x="1744" y="658"/>
                    <a:pt x="1777" y="742"/>
                    <a:pt x="1870" y="742"/>
                  </a:cubicBezTo>
                  <a:cubicBezTo>
                    <a:pt x="1958" y="742"/>
                    <a:pt x="1985" y="664"/>
                    <a:pt x="1991" y="644"/>
                  </a:cubicBezTo>
                  <a:cubicBezTo>
                    <a:pt x="2152" y="721"/>
                    <a:pt x="2152" y="721"/>
                    <a:pt x="2152" y="721"/>
                  </a:cubicBezTo>
                  <a:cubicBezTo>
                    <a:pt x="2137" y="750"/>
                    <a:pt x="2123" y="777"/>
                    <a:pt x="2094" y="806"/>
                  </a:cubicBezTo>
                  <a:cubicBezTo>
                    <a:pt x="2081" y="818"/>
                    <a:pt x="2068" y="829"/>
                    <a:pt x="2054" y="838"/>
                  </a:cubicBezTo>
                  <a:cubicBezTo>
                    <a:pt x="2228" y="838"/>
                    <a:pt x="2228" y="838"/>
                    <a:pt x="2228" y="838"/>
                  </a:cubicBezTo>
                  <a:cubicBezTo>
                    <a:pt x="2228" y="279"/>
                    <a:pt x="2228" y="279"/>
                    <a:pt x="2228" y="279"/>
                  </a:cubicBezTo>
                  <a:cubicBezTo>
                    <a:pt x="2416" y="279"/>
                    <a:pt x="2416" y="279"/>
                    <a:pt x="2416" y="279"/>
                  </a:cubicBezTo>
                  <a:cubicBezTo>
                    <a:pt x="2416" y="718"/>
                    <a:pt x="2416" y="718"/>
                    <a:pt x="2416" y="718"/>
                  </a:cubicBezTo>
                  <a:cubicBezTo>
                    <a:pt x="2661" y="718"/>
                    <a:pt x="2661" y="718"/>
                    <a:pt x="2661" y="718"/>
                  </a:cubicBezTo>
                  <a:cubicBezTo>
                    <a:pt x="2661" y="838"/>
                    <a:pt x="2661" y="838"/>
                    <a:pt x="2661" y="838"/>
                  </a:cubicBezTo>
                  <a:cubicBezTo>
                    <a:pt x="2834" y="838"/>
                    <a:pt x="2834" y="838"/>
                    <a:pt x="2834" y="838"/>
                  </a:cubicBezTo>
                  <a:cubicBezTo>
                    <a:pt x="2834" y="0"/>
                    <a:pt x="2834" y="0"/>
                    <a:pt x="2834" y="0"/>
                  </a:cubicBezTo>
                  <a:lnTo>
                    <a:pt x="0" y="0"/>
                  </a:lnTo>
                  <a:close/>
                  <a:moveTo>
                    <a:pt x="698" y="363"/>
                  </a:moveTo>
                  <a:cubicBezTo>
                    <a:pt x="698" y="363"/>
                    <a:pt x="698" y="363"/>
                    <a:pt x="698" y="363"/>
                  </a:cubicBezTo>
                  <a:cubicBezTo>
                    <a:pt x="698" y="363"/>
                    <a:pt x="699" y="363"/>
                    <a:pt x="700" y="363"/>
                  </a:cubicBezTo>
                  <a:cubicBezTo>
                    <a:pt x="700" y="363"/>
                    <a:pt x="700" y="362"/>
                    <a:pt x="700" y="362"/>
                  </a:cubicBezTo>
                  <a:cubicBezTo>
                    <a:pt x="700" y="362"/>
                    <a:pt x="700" y="361"/>
                    <a:pt x="700" y="361"/>
                  </a:cubicBezTo>
                  <a:cubicBezTo>
                    <a:pt x="700" y="360"/>
                    <a:pt x="701" y="360"/>
                    <a:pt x="701" y="360"/>
                  </a:cubicBezTo>
                  <a:cubicBezTo>
                    <a:pt x="701" y="360"/>
                    <a:pt x="702" y="360"/>
                    <a:pt x="702" y="360"/>
                  </a:cubicBezTo>
                  <a:cubicBezTo>
                    <a:pt x="702" y="360"/>
                    <a:pt x="702" y="360"/>
                    <a:pt x="702" y="360"/>
                  </a:cubicBezTo>
                  <a:cubicBezTo>
                    <a:pt x="702" y="358"/>
                    <a:pt x="702" y="358"/>
                    <a:pt x="702" y="358"/>
                  </a:cubicBezTo>
                  <a:cubicBezTo>
                    <a:pt x="702" y="358"/>
                    <a:pt x="702" y="358"/>
                    <a:pt x="703" y="358"/>
                  </a:cubicBezTo>
                  <a:cubicBezTo>
                    <a:pt x="703" y="358"/>
                    <a:pt x="703" y="358"/>
                    <a:pt x="704" y="358"/>
                  </a:cubicBezTo>
                  <a:cubicBezTo>
                    <a:pt x="704" y="358"/>
                    <a:pt x="704" y="358"/>
                    <a:pt x="704" y="357"/>
                  </a:cubicBezTo>
                  <a:cubicBezTo>
                    <a:pt x="704" y="355"/>
                    <a:pt x="704" y="341"/>
                    <a:pt x="712" y="330"/>
                  </a:cubicBezTo>
                  <a:cubicBezTo>
                    <a:pt x="718" y="321"/>
                    <a:pt x="726" y="316"/>
                    <a:pt x="731" y="314"/>
                  </a:cubicBezTo>
                  <a:cubicBezTo>
                    <a:pt x="731" y="312"/>
                    <a:pt x="734" y="311"/>
                    <a:pt x="735" y="311"/>
                  </a:cubicBezTo>
                  <a:cubicBezTo>
                    <a:pt x="736" y="310"/>
                    <a:pt x="736" y="310"/>
                    <a:pt x="736" y="310"/>
                  </a:cubicBezTo>
                  <a:cubicBezTo>
                    <a:pt x="736" y="310"/>
                    <a:pt x="736" y="309"/>
                    <a:pt x="736" y="309"/>
                  </a:cubicBezTo>
                  <a:cubicBezTo>
                    <a:pt x="736" y="308"/>
                    <a:pt x="736" y="308"/>
                    <a:pt x="735" y="308"/>
                  </a:cubicBezTo>
                  <a:cubicBezTo>
                    <a:pt x="735" y="308"/>
                    <a:pt x="734" y="308"/>
                    <a:pt x="734" y="308"/>
                  </a:cubicBezTo>
                  <a:cubicBezTo>
                    <a:pt x="734" y="306"/>
                    <a:pt x="734" y="306"/>
                    <a:pt x="734" y="306"/>
                  </a:cubicBezTo>
                  <a:cubicBezTo>
                    <a:pt x="734" y="306"/>
                    <a:pt x="735" y="305"/>
                    <a:pt x="735" y="305"/>
                  </a:cubicBezTo>
                  <a:cubicBezTo>
                    <a:pt x="736" y="305"/>
                    <a:pt x="736" y="305"/>
                    <a:pt x="737" y="305"/>
                  </a:cubicBezTo>
                  <a:cubicBezTo>
                    <a:pt x="737" y="305"/>
                    <a:pt x="737" y="305"/>
                    <a:pt x="737" y="305"/>
                  </a:cubicBezTo>
                  <a:cubicBezTo>
                    <a:pt x="737" y="304"/>
                    <a:pt x="737" y="305"/>
                    <a:pt x="737" y="304"/>
                  </a:cubicBezTo>
                  <a:cubicBezTo>
                    <a:pt x="737" y="303"/>
                    <a:pt x="738" y="303"/>
                    <a:pt x="738" y="303"/>
                  </a:cubicBezTo>
                  <a:cubicBezTo>
                    <a:pt x="738" y="292"/>
                    <a:pt x="738" y="292"/>
                    <a:pt x="738" y="292"/>
                  </a:cubicBezTo>
                  <a:cubicBezTo>
                    <a:pt x="738" y="291"/>
                    <a:pt x="738" y="291"/>
                    <a:pt x="737" y="291"/>
                  </a:cubicBezTo>
                  <a:cubicBezTo>
                    <a:pt x="737" y="291"/>
                    <a:pt x="737" y="291"/>
                    <a:pt x="737" y="291"/>
                  </a:cubicBezTo>
                  <a:cubicBezTo>
                    <a:pt x="737" y="291"/>
                    <a:pt x="737" y="291"/>
                    <a:pt x="737" y="291"/>
                  </a:cubicBezTo>
                  <a:cubicBezTo>
                    <a:pt x="737" y="291"/>
                    <a:pt x="737" y="291"/>
                    <a:pt x="737" y="291"/>
                  </a:cubicBezTo>
                  <a:cubicBezTo>
                    <a:pt x="737" y="290"/>
                    <a:pt x="737" y="290"/>
                    <a:pt x="737" y="290"/>
                  </a:cubicBezTo>
                  <a:cubicBezTo>
                    <a:pt x="737" y="290"/>
                    <a:pt x="737" y="290"/>
                    <a:pt x="737" y="290"/>
                  </a:cubicBezTo>
                  <a:cubicBezTo>
                    <a:pt x="738" y="290"/>
                    <a:pt x="738" y="290"/>
                    <a:pt x="738" y="290"/>
                  </a:cubicBezTo>
                  <a:cubicBezTo>
                    <a:pt x="738" y="290"/>
                    <a:pt x="738" y="290"/>
                    <a:pt x="738" y="289"/>
                  </a:cubicBezTo>
                  <a:cubicBezTo>
                    <a:pt x="738" y="289"/>
                    <a:pt x="738" y="288"/>
                    <a:pt x="738" y="288"/>
                  </a:cubicBezTo>
                  <a:cubicBezTo>
                    <a:pt x="737" y="288"/>
                    <a:pt x="737" y="288"/>
                    <a:pt x="737" y="288"/>
                  </a:cubicBezTo>
                  <a:cubicBezTo>
                    <a:pt x="737" y="288"/>
                    <a:pt x="737" y="288"/>
                    <a:pt x="737" y="288"/>
                  </a:cubicBezTo>
                  <a:cubicBezTo>
                    <a:pt x="737" y="287"/>
                    <a:pt x="737" y="287"/>
                    <a:pt x="737" y="287"/>
                  </a:cubicBezTo>
                  <a:cubicBezTo>
                    <a:pt x="737" y="287"/>
                    <a:pt x="737" y="287"/>
                    <a:pt x="737" y="287"/>
                  </a:cubicBezTo>
                  <a:cubicBezTo>
                    <a:pt x="738" y="287"/>
                    <a:pt x="738" y="287"/>
                    <a:pt x="738" y="287"/>
                  </a:cubicBezTo>
                  <a:cubicBezTo>
                    <a:pt x="738" y="287"/>
                    <a:pt x="738" y="287"/>
                    <a:pt x="739" y="286"/>
                  </a:cubicBezTo>
                  <a:cubicBezTo>
                    <a:pt x="740" y="285"/>
                    <a:pt x="742" y="283"/>
                    <a:pt x="742" y="282"/>
                  </a:cubicBezTo>
                  <a:cubicBezTo>
                    <a:pt x="742" y="282"/>
                    <a:pt x="742" y="282"/>
                    <a:pt x="742" y="282"/>
                  </a:cubicBezTo>
                  <a:cubicBezTo>
                    <a:pt x="742" y="282"/>
                    <a:pt x="743" y="281"/>
                    <a:pt x="743" y="281"/>
                  </a:cubicBezTo>
                  <a:cubicBezTo>
                    <a:pt x="744" y="281"/>
                    <a:pt x="743" y="281"/>
                    <a:pt x="743" y="281"/>
                  </a:cubicBezTo>
                  <a:cubicBezTo>
                    <a:pt x="743" y="281"/>
                    <a:pt x="743" y="281"/>
                    <a:pt x="743" y="281"/>
                  </a:cubicBezTo>
                  <a:cubicBezTo>
                    <a:pt x="743" y="280"/>
                    <a:pt x="743" y="280"/>
                    <a:pt x="743" y="280"/>
                  </a:cubicBezTo>
                  <a:cubicBezTo>
                    <a:pt x="743" y="279"/>
                    <a:pt x="744" y="278"/>
                    <a:pt x="744" y="278"/>
                  </a:cubicBezTo>
                  <a:cubicBezTo>
                    <a:pt x="744" y="278"/>
                    <a:pt x="744" y="278"/>
                    <a:pt x="744" y="278"/>
                  </a:cubicBezTo>
                  <a:cubicBezTo>
                    <a:pt x="744" y="278"/>
                    <a:pt x="745" y="279"/>
                    <a:pt x="745" y="280"/>
                  </a:cubicBezTo>
                  <a:cubicBezTo>
                    <a:pt x="745" y="280"/>
                    <a:pt x="745" y="280"/>
                    <a:pt x="745" y="281"/>
                  </a:cubicBezTo>
                  <a:cubicBezTo>
                    <a:pt x="745" y="281"/>
                    <a:pt x="745" y="281"/>
                    <a:pt x="745" y="281"/>
                  </a:cubicBezTo>
                  <a:cubicBezTo>
                    <a:pt x="745" y="281"/>
                    <a:pt x="744" y="281"/>
                    <a:pt x="745" y="281"/>
                  </a:cubicBezTo>
                  <a:cubicBezTo>
                    <a:pt x="745" y="281"/>
                    <a:pt x="746" y="282"/>
                    <a:pt x="746" y="282"/>
                  </a:cubicBezTo>
                  <a:cubicBezTo>
                    <a:pt x="746" y="282"/>
                    <a:pt x="746" y="282"/>
                    <a:pt x="746" y="282"/>
                  </a:cubicBezTo>
                  <a:cubicBezTo>
                    <a:pt x="746" y="283"/>
                    <a:pt x="748" y="285"/>
                    <a:pt x="749" y="286"/>
                  </a:cubicBezTo>
                  <a:cubicBezTo>
                    <a:pt x="750" y="287"/>
                    <a:pt x="750" y="287"/>
                    <a:pt x="750" y="287"/>
                  </a:cubicBezTo>
                  <a:cubicBezTo>
                    <a:pt x="751" y="287"/>
                    <a:pt x="751" y="287"/>
                    <a:pt x="751" y="287"/>
                  </a:cubicBezTo>
                  <a:cubicBezTo>
                    <a:pt x="751" y="287"/>
                    <a:pt x="751" y="287"/>
                    <a:pt x="751" y="287"/>
                  </a:cubicBezTo>
                  <a:cubicBezTo>
                    <a:pt x="751" y="288"/>
                    <a:pt x="751" y="288"/>
                    <a:pt x="751" y="288"/>
                  </a:cubicBezTo>
                  <a:cubicBezTo>
                    <a:pt x="751" y="288"/>
                    <a:pt x="751" y="288"/>
                    <a:pt x="751" y="288"/>
                  </a:cubicBezTo>
                  <a:cubicBezTo>
                    <a:pt x="750" y="288"/>
                    <a:pt x="750" y="288"/>
                    <a:pt x="750" y="288"/>
                  </a:cubicBezTo>
                  <a:cubicBezTo>
                    <a:pt x="750" y="288"/>
                    <a:pt x="750" y="289"/>
                    <a:pt x="750" y="289"/>
                  </a:cubicBezTo>
                  <a:cubicBezTo>
                    <a:pt x="750" y="290"/>
                    <a:pt x="750" y="290"/>
                    <a:pt x="750" y="290"/>
                  </a:cubicBezTo>
                  <a:cubicBezTo>
                    <a:pt x="751" y="290"/>
                    <a:pt x="751" y="290"/>
                    <a:pt x="751" y="290"/>
                  </a:cubicBezTo>
                  <a:cubicBezTo>
                    <a:pt x="751" y="290"/>
                    <a:pt x="751" y="290"/>
                    <a:pt x="751" y="290"/>
                  </a:cubicBezTo>
                  <a:cubicBezTo>
                    <a:pt x="751" y="291"/>
                    <a:pt x="751" y="291"/>
                    <a:pt x="751" y="291"/>
                  </a:cubicBezTo>
                  <a:cubicBezTo>
                    <a:pt x="751" y="291"/>
                    <a:pt x="751" y="291"/>
                    <a:pt x="751" y="291"/>
                  </a:cubicBezTo>
                  <a:cubicBezTo>
                    <a:pt x="751" y="291"/>
                    <a:pt x="751" y="291"/>
                    <a:pt x="751" y="291"/>
                  </a:cubicBezTo>
                  <a:cubicBezTo>
                    <a:pt x="751" y="291"/>
                    <a:pt x="751" y="291"/>
                    <a:pt x="751" y="291"/>
                  </a:cubicBezTo>
                  <a:cubicBezTo>
                    <a:pt x="750" y="291"/>
                    <a:pt x="750" y="291"/>
                    <a:pt x="750" y="292"/>
                  </a:cubicBezTo>
                  <a:cubicBezTo>
                    <a:pt x="750" y="303"/>
                    <a:pt x="750" y="303"/>
                    <a:pt x="750" y="303"/>
                  </a:cubicBezTo>
                  <a:cubicBezTo>
                    <a:pt x="750" y="303"/>
                    <a:pt x="751" y="303"/>
                    <a:pt x="751" y="304"/>
                  </a:cubicBezTo>
                  <a:cubicBezTo>
                    <a:pt x="751" y="305"/>
                    <a:pt x="751" y="304"/>
                    <a:pt x="751" y="305"/>
                  </a:cubicBezTo>
                  <a:cubicBezTo>
                    <a:pt x="751" y="305"/>
                    <a:pt x="751" y="305"/>
                    <a:pt x="751" y="305"/>
                  </a:cubicBezTo>
                  <a:cubicBezTo>
                    <a:pt x="752" y="305"/>
                    <a:pt x="752" y="305"/>
                    <a:pt x="753" y="305"/>
                  </a:cubicBezTo>
                  <a:cubicBezTo>
                    <a:pt x="753" y="305"/>
                    <a:pt x="754" y="306"/>
                    <a:pt x="754" y="306"/>
                  </a:cubicBezTo>
                  <a:cubicBezTo>
                    <a:pt x="754" y="308"/>
                    <a:pt x="754" y="308"/>
                    <a:pt x="754" y="308"/>
                  </a:cubicBezTo>
                  <a:cubicBezTo>
                    <a:pt x="754" y="308"/>
                    <a:pt x="753" y="308"/>
                    <a:pt x="753" y="308"/>
                  </a:cubicBezTo>
                  <a:cubicBezTo>
                    <a:pt x="752" y="308"/>
                    <a:pt x="752" y="308"/>
                    <a:pt x="752" y="309"/>
                  </a:cubicBezTo>
                  <a:cubicBezTo>
                    <a:pt x="752" y="309"/>
                    <a:pt x="752" y="310"/>
                    <a:pt x="752" y="310"/>
                  </a:cubicBezTo>
                  <a:cubicBezTo>
                    <a:pt x="752" y="310"/>
                    <a:pt x="752" y="310"/>
                    <a:pt x="753" y="311"/>
                  </a:cubicBezTo>
                  <a:cubicBezTo>
                    <a:pt x="754" y="311"/>
                    <a:pt x="757" y="312"/>
                    <a:pt x="757" y="314"/>
                  </a:cubicBezTo>
                  <a:cubicBezTo>
                    <a:pt x="762" y="316"/>
                    <a:pt x="770" y="321"/>
                    <a:pt x="776" y="330"/>
                  </a:cubicBezTo>
                  <a:cubicBezTo>
                    <a:pt x="784" y="341"/>
                    <a:pt x="783" y="355"/>
                    <a:pt x="784" y="357"/>
                  </a:cubicBezTo>
                  <a:cubicBezTo>
                    <a:pt x="784" y="358"/>
                    <a:pt x="784" y="358"/>
                    <a:pt x="784" y="358"/>
                  </a:cubicBezTo>
                  <a:cubicBezTo>
                    <a:pt x="784" y="358"/>
                    <a:pt x="785" y="358"/>
                    <a:pt x="785" y="358"/>
                  </a:cubicBezTo>
                  <a:cubicBezTo>
                    <a:pt x="785" y="358"/>
                    <a:pt x="785" y="358"/>
                    <a:pt x="785" y="358"/>
                  </a:cubicBezTo>
                  <a:cubicBezTo>
                    <a:pt x="785" y="360"/>
                    <a:pt x="785" y="360"/>
                    <a:pt x="785" y="360"/>
                  </a:cubicBezTo>
                  <a:cubicBezTo>
                    <a:pt x="785" y="360"/>
                    <a:pt x="785" y="360"/>
                    <a:pt x="786" y="360"/>
                  </a:cubicBezTo>
                  <a:cubicBezTo>
                    <a:pt x="786" y="360"/>
                    <a:pt x="787" y="360"/>
                    <a:pt x="787" y="360"/>
                  </a:cubicBezTo>
                  <a:cubicBezTo>
                    <a:pt x="787" y="360"/>
                    <a:pt x="788" y="360"/>
                    <a:pt x="788" y="361"/>
                  </a:cubicBezTo>
                  <a:cubicBezTo>
                    <a:pt x="788" y="361"/>
                    <a:pt x="788" y="362"/>
                    <a:pt x="788" y="362"/>
                  </a:cubicBezTo>
                  <a:cubicBezTo>
                    <a:pt x="788" y="362"/>
                    <a:pt x="788" y="363"/>
                    <a:pt x="788" y="363"/>
                  </a:cubicBezTo>
                  <a:cubicBezTo>
                    <a:pt x="788" y="363"/>
                    <a:pt x="790" y="363"/>
                    <a:pt x="790" y="363"/>
                  </a:cubicBezTo>
                  <a:cubicBezTo>
                    <a:pt x="790" y="363"/>
                    <a:pt x="790" y="363"/>
                    <a:pt x="790" y="363"/>
                  </a:cubicBezTo>
                  <a:cubicBezTo>
                    <a:pt x="790" y="363"/>
                    <a:pt x="790" y="365"/>
                    <a:pt x="790" y="365"/>
                  </a:cubicBezTo>
                  <a:cubicBezTo>
                    <a:pt x="790" y="365"/>
                    <a:pt x="790" y="365"/>
                    <a:pt x="790" y="365"/>
                  </a:cubicBezTo>
                  <a:cubicBezTo>
                    <a:pt x="789" y="365"/>
                    <a:pt x="788" y="366"/>
                    <a:pt x="788" y="367"/>
                  </a:cubicBezTo>
                  <a:cubicBezTo>
                    <a:pt x="788" y="369"/>
                    <a:pt x="787" y="369"/>
                    <a:pt x="787" y="369"/>
                  </a:cubicBezTo>
                  <a:cubicBezTo>
                    <a:pt x="787" y="375"/>
                    <a:pt x="787" y="375"/>
                    <a:pt x="787" y="375"/>
                  </a:cubicBezTo>
                  <a:cubicBezTo>
                    <a:pt x="787" y="377"/>
                    <a:pt x="788" y="377"/>
                    <a:pt x="789" y="377"/>
                  </a:cubicBezTo>
                  <a:cubicBezTo>
                    <a:pt x="789" y="377"/>
                    <a:pt x="789" y="377"/>
                    <a:pt x="789" y="378"/>
                  </a:cubicBezTo>
                  <a:cubicBezTo>
                    <a:pt x="789" y="378"/>
                    <a:pt x="789" y="384"/>
                    <a:pt x="789" y="384"/>
                  </a:cubicBezTo>
                  <a:cubicBezTo>
                    <a:pt x="744" y="374"/>
                    <a:pt x="744" y="374"/>
                    <a:pt x="744" y="374"/>
                  </a:cubicBezTo>
                  <a:cubicBezTo>
                    <a:pt x="744" y="374"/>
                    <a:pt x="744" y="374"/>
                    <a:pt x="744" y="374"/>
                  </a:cubicBezTo>
                  <a:cubicBezTo>
                    <a:pt x="699" y="384"/>
                    <a:pt x="699" y="384"/>
                    <a:pt x="699" y="384"/>
                  </a:cubicBezTo>
                  <a:cubicBezTo>
                    <a:pt x="699" y="384"/>
                    <a:pt x="699" y="378"/>
                    <a:pt x="699" y="378"/>
                  </a:cubicBezTo>
                  <a:cubicBezTo>
                    <a:pt x="699" y="377"/>
                    <a:pt x="699" y="377"/>
                    <a:pt x="699" y="377"/>
                  </a:cubicBezTo>
                  <a:cubicBezTo>
                    <a:pt x="700" y="377"/>
                    <a:pt x="701" y="377"/>
                    <a:pt x="701" y="375"/>
                  </a:cubicBezTo>
                  <a:cubicBezTo>
                    <a:pt x="701" y="369"/>
                    <a:pt x="701" y="369"/>
                    <a:pt x="701" y="369"/>
                  </a:cubicBezTo>
                  <a:cubicBezTo>
                    <a:pt x="700" y="369"/>
                    <a:pt x="699" y="369"/>
                    <a:pt x="699" y="367"/>
                  </a:cubicBezTo>
                  <a:cubicBezTo>
                    <a:pt x="699" y="366"/>
                    <a:pt x="698" y="365"/>
                    <a:pt x="698" y="365"/>
                  </a:cubicBezTo>
                  <a:cubicBezTo>
                    <a:pt x="698" y="365"/>
                    <a:pt x="698" y="365"/>
                    <a:pt x="698" y="365"/>
                  </a:cubicBezTo>
                  <a:cubicBezTo>
                    <a:pt x="698" y="365"/>
                    <a:pt x="698" y="363"/>
                    <a:pt x="698" y="363"/>
                  </a:cubicBezTo>
                  <a:close/>
                  <a:moveTo>
                    <a:pt x="848" y="520"/>
                  </a:moveTo>
                  <a:cubicBezTo>
                    <a:pt x="640" y="520"/>
                    <a:pt x="640" y="520"/>
                    <a:pt x="640" y="520"/>
                  </a:cubicBezTo>
                  <a:cubicBezTo>
                    <a:pt x="640" y="507"/>
                    <a:pt x="640" y="507"/>
                    <a:pt x="640" y="507"/>
                  </a:cubicBezTo>
                  <a:cubicBezTo>
                    <a:pt x="648" y="507"/>
                    <a:pt x="648" y="507"/>
                    <a:pt x="648" y="507"/>
                  </a:cubicBezTo>
                  <a:cubicBezTo>
                    <a:pt x="648" y="494"/>
                    <a:pt x="648" y="494"/>
                    <a:pt x="648" y="494"/>
                  </a:cubicBezTo>
                  <a:cubicBezTo>
                    <a:pt x="656" y="494"/>
                    <a:pt x="656" y="494"/>
                    <a:pt x="656" y="494"/>
                  </a:cubicBezTo>
                  <a:cubicBezTo>
                    <a:pt x="656" y="488"/>
                    <a:pt x="656" y="488"/>
                    <a:pt x="656" y="488"/>
                  </a:cubicBezTo>
                  <a:cubicBezTo>
                    <a:pt x="656" y="488"/>
                    <a:pt x="656" y="488"/>
                    <a:pt x="656" y="488"/>
                  </a:cubicBezTo>
                  <a:cubicBezTo>
                    <a:pt x="656" y="487"/>
                    <a:pt x="656" y="487"/>
                    <a:pt x="656" y="487"/>
                  </a:cubicBezTo>
                  <a:cubicBezTo>
                    <a:pt x="656" y="487"/>
                    <a:pt x="656" y="487"/>
                    <a:pt x="656" y="487"/>
                  </a:cubicBezTo>
                  <a:cubicBezTo>
                    <a:pt x="657" y="487"/>
                    <a:pt x="657" y="487"/>
                    <a:pt x="657" y="487"/>
                  </a:cubicBezTo>
                  <a:cubicBezTo>
                    <a:pt x="657" y="487"/>
                    <a:pt x="657" y="487"/>
                    <a:pt x="657" y="487"/>
                  </a:cubicBezTo>
                  <a:cubicBezTo>
                    <a:pt x="657" y="486"/>
                    <a:pt x="657" y="486"/>
                    <a:pt x="657" y="486"/>
                  </a:cubicBezTo>
                  <a:cubicBezTo>
                    <a:pt x="657" y="485"/>
                    <a:pt x="657" y="485"/>
                    <a:pt x="657" y="485"/>
                  </a:cubicBezTo>
                  <a:cubicBezTo>
                    <a:pt x="657" y="485"/>
                    <a:pt x="657" y="485"/>
                    <a:pt x="657" y="485"/>
                  </a:cubicBezTo>
                  <a:cubicBezTo>
                    <a:pt x="657" y="485"/>
                    <a:pt x="658" y="484"/>
                    <a:pt x="658" y="484"/>
                  </a:cubicBezTo>
                  <a:cubicBezTo>
                    <a:pt x="658" y="429"/>
                    <a:pt x="658" y="429"/>
                    <a:pt x="658" y="429"/>
                  </a:cubicBezTo>
                  <a:cubicBezTo>
                    <a:pt x="658" y="429"/>
                    <a:pt x="658" y="429"/>
                    <a:pt x="658" y="429"/>
                  </a:cubicBezTo>
                  <a:cubicBezTo>
                    <a:pt x="658" y="429"/>
                    <a:pt x="658" y="429"/>
                    <a:pt x="658" y="429"/>
                  </a:cubicBezTo>
                  <a:cubicBezTo>
                    <a:pt x="658" y="429"/>
                    <a:pt x="658" y="429"/>
                    <a:pt x="657" y="429"/>
                  </a:cubicBezTo>
                  <a:cubicBezTo>
                    <a:pt x="657" y="429"/>
                    <a:pt x="657" y="429"/>
                    <a:pt x="657" y="429"/>
                  </a:cubicBezTo>
                  <a:cubicBezTo>
                    <a:pt x="657" y="428"/>
                    <a:pt x="657" y="428"/>
                    <a:pt x="657" y="427"/>
                  </a:cubicBezTo>
                  <a:cubicBezTo>
                    <a:pt x="657" y="427"/>
                    <a:pt x="657" y="426"/>
                    <a:pt x="657" y="426"/>
                  </a:cubicBezTo>
                  <a:cubicBezTo>
                    <a:pt x="657" y="426"/>
                    <a:pt x="657" y="426"/>
                    <a:pt x="657" y="426"/>
                  </a:cubicBezTo>
                  <a:cubicBezTo>
                    <a:pt x="657" y="426"/>
                    <a:pt x="658" y="426"/>
                    <a:pt x="658" y="426"/>
                  </a:cubicBezTo>
                  <a:cubicBezTo>
                    <a:pt x="658" y="426"/>
                    <a:pt x="658" y="425"/>
                    <a:pt x="658" y="425"/>
                  </a:cubicBezTo>
                  <a:cubicBezTo>
                    <a:pt x="657" y="424"/>
                    <a:pt x="657" y="422"/>
                    <a:pt x="657" y="422"/>
                  </a:cubicBezTo>
                  <a:cubicBezTo>
                    <a:pt x="657" y="421"/>
                    <a:pt x="657" y="421"/>
                    <a:pt x="656" y="421"/>
                  </a:cubicBezTo>
                  <a:cubicBezTo>
                    <a:pt x="656" y="421"/>
                    <a:pt x="656" y="421"/>
                    <a:pt x="656" y="421"/>
                  </a:cubicBezTo>
                  <a:cubicBezTo>
                    <a:pt x="656" y="421"/>
                    <a:pt x="655" y="421"/>
                    <a:pt x="655" y="421"/>
                  </a:cubicBezTo>
                  <a:cubicBezTo>
                    <a:pt x="655" y="418"/>
                    <a:pt x="655" y="418"/>
                    <a:pt x="655" y="418"/>
                  </a:cubicBezTo>
                  <a:cubicBezTo>
                    <a:pt x="655" y="418"/>
                    <a:pt x="655" y="418"/>
                    <a:pt x="655" y="418"/>
                  </a:cubicBezTo>
                  <a:cubicBezTo>
                    <a:pt x="655" y="418"/>
                    <a:pt x="652" y="418"/>
                    <a:pt x="651" y="418"/>
                  </a:cubicBezTo>
                  <a:cubicBezTo>
                    <a:pt x="650" y="418"/>
                    <a:pt x="650" y="418"/>
                    <a:pt x="650" y="418"/>
                  </a:cubicBezTo>
                  <a:cubicBezTo>
                    <a:pt x="649" y="410"/>
                    <a:pt x="649" y="410"/>
                    <a:pt x="649" y="410"/>
                  </a:cubicBezTo>
                  <a:cubicBezTo>
                    <a:pt x="648" y="409"/>
                    <a:pt x="647" y="409"/>
                    <a:pt x="647" y="409"/>
                  </a:cubicBezTo>
                  <a:cubicBezTo>
                    <a:pt x="647" y="409"/>
                    <a:pt x="647" y="409"/>
                    <a:pt x="647" y="409"/>
                  </a:cubicBezTo>
                  <a:cubicBezTo>
                    <a:pt x="646" y="409"/>
                    <a:pt x="646" y="409"/>
                    <a:pt x="646" y="409"/>
                  </a:cubicBezTo>
                  <a:cubicBezTo>
                    <a:pt x="645" y="404"/>
                    <a:pt x="645" y="404"/>
                    <a:pt x="645" y="404"/>
                  </a:cubicBezTo>
                  <a:cubicBezTo>
                    <a:pt x="645" y="404"/>
                    <a:pt x="645" y="403"/>
                    <a:pt x="645" y="403"/>
                  </a:cubicBezTo>
                  <a:cubicBezTo>
                    <a:pt x="646" y="403"/>
                    <a:pt x="744" y="382"/>
                    <a:pt x="744" y="382"/>
                  </a:cubicBezTo>
                  <a:cubicBezTo>
                    <a:pt x="744" y="382"/>
                    <a:pt x="842" y="403"/>
                    <a:pt x="842" y="403"/>
                  </a:cubicBezTo>
                  <a:cubicBezTo>
                    <a:pt x="843" y="403"/>
                    <a:pt x="843" y="404"/>
                    <a:pt x="843" y="404"/>
                  </a:cubicBezTo>
                  <a:cubicBezTo>
                    <a:pt x="842" y="409"/>
                    <a:pt x="842" y="409"/>
                    <a:pt x="842" y="409"/>
                  </a:cubicBezTo>
                  <a:cubicBezTo>
                    <a:pt x="841" y="409"/>
                    <a:pt x="841" y="409"/>
                    <a:pt x="841" y="409"/>
                  </a:cubicBezTo>
                  <a:cubicBezTo>
                    <a:pt x="841" y="409"/>
                    <a:pt x="841" y="409"/>
                    <a:pt x="841" y="409"/>
                  </a:cubicBezTo>
                  <a:cubicBezTo>
                    <a:pt x="841" y="409"/>
                    <a:pt x="840" y="408"/>
                    <a:pt x="839" y="410"/>
                  </a:cubicBezTo>
                  <a:cubicBezTo>
                    <a:pt x="837" y="418"/>
                    <a:pt x="837" y="418"/>
                    <a:pt x="837" y="418"/>
                  </a:cubicBezTo>
                  <a:cubicBezTo>
                    <a:pt x="837" y="418"/>
                    <a:pt x="837" y="418"/>
                    <a:pt x="837" y="418"/>
                  </a:cubicBezTo>
                  <a:cubicBezTo>
                    <a:pt x="836" y="418"/>
                    <a:pt x="833" y="418"/>
                    <a:pt x="833" y="418"/>
                  </a:cubicBezTo>
                  <a:cubicBezTo>
                    <a:pt x="832" y="418"/>
                    <a:pt x="832" y="418"/>
                    <a:pt x="832" y="418"/>
                  </a:cubicBezTo>
                  <a:cubicBezTo>
                    <a:pt x="832" y="421"/>
                    <a:pt x="832" y="421"/>
                    <a:pt x="832" y="421"/>
                  </a:cubicBezTo>
                  <a:cubicBezTo>
                    <a:pt x="832" y="421"/>
                    <a:pt x="832" y="421"/>
                    <a:pt x="832" y="421"/>
                  </a:cubicBezTo>
                  <a:cubicBezTo>
                    <a:pt x="832" y="421"/>
                    <a:pt x="832" y="421"/>
                    <a:pt x="832" y="421"/>
                  </a:cubicBezTo>
                  <a:cubicBezTo>
                    <a:pt x="831" y="421"/>
                    <a:pt x="831" y="421"/>
                    <a:pt x="831" y="422"/>
                  </a:cubicBezTo>
                  <a:cubicBezTo>
                    <a:pt x="831" y="422"/>
                    <a:pt x="831" y="424"/>
                    <a:pt x="830" y="425"/>
                  </a:cubicBezTo>
                  <a:cubicBezTo>
                    <a:pt x="830" y="425"/>
                    <a:pt x="830" y="426"/>
                    <a:pt x="830" y="426"/>
                  </a:cubicBezTo>
                  <a:cubicBezTo>
                    <a:pt x="830" y="426"/>
                    <a:pt x="830" y="426"/>
                    <a:pt x="830" y="426"/>
                  </a:cubicBezTo>
                  <a:cubicBezTo>
                    <a:pt x="831" y="426"/>
                    <a:pt x="831" y="426"/>
                    <a:pt x="831" y="426"/>
                  </a:cubicBezTo>
                  <a:cubicBezTo>
                    <a:pt x="831" y="426"/>
                    <a:pt x="830" y="427"/>
                    <a:pt x="830" y="427"/>
                  </a:cubicBezTo>
                  <a:cubicBezTo>
                    <a:pt x="830" y="428"/>
                    <a:pt x="830" y="428"/>
                    <a:pt x="830" y="429"/>
                  </a:cubicBezTo>
                  <a:cubicBezTo>
                    <a:pt x="830" y="429"/>
                    <a:pt x="830" y="429"/>
                    <a:pt x="830" y="429"/>
                  </a:cubicBezTo>
                  <a:cubicBezTo>
                    <a:pt x="830" y="429"/>
                    <a:pt x="830" y="429"/>
                    <a:pt x="830" y="429"/>
                  </a:cubicBezTo>
                  <a:cubicBezTo>
                    <a:pt x="830" y="429"/>
                    <a:pt x="830" y="429"/>
                    <a:pt x="830" y="429"/>
                  </a:cubicBezTo>
                  <a:cubicBezTo>
                    <a:pt x="830" y="429"/>
                    <a:pt x="830" y="429"/>
                    <a:pt x="830" y="429"/>
                  </a:cubicBezTo>
                  <a:cubicBezTo>
                    <a:pt x="830" y="484"/>
                    <a:pt x="830" y="484"/>
                    <a:pt x="830" y="484"/>
                  </a:cubicBezTo>
                  <a:cubicBezTo>
                    <a:pt x="830" y="484"/>
                    <a:pt x="831" y="485"/>
                    <a:pt x="831" y="485"/>
                  </a:cubicBezTo>
                  <a:cubicBezTo>
                    <a:pt x="831" y="485"/>
                    <a:pt x="831" y="485"/>
                    <a:pt x="831" y="485"/>
                  </a:cubicBezTo>
                  <a:cubicBezTo>
                    <a:pt x="831" y="486"/>
                    <a:pt x="831" y="486"/>
                    <a:pt x="831" y="486"/>
                  </a:cubicBezTo>
                  <a:cubicBezTo>
                    <a:pt x="831" y="486"/>
                    <a:pt x="831" y="486"/>
                    <a:pt x="831" y="487"/>
                  </a:cubicBezTo>
                  <a:cubicBezTo>
                    <a:pt x="831" y="487"/>
                    <a:pt x="831" y="487"/>
                    <a:pt x="831" y="487"/>
                  </a:cubicBezTo>
                  <a:cubicBezTo>
                    <a:pt x="832" y="487"/>
                    <a:pt x="832" y="487"/>
                    <a:pt x="832" y="487"/>
                  </a:cubicBezTo>
                  <a:cubicBezTo>
                    <a:pt x="832" y="487"/>
                    <a:pt x="832" y="487"/>
                    <a:pt x="832" y="487"/>
                  </a:cubicBezTo>
                  <a:cubicBezTo>
                    <a:pt x="832" y="488"/>
                    <a:pt x="832" y="488"/>
                    <a:pt x="832" y="488"/>
                  </a:cubicBezTo>
                  <a:cubicBezTo>
                    <a:pt x="832" y="488"/>
                    <a:pt x="832" y="488"/>
                    <a:pt x="832" y="488"/>
                  </a:cubicBezTo>
                  <a:cubicBezTo>
                    <a:pt x="832" y="494"/>
                    <a:pt x="832" y="494"/>
                    <a:pt x="832" y="494"/>
                  </a:cubicBezTo>
                  <a:cubicBezTo>
                    <a:pt x="840" y="494"/>
                    <a:pt x="840" y="494"/>
                    <a:pt x="840" y="494"/>
                  </a:cubicBezTo>
                  <a:cubicBezTo>
                    <a:pt x="840" y="507"/>
                    <a:pt x="840" y="507"/>
                    <a:pt x="840" y="507"/>
                  </a:cubicBezTo>
                  <a:cubicBezTo>
                    <a:pt x="848" y="507"/>
                    <a:pt x="848" y="507"/>
                    <a:pt x="848" y="507"/>
                  </a:cubicBezTo>
                  <a:lnTo>
                    <a:pt x="848" y="5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10"/>
            <p:cNvSpPr>
              <a:spLocks/>
            </p:cNvSpPr>
            <p:nvPr userDrawn="1"/>
          </p:nvSpPr>
          <p:spPr bwMode="auto">
            <a:xfrm>
              <a:off x="9526588" y="6775450"/>
              <a:ext cx="9525" cy="26987"/>
            </a:xfrm>
            <a:custGeom>
              <a:avLst/>
              <a:gdLst>
                <a:gd name="T0" fmla="*/ 20 w 23"/>
                <a:gd name="T1" fmla="*/ 70 h 70"/>
                <a:gd name="T2" fmla="*/ 20 w 23"/>
                <a:gd name="T3" fmla="*/ 69 h 70"/>
                <a:gd name="T4" fmla="*/ 21 w 23"/>
                <a:gd name="T5" fmla="*/ 69 h 70"/>
                <a:gd name="T6" fmla="*/ 21 w 23"/>
                <a:gd name="T7" fmla="*/ 69 h 70"/>
                <a:gd name="T8" fmla="*/ 22 w 23"/>
                <a:gd name="T9" fmla="*/ 69 h 70"/>
                <a:gd name="T10" fmla="*/ 22 w 23"/>
                <a:gd name="T11" fmla="*/ 68 h 70"/>
                <a:gd name="T12" fmla="*/ 22 w 23"/>
                <a:gd name="T13" fmla="*/ 67 h 70"/>
                <a:gd name="T14" fmla="*/ 22 w 23"/>
                <a:gd name="T15" fmla="*/ 67 h 70"/>
                <a:gd name="T16" fmla="*/ 23 w 23"/>
                <a:gd name="T17" fmla="*/ 66 h 70"/>
                <a:gd name="T18" fmla="*/ 23 w 23"/>
                <a:gd name="T19" fmla="*/ 11 h 70"/>
                <a:gd name="T20" fmla="*/ 23 w 23"/>
                <a:gd name="T21" fmla="*/ 11 h 70"/>
                <a:gd name="T22" fmla="*/ 22 w 23"/>
                <a:gd name="T23" fmla="*/ 11 h 70"/>
                <a:gd name="T24" fmla="*/ 22 w 23"/>
                <a:gd name="T25" fmla="*/ 11 h 70"/>
                <a:gd name="T26" fmla="*/ 22 w 23"/>
                <a:gd name="T27" fmla="*/ 11 h 70"/>
                <a:gd name="T28" fmla="*/ 22 w 23"/>
                <a:gd name="T29" fmla="*/ 9 h 70"/>
                <a:gd name="T30" fmla="*/ 22 w 23"/>
                <a:gd name="T31" fmla="*/ 8 h 70"/>
                <a:gd name="T32" fmla="*/ 22 w 23"/>
                <a:gd name="T33" fmla="*/ 8 h 70"/>
                <a:gd name="T34" fmla="*/ 22 w 23"/>
                <a:gd name="T35" fmla="*/ 8 h 70"/>
                <a:gd name="T36" fmla="*/ 23 w 23"/>
                <a:gd name="T37" fmla="*/ 7 h 70"/>
                <a:gd name="T38" fmla="*/ 21 w 23"/>
                <a:gd name="T39" fmla="*/ 4 h 70"/>
                <a:gd name="T40" fmla="*/ 21 w 23"/>
                <a:gd name="T41" fmla="*/ 3 h 70"/>
                <a:gd name="T42" fmla="*/ 20 w 23"/>
                <a:gd name="T43" fmla="*/ 3 h 70"/>
                <a:gd name="T44" fmla="*/ 20 w 23"/>
                <a:gd name="T45" fmla="*/ 3 h 70"/>
                <a:gd name="T46" fmla="*/ 20 w 23"/>
                <a:gd name="T47" fmla="*/ 0 h 70"/>
                <a:gd name="T48" fmla="*/ 3 w 23"/>
                <a:gd name="T49" fmla="*/ 0 h 70"/>
                <a:gd name="T50" fmla="*/ 3 w 23"/>
                <a:gd name="T51" fmla="*/ 3 h 70"/>
                <a:gd name="T52" fmla="*/ 3 w 23"/>
                <a:gd name="T53" fmla="*/ 3 h 70"/>
                <a:gd name="T54" fmla="*/ 2 w 23"/>
                <a:gd name="T55" fmla="*/ 3 h 70"/>
                <a:gd name="T56" fmla="*/ 2 w 23"/>
                <a:gd name="T57" fmla="*/ 4 h 70"/>
                <a:gd name="T58" fmla="*/ 0 w 23"/>
                <a:gd name="T59" fmla="*/ 7 h 70"/>
                <a:gd name="T60" fmla="*/ 1 w 23"/>
                <a:gd name="T61" fmla="*/ 8 h 70"/>
                <a:gd name="T62" fmla="*/ 1 w 23"/>
                <a:gd name="T63" fmla="*/ 8 h 70"/>
                <a:gd name="T64" fmla="*/ 1 w 23"/>
                <a:gd name="T65" fmla="*/ 8 h 70"/>
                <a:gd name="T66" fmla="*/ 1 w 23"/>
                <a:gd name="T67" fmla="*/ 9 h 70"/>
                <a:gd name="T68" fmla="*/ 1 w 23"/>
                <a:gd name="T69" fmla="*/ 11 h 70"/>
                <a:gd name="T70" fmla="*/ 1 w 23"/>
                <a:gd name="T71" fmla="*/ 11 h 70"/>
                <a:gd name="T72" fmla="*/ 1 w 23"/>
                <a:gd name="T73" fmla="*/ 11 h 70"/>
                <a:gd name="T74" fmla="*/ 1 w 23"/>
                <a:gd name="T75" fmla="*/ 11 h 70"/>
                <a:gd name="T76" fmla="*/ 1 w 23"/>
                <a:gd name="T77" fmla="*/ 11 h 70"/>
                <a:gd name="T78" fmla="*/ 1 w 23"/>
                <a:gd name="T79" fmla="*/ 66 h 70"/>
                <a:gd name="T80" fmla="*/ 1 w 23"/>
                <a:gd name="T81" fmla="*/ 67 h 70"/>
                <a:gd name="T82" fmla="*/ 2 w 23"/>
                <a:gd name="T83" fmla="*/ 67 h 70"/>
                <a:gd name="T84" fmla="*/ 2 w 23"/>
                <a:gd name="T85" fmla="*/ 68 h 70"/>
                <a:gd name="T86" fmla="*/ 2 w 23"/>
                <a:gd name="T87" fmla="*/ 69 h 70"/>
                <a:gd name="T88" fmla="*/ 2 w 23"/>
                <a:gd name="T89" fmla="*/ 69 h 70"/>
                <a:gd name="T90" fmla="*/ 3 w 23"/>
                <a:gd name="T91" fmla="*/ 69 h 70"/>
                <a:gd name="T92" fmla="*/ 3 w 23"/>
                <a:gd name="T93" fmla="*/ 69 h 70"/>
                <a:gd name="T94" fmla="*/ 3 w 23"/>
                <a:gd name="T95" fmla="*/ 70 h 70"/>
                <a:gd name="T96" fmla="*/ 20 w 23"/>
                <a:gd name="T9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 h="70">
                  <a:moveTo>
                    <a:pt x="20" y="70"/>
                  </a:moveTo>
                  <a:cubicBezTo>
                    <a:pt x="20" y="69"/>
                    <a:pt x="20" y="69"/>
                    <a:pt x="20" y="69"/>
                  </a:cubicBezTo>
                  <a:cubicBezTo>
                    <a:pt x="20" y="69"/>
                    <a:pt x="21" y="69"/>
                    <a:pt x="21" y="69"/>
                  </a:cubicBezTo>
                  <a:cubicBezTo>
                    <a:pt x="21" y="69"/>
                    <a:pt x="21" y="69"/>
                    <a:pt x="21" y="69"/>
                  </a:cubicBezTo>
                  <a:cubicBezTo>
                    <a:pt x="21" y="69"/>
                    <a:pt x="21" y="69"/>
                    <a:pt x="22" y="69"/>
                  </a:cubicBezTo>
                  <a:cubicBezTo>
                    <a:pt x="22" y="68"/>
                    <a:pt x="22" y="68"/>
                    <a:pt x="22" y="68"/>
                  </a:cubicBezTo>
                  <a:cubicBezTo>
                    <a:pt x="22" y="67"/>
                    <a:pt x="22" y="67"/>
                    <a:pt x="22" y="67"/>
                  </a:cubicBezTo>
                  <a:cubicBezTo>
                    <a:pt x="22" y="67"/>
                    <a:pt x="22" y="67"/>
                    <a:pt x="22" y="67"/>
                  </a:cubicBezTo>
                  <a:cubicBezTo>
                    <a:pt x="22" y="67"/>
                    <a:pt x="22" y="66"/>
                    <a:pt x="23" y="66"/>
                  </a:cubicBezTo>
                  <a:cubicBezTo>
                    <a:pt x="23" y="11"/>
                    <a:pt x="23" y="11"/>
                    <a:pt x="23" y="11"/>
                  </a:cubicBezTo>
                  <a:cubicBezTo>
                    <a:pt x="23" y="11"/>
                    <a:pt x="23" y="11"/>
                    <a:pt x="23" y="11"/>
                  </a:cubicBezTo>
                  <a:cubicBezTo>
                    <a:pt x="23" y="11"/>
                    <a:pt x="22" y="11"/>
                    <a:pt x="22" y="11"/>
                  </a:cubicBezTo>
                  <a:cubicBezTo>
                    <a:pt x="22" y="11"/>
                    <a:pt x="22" y="11"/>
                    <a:pt x="22" y="11"/>
                  </a:cubicBezTo>
                  <a:cubicBezTo>
                    <a:pt x="22" y="11"/>
                    <a:pt x="22" y="11"/>
                    <a:pt x="22" y="11"/>
                  </a:cubicBezTo>
                  <a:cubicBezTo>
                    <a:pt x="22" y="10"/>
                    <a:pt x="22" y="10"/>
                    <a:pt x="22" y="9"/>
                  </a:cubicBezTo>
                  <a:cubicBezTo>
                    <a:pt x="22" y="9"/>
                    <a:pt x="22" y="8"/>
                    <a:pt x="22" y="8"/>
                  </a:cubicBezTo>
                  <a:cubicBezTo>
                    <a:pt x="22" y="8"/>
                    <a:pt x="22" y="8"/>
                    <a:pt x="22" y="8"/>
                  </a:cubicBezTo>
                  <a:cubicBezTo>
                    <a:pt x="22" y="8"/>
                    <a:pt x="22" y="8"/>
                    <a:pt x="22" y="8"/>
                  </a:cubicBezTo>
                  <a:cubicBezTo>
                    <a:pt x="23" y="8"/>
                    <a:pt x="23" y="7"/>
                    <a:pt x="23" y="7"/>
                  </a:cubicBezTo>
                  <a:cubicBezTo>
                    <a:pt x="21" y="6"/>
                    <a:pt x="21" y="4"/>
                    <a:pt x="21" y="4"/>
                  </a:cubicBezTo>
                  <a:cubicBezTo>
                    <a:pt x="21" y="3"/>
                    <a:pt x="21" y="3"/>
                    <a:pt x="21" y="3"/>
                  </a:cubicBezTo>
                  <a:cubicBezTo>
                    <a:pt x="20" y="3"/>
                    <a:pt x="20" y="3"/>
                    <a:pt x="20" y="3"/>
                  </a:cubicBezTo>
                  <a:cubicBezTo>
                    <a:pt x="20" y="3"/>
                    <a:pt x="20" y="3"/>
                    <a:pt x="20" y="3"/>
                  </a:cubicBezTo>
                  <a:cubicBezTo>
                    <a:pt x="20" y="0"/>
                    <a:pt x="20" y="0"/>
                    <a:pt x="20" y="0"/>
                  </a:cubicBezTo>
                  <a:cubicBezTo>
                    <a:pt x="3" y="0"/>
                    <a:pt x="3" y="0"/>
                    <a:pt x="3" y="0"/>
                  </a:cubicBezTo>
                  <a:cubicBezTo>
                    <a:pt x="3" y="3"/>
                    <a:pt x="3" y="3"/>
                    <a:pt x="3" y="3"/>
                  </a:cubicBezTo>
                  <a:cubicBezTo>
                    <a:pt x="3" y="3"/>
                    <a:pt x="3" y="3"/>
                    <a:pt x="3" y="3"/>
                  </a:cubicBezTo>
                  <a:cubicBezTo>
                    <a:pt x="2" y="3"/>
                    <a:pt x="2" y="3"/>
                    <a:pt x="2" y="3"/>
                  </a:cubicBezTo>
                  <a:cubicBezTo>
                    <a:pt x="2" y="3"/>
                    <a:pt x="2" y="3"/>
                    <a:pt x="2" y="4"/>
                  </a:cubicBezTo>
                  <a:cubicBezTo>
                    <a:pt x="2" y="4"/>
                    <a:pt x="2" y="6"/>
                    <a:pt x="0" y="7"/>
                  </a:cubicBezTo>
                  <a:cubicBezTo>
                    <a:pt x="0" y="7"/>
                    <a:pt x="0" y="8"/>
                    <a:pt x="1" y="8"/>
                  </a:cubicBezTo>
                  <a:cubicBezTo>
                    <a:pt x="1" y="8"/>
                    <a:pt x="1" y="8"/>
                    <a:pt x="1" y="8"/>
                  </a:cubicBezTo>
                  <a:cubicBezTo>
                    <a:pt x="1" y="8"/>
                    <a:pt x="2" y="8"/>
                    <a:pt x="1" y="8"/>
                  </a:cubicBezTo>
                  <a:cubicBezTo>
                    <a:pt x="1" y="8"/>
                    <a:pt x="1" y="9"/>
                    <a:pt x="1" y="9"/>
                  </a:cubicBezTo>
                  <a:cubicBezTo>
                    <a:pt x="1" y="10"/>
                    <a:pt x="1" y="10"/>
                    <a:pt x="1" y="11"/>
                  </a:cubicBezTo>
                  <a:cubicBezTo>
                    <a:pt x="1" y="11"/>
                    <a:pt x="1" y="11"/>
                    <a:pt x="1" y="11"/>
                  </a:cubicBezTo>
                  <a:cubicBezTo>
                    <a:pt x="1" y="11"/>
                    <a:pt x="1" y="11"/>
                    <a:pt x="1" y="11"/>
                  </a:cubicBezTo>
                  <a:cubicBezTo>
                    <a:pt x="1" y="11"/>
                    <a:pt x="1" y="11"/>
                    <a:pt x="1" y="11"/>
                  </a:cubicBezTo>
                  <a:cubicBezTo>
                    <a:pt x="1" y="11"/>
                    <a:pt x="1" y="11"/>
                    <a:pt x="1" y="11"/>
                  </a:cubicBezTo>
                  <a:cubicBezTo>
                    <a:pt x="1" y="66"/>
                    <a:pt x="1" y="66"/>
                    <a:pt x="1" y="66"/>
                  </a:cubicBezTo>
                  <a:cubicBezTo>
                    <a:pt x="1" y="66"/>
                    <a:pt x="1" y="67"/>
                    <a:pt x="1" y="67"/>
                  </a:cubicBezTo>
                  <a:cubicBezTo>
                    <a:pt x="2" y="67"/>
                    <a:pt x="2" y="67"/>
                    <a:pt x="2" y="67"/>
                  </a:cubicBezTo>
                  <a:cubicBezTo>
                    <a:pt x="2" y="68"/>
                    <a:pt x="2" y="68"/>
                    <a:pt x="2" y="68"/>
                  </a:cubicBezTo>
                  <a:cubicBezTo>
                    <a:pt x="2" y="68"/>
                    <a:pt x="2" y="68"/>
                    <a:pt x="2" y="69"/>
                  </a:cubicBezTo>
                  <a:cubicBezTo>
                    <a:pt x="2" y="69"/>
                    <a:pt x="2" y="69"/>
                    <a:pt x="2" y="69"/>
                  </a:cubicBezTo>
                  <a:cubicBezTo>
                    <a:pt x="3" y="69"/>
                    <a:pt x="3" y="69"/>
                    <a:pt x="3" y="69"/>
                  </a:cubicBezTo>
                  <a:cubicBezTo>
                    <a:pt x="3" y="69"/>
                    <a:pt x="3" y="69"/>
                    <a:pt x="3" y="69"/>
                  </a:cubicBezTo>
                  <a:cubicBezTo>
                    <a:pt x="3" y="70"/>
                    <a:pt x="3" y="70"/>
                    <a:pt x="3" y="70"/>
                  </a:cubicBezTo>
                  <a:lnTo>
                    <a:pt x="20" y="7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21" name="Rectangle 11"/>
            <p:cNvSpPr>
              <a:spLocks noChangeArrowheads="1"/>
            </p:cNvSpPr>
            <p:nvPr userDrawn="1"/>
          </p:nvSpPr>
          <p:spPr bwMode="auto">
            <a:xfrm>
              <a:off x="9261475" y="7027863"/>
              <a:ext cx="15875" cy="84137"/>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12"/>
            <p:cNvSpPr>
              <a:spLocks/>
            </p:cNvSpPr>
            <p:nvPr userDrawn="1"/>
          </p:nvSpPr>
          <p:spPr bwMode="auto">
            <a:xfrm>
              <a:off x="9294813" y="7027863"/>
              <a:ext cx="66675" cy="84137"/>
            </a:xfrm>
            <a:custGeom>
              <a:avLst/>
              <a:gdLst>
                <a:gd name="T0" fmla="*/ 0 w 42"/>
                <a:gd name="T1" fmla="*/ 0 h 53"/>
                <a:gd name="T2" fmla="*/ 10 w 42"/>
                <a:gd name="T3" fmla="*/ 0 h 53"/>
                <a:gd name="T4" fmla="*/ 32 w 42"/>
                <a:gd name="T5" fmla="*/ 36 h 53"/>
                <a:gd name="T6" fmla="*/ 32 w 42"/>
                <a:gd name="T7" fmla="*/ 36 h 53"/>
                <a:gd name="T8" fmla="*/ 32 w 42"/>
                <a:gd name="T9" fmla="*/ 0 h 53"/>
                <a:gd name="T10" fmla="*/ 42 w 42"/>
                <a:gd name="T11" fmla="*/ 0 h 53"/>
                <a:gd name="T12" fmla="*/ 42 w 42"/>
                <a:gd name="T13" fmla="*/ 53 h 53"/>
                <a:gd name="T14" fmla="*/ 31 w 42"/>
                <a:gd name="T15" fmla="*/ 53 h 53"/>
                <a:gd name="T16" fmla="*/ 10 w 42"/>
                <a:gd name="T17" fmla="*/ 19 h 53"/>
                <a:gd name="T18" fmla="*/ 10 w 42"/>
                <a:gd name="T19" fmla="*/ 19 h 53"/>
                <a:gd name="T20" fmla="*/ 10 w 42"/>
                <a:gd name="T21" fmla="*/ 53 h 53"/>
                <a:gd name="T22" fmla="*/ 0 w 42"/>
                <a:gd name="T23" fmla="*/ 53 h 53"/>
                <a:gd name="T24" fmla="*/ 0 w 42"/>
                <a:gd name="T2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53">
                  <a:moveTo>
                    <a:pt x="0" y="0"/>
                  </a:moveTo>
                  <a:lnTo>
                    <a:pt x="10" y="0"/>
                  </a:lnTo>
                  <a:lnTo>
                    <a:pt x="32" y="36"/>
                  </a:lnTo>
                  <a:lnTo>
                    <a:pt x="32" y="36"/>
                  </a:lnTo>
                  <a:lnTo>
                    <a:pt x="32" y="0"/>
                  </a:lnTo>
                  <a:lnTo>
                    <a:pt x="42" y="0"/>
                  </a:lnTo>
                  <a:lnTo>
                    <a:pt x="42" y="53"/>
                  </a:lnTo>
                  <a:lnTo>
                    <a:pt x="31" y="53"/>
                  </a:lnTo>
                  <a:lnTo>
                    <a:pt x="10" y="19"/>
                  </a:lnTo>
                  <a:lnTo>
                    <a:pt x="10" y="19"/>
                  </a:lnTo>
                  <a:lnTo>
                    <a:pt x="10" y="53"/>
                  </a:lnTo>
                  <a:lnTo>
                    <a:pt x="0" y="53"/>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13"/>
            <p:cNvSpPr>
              <a:spLocks/>
            </p:cNvSpPr>
            <p:nvPr userDrawn="1"/>
          </p:nvSpPr>
          <p:spPr bwMode="auto">
            <a:xfrm>
              <a:off x="9378950" y="7027863"/>
              <a:ext cx="66675" cy="84137"/>
            </a:xfrm>
            <a:custGeom>
              <a:avLst/>
              <a:gdLst>
                <a:gd name="T0" fmla="*/ 0 w 42"/>
                <a:gd name="T1" fmla="*/ 0 h 53"/>
                <a:gd name="T2" fmla="*/ 10 w 42"/>
                <a:gd name="T3" fmla="*/ 0 h 53"/>
                <a:gd name="T4" fmla="*/ 32 w 42"/>
                <a:gd name="T5" fmla="*/ 36 h 53"/>
                <a:gd name="T6" fmla="*/ 32 w 42"/>
                <a:gd name="T7" fmla="*/ 36 h 53"/>
                <a:gd name="T8" fmla="*/ 32 w 42"/>
                <a:gd name="T9" fmla="*/ 0 h 53"/>
                <a:gd name="T10" fmla="*/ 42 w 42"/>
                <a:gd name="T11" fmla="*/ 0 h 53"/>
                <a:gd name="T12" fmla="*/ 42 w 42"/>
                <a:gd name="T13" fmla="*/ 53 h 53"/>
                <a:gd name="T14" fmla="*/ 31 w 42"/>
                <a:gd name="T15" fmla="*/ 53 h 53"/>
                <a:gd name="T16" fmla="*/ 10 w 42"/>
                <a:gd name="T17" fmla="*/ 19 h 53"/>
                <a:gd name="T18" fmla="*/ 10 w 42"/>
                <a:gd name="T19" fmla="*/ 19 h 53"/>
                <a:gd name="T20" fmla="*/ 10 w 42"/>
                <a:gd name="T21" fmla="*/ 53 h 53"/>
                <a:gd name="T22" fmla="*/ 0 w 42"/>
                <a:gd name="T23" fmla="*/ 53 h 53"/>
                <a:gd name="T24" fmla="*/ 0 w 42"/>
                <a:gd name="T2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53">
                  <a:moveTo>
                    <a:pt x="0" y="0"/>
                  </a:moveTo>
                  <a:lnTo>
                    <a:pt x="10" y="0"/>
                  </a:lnTo>
                  <a:lnTo>
                    <a:pt x="32" y="36"/>
                  </a:lnTo>
                  <a:lnTo>
                    <a:pt x="32" y="36"/>
                  </a:lnTo>
                  <a:lnTo>
                    <a:pt x="32" y="0"/>
                  </a:lnTo>
                  <a:lnTo>
                    <a:pt x="42" y="0"/>
                  </a:lnTo>
                  <a:lnTo>
                    <a:pt x="42" y="53"/>
                  </a:lnTo>
                  <a:lnTo>
                    <a:pt x="31" y="53"/>
                  </a:lnTo>
                  <a:lnTo>
                    <a:pt x="10" y="19"/>
                  </a:lnTo>
                  <a:lnTo>
                    <a:pt x="10" y="19"/>
                  </a:lnTo>
                  <a:lnTo>
                    <a:pt x="10" y="53"/>
                  </a:lnTo>
                  <a:lnTo>
                    <a:pt x="0" y="53"/>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14"/>
            <p:cNvSpPr>
              <a:spLocks noEditPoints="1"/>
            </p:cNvSpPr>
            <p:nvPr userDrawn="1"/>
          </p:nvSpPr>
          <p:spPr bwMode="auto">
            <a:xfrm>
              <a:off x="9459913" y="7027863"/>
              <a:ext cx="80963" cy="85725"/>
            </a:xfrm>
            <a:custGeom>
              <a:avLst/>
              <a:gdLst>
                <a:gd name="T0" fmla="*/ 105 w 211"/>
                <a:gd name="T1" fmla="*/ 0 h 226"/>
                <a:gd name="T2" fmla="*/ 211 w 211"/>
                <a:gd name="T3" fmla="*/ 113 h 226"/>
                <a:gd name="T4" fmla="*/ 106 w 211"/>
                <a:gd name="T5" fmla="*/ 226 h 226"/>
                <a:gd name="T6" fmla="*/ 0 w 211"/>
                <a:gd name="T7" fmla="*/ 114 h 226"/>
                <a:gd name="T8" fmla="*/ 105 w 211"/>
                <a:gd name="T9" fmla="*/ 0 h 226"/>
                <a:gd name="T10" fmla="*/ 56 w 211"/>
                <a:gd name="T11" fmla="*/ 160 h 226"/>
                <a:gd name="T12" fmla="*/ 105 w 211"/>
                <a:gd name="T13" fmla="*/ 188 h 226"/>
                <a:gd name="T14" fmla="*/ 166 w 211"/>
                <a:gd name="T15" fmla="*/ 112 h 226"/>
                <a:gd name="T16" fmla="*/ 105 w 211"/>
                <a:gd name="T17" fmla="*/ 38 h 226"/>
                <a:gd name="T18" fmla="*/ 45 w 211"/>
                <a:gd name="T19" fmla="*/ 113 h 226"/>
                <a:gd name="T20" fmla="*/ 56 w 211"/>
                <a:gd name="T21" fmla="*/ 16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26">
                  <a:moveTo>
                    <a:pt x="105" y="0"/>
                  </a:moveTo>
                  <a:cubicBezTo>
                    <a:pt x="177" y="0"/>
                    <a:pt x="211" y="49"/>
                    <a:pt x="211" y="113"/>
                  </a:cubicBezTo>
                  <a:cubicBezTo>
                    <a:pt x="211" y="170"/>
                    <a:pt x="182" y="226"/>
                    <a:pt x="106" y="226"/>
                  </a:cubicBezTo>
                  <a:cubicBezTo>
                    <a:pt x="24" y="226"/>
                    <a:pt x="0" y="164"/>
                    <a:pt x="0" y="114"/>
                  </a:cubicBezTo>
                  <a:cubicBezTo>
                    <a:pt x="0" y="44"/>
                    <a:pt x="37" y="0"/>
                    <a:pt x="105" y="0"/>
                  </a:cubicBezTo>
                  <a:close/>
                  <a:moveTo>
                    <a:pt x="56" y="160"/>
                  </a:moveTo>
                  <a:cubicBezTo>
                    <a:pt x="63" y="173"/>
                    <a:pt x="79" y="188"/>
                    <a:pt x="105" y="188"/>
                  </a:cubicBezTo>
                  <a:cubicBezTo>
                    <a:pt x="129" y="188"/>
                    <a:pt x="166" y="175"/>
                    <a:pt x="166" y="112"/>
                  </a:cubicBezTo>
                  <a:cubicBezTo>
                    <a:pt x="166" y="87"/>
                    <a:pt x="159" y="38"/>
                    <a:pt x="105" y="38"/>
                  </a:cubicBezTo>
                  <a:cubicBezTo>
                    <a:pt x="55" y="38"/>
                    <a:pt x="45" y="81"/>
                    <a:pt x="45" y="113"/>
                  </a:cubicBezTo>
                  <a:cubicBezTo>
                    <a:pt x="45" y="137"/>
                    <a:pt x="51" y="151"/>
                    <a:pt x="56" y="16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15"/>
            <p:cNvSpPr>
              <a:spLocks/>
            </p:cNvSpPr>
            <p:nvPr userDrawn="1"/>
          </p:nvSpPr>
          <p:spPr bwMode="auto">
            <a:xfrm>
              <a:off x="9545638" y="7027863"/>
              <a:ext cx="77788" cy="84137"/>
            </a:xfrm>
            <a:custGeom>
              <a:avLst/>
              <a:gdLst>
                <a:gd name="T0" fmla="*/ 0 w 49"/>
                <a:gd name="T1" fmla="*/ 0 h 53"/>
                <a:gd name="T2" fmla="*/ 12 w 49"/>
                <a:gd name="T3" fmla="*/ 0 h 53"/>
                <a:gd name="T4" fmla="*/ 25 w 49"/>
                <a:gd name="T5" fmla="*/ 39 h 53"/>
                <a:gd name="T6" fmla="*/ 25 w 49"/>
                <a:gd name="T7" fmla="*/ 39 h 53"/>
                <a:gd name="T8" fmla="*/ 38 w 49"/>
                <a:gd name="T9" fmla="*/ 0 h 53"/>
                <a:gd name="T10" fmla="*/ 49 w 49"/>
                <a:gd name="T11" fmla="*/ 0 h 53"/>
                <a:gd name="T12" fmla="*/ 30 w 49"/>
                <a:gd name="T13" fmla="*/ 53 h 53"/>
                <a:gd name="T14" fmla="*/ 19 w 49"/>
                <a:gd name="T15" fmla="*/ 53 h 53"/>
                <a:gd name="T16" fmla="*/ 0 w 49"/>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53">
                  <a:moveTo>
                    <a:pt x="0" y="0"/>
                  </a:moveTo>
                  <a:lnTo>
                    <a:pt x="12" y="0"/>
                  </a:lnTo>
                  <a:lnTo>
                    <a:pt x="25" y="39"/>
                  </a:lnTo>
                  <a:lnTo>
                    <a:pt x="25" y="39"/>
                  </a:lnTo>
                  <a:lnTo>
                    <a:pt x="38" y="0"/>
                  </a:lnTo>
                  <a:lnTo>
                    <a:pt x="49" y="0"/>
                  </a:lnTo>
                  <a:lnTo>
                    <a:pt x="30" y="53"/>
                  </a:lnTo>
                  <a:lnTo>
                    <a:pt x="19" y="53"/>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6"/>
            <p:cNvSpPr>
              <a:spLocks noEditPoints="1"/>
            </p:cNvSpPr>
            <p:nvPr userDrawn="1"/>
          </p:nvSpPr>
          <p:spPr bwMode="auto">
            <a:xfrm>
              <a:off x="9615488" y="7027863"/>
              <a:ext cx="84138" cy="84137"/>
            </a:xfrm>
            <a:custGeom>
              <a:avLst/>
              <a:gdLst>
                <a:gd name="T0" fmla="*/ 41 w 53"/>
                <a:gd name="T1" fmla="*/ 53 h 53"/>
                <a:gd name="T2" fmla="*/ 36 w 53"/>
                <a:gd name="T3" fmla="*/ 41 h 53"/>
                <a:gd name="T4" fmla="*/ 15 w 53"/>
                <a:gd name="T5" fmla="*/ 41 h 53"/>
                <a:gd name="T6" fmla="*/ 11 w 53"/>
                <a:gd name="T7" fmla="*/ 53 h 53"/>
                <a:gd name="T8" fmla="*/ 0 w 53"/>
                <a:gd name="T9" fmla="*/ 53 h 53"/>
                <a:gd name="T10" fmla="*/ 20 w 53"/>
                <a:gd name="T11" fmla="*/ 0 h 53"/>
                <a:gd name="T12" fmla="*/ 32 w 53"/>
                <a:gd name="T13" fmla="*/ 0 h 53"/>
                <a:gd name="T14" fmla="*/ 53 w 53"/>
                <a:gd name="T15" fmla="*/ 53 h 53"/>
                <a:gd name="T16" fmla="*/ 41 w 53"/>
                <a:gd name="T17" fmla="*/ 53 h 53"/>
                <a:gd name="T18" fmla="*/ 33 w 53"/>
                <a:gd name="T19" fmla="*/ 32 h 53"/>
                <a:gd name="T20" fmla="*/ 26 w 53"/>
                <a:gd name="T21" fmla="*/ 13 h 53"/>
                <a:gd name="T22" fmla="*/ 19 w 53"/>
                <a:gd name="T23" fmla="*/ 32 h 53"/>
                <a:gd name="T24" fmla="*/ 33 w 53"/>
                <a:gd name="T25" fmla="*/ 3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53">
                  <a:moveTo>
                    <a:pt x="41" y="53"/>
                  </a:moveTo>
                  <a:lnTo>
                    <a:pt x="36" y="41"/>
                  </a:lnTo>
                  <a:lnTo>
                    <a:pt x="15" y="41"/>
                  </a:lnTo>
                  <a:lnTo>
                    <a:pt x="11" y="53"/>
                  </a:lnTo>
                  <a:lnTo>
                    <a:pt x="0" y="53"/>
                  </a:lnTo>
                  <a:lnTo>
                    <a:pt x="20" y="0"/>
                  </a:lnTo>
                  <a:lnTo>
                    <a:pt x="32" y="0"/>
                  </a:lnTo>
                  <a:lnTo>
                    <a:pt x="53" y="53"/>
                  </a:lnTo>
                  <a:lnTo>
                    <a:pt x="41" y="53"/>
                  </a:lnTo>
                  <a:close/>
                  <a:moveTo>
                    <a:pt x="33" y="32"/>
                  </a:moveTo>
                  <a:lnTo>
                    <a:pt x="26" y="13"/>
                  </a:lnTo>
                  <a:lnTo>
                    <a:pt x="19" y="32"/>
                  </a:lnTo>
                  <a:lnTo>
                    <a:pt x="33" y="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7"/>
            <p:cNvSpPr>
              <a:spLocks/>
            </p:cNvSpPr>
            <p:nvPr userDrawn="1"/>
          </p:nvSpPr>
          <p:spPr bwMode="auto">
            <a:xfrm>
              <a:off x="9693275" y="7027863"/>
              <a:ext cx="66675" cy="84137"/>
            </a:xfrm>
            <a:custGeom>
              <a:avLst/>
              <a:gdLst>
                <a:gd name="T0" fmla="*/ 16 w 42"/>
                <a:gd name="T1" fmla="*/ 9 h 53"/>
                <a:gd name="T2" fmla="*/ 0 w 42"/>
                <a:gd name="T3" fmla="*/ 9 h 53"/>
                <a:gd name="T4" fmla="*/ 0 w 42"/>
                <a:gd name="T5" fmla="*/ 0 h 53"/>
                <a:gd name="T6" fmla="*/ 42 w 42"/>
                <a:gd name="T7" fmla="*/ 0 h 53"/>
                <a:gd name="T8" fmla="*/ 42 w 42"/>
                <a:gd name="T9" fmla="*/ 9 h 53"/>
                <a:gd name="T10" fmla="*/ 26 w 42"/>
                <a:gd name="T11" fmla="*/ 9 h 53"/>
                <a:gd name="T12" fmla="*/ 26 w 42"/>
                <a:gd name="T13" fmla="*/ 53 h 53"/>
                <a:gd name="T14" fmla="*/ 16 w 42"/>
                <a:gd name="T15" fmla="*/ 53 h 53"/>
                <a:gd name="T16" fmla="*/ 16 w 42"/>
                <a:gd name="T1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53">
                  <a:moveTo>
                    <a:pt x="16" y="9"/>
                  </a:moveTo>
                  <a:lnTo>
                    <a:pt x="0" y="9"/>
                  </a:lnTo>
                  <a:lnTo>
                    <a:pt x="0" y="0"/>
                  </a:lnTo>
                  <a:lnTo>
                    <a:pt x="42" y="0"/>
                  </a:lnTo>
                  <a:lnTo>
                    <a:pt x="42" y="9"/>
                  </a:lnTo>
                  <a:lnTo>
                    <a:pt x="26" y="9"/>
                  </a:lnTo>
                  <a:lnTo>
                    <a:pt x="26" y="53"/>
                  </a:lnTo>
                  <a:lnTo>
                    <a:pt x="16" y="53"/>
                  </a:lnTo>
                  <a:lnTo>
                    <a:pt x="16"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28" name="Rectangle 18"/>
            <p:cNvSpPr>
              <a:spLocks noChangeArrowheads="1"/>
            </p:cNvSpPr>
            <p:nvPr userDrawn="1"/>
          </p:nvSpPr>
          <p:spPr bwMode="auto">
            <a:xfrm>
              <a:off x="9769475" y="7027863"/>
              <a:ext cx="17463" cy="84137"/>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19"/>
            <p:cNvSpPr>
              <a:spLocks noEditPoints="1"/>
            </p:cNvSpPr>
            <p:nvPr userDrawn="1"/>
          </p:nvSpPr>
          <p:spPr bwMode="auto">
            <a:xfrm>
              <a:off x="9799638" y="7027863"/>
              <a:ext cx="80963" cy="85725"/>
            </a:xfrm>
            <a:custGeom>
              <a:avLst/>
              <a:gdLst>
                <a:gd name="T0" fmla="*/ 105 w 211"/>
                <a:gd name="T1" fmla="*/ 0 h 226"/>
                <a:gd name="T2" fmla="*/ 211 w 211"/>
                <a:gd name="T3" fmla="*/ 113 h 226"/>
                <a:gd name="T4" fmla="*/ 106 w 211"/>
                <a:gd name="T5" fmla="*/ 226 h 226"/>
                <a:gd name="T6" fmla="*/ 0 w 211"/>
                <a:gd name="T7" fmla="*/ 114 h 226"/>
                <a:gd name="T8" fmla="*/ 105 w 211"/>
                <a:gd name="T9" fmla="*/ 0 h 226"/>
                <a:gd name="T10" fmla="*/ 56 w 211"/>
                <a:gd name="T11" fmla="*/ 160 h 226"/>
                <a:gd name="T12" fmla="*/ 106 w 211"/>
                <a:gd name="T13" fmla="*/ 188 h 226"/>
                <a:gd name="T14" fmla="*/ 166 w 211"/>
                <a:gd name="T15" fmla="*/ 112 h 226"/>
                <a:gd name="T16" fmla="*/ 106 w 211"/>
                <a:gd name="T17" fmla="*/ 38 h 226"/>
                <a:gd name="T18" fmla="*/ 45 w 211"/>
                <a:gd name="T19" fmla="*/ 113 h 226"/>
                <a:gd name="T20" fmla="*/ 56 w 211"/>
                <a:gd name="T21" fmla="*/ 16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26">
                  <a:moveTo>
                    <a:pt x="105" y="0"/>
                  </a:moveTo>
                  <a:cubicBezTo>
                    <a:pt x="177" y="0"/>
                    <a:pt x="211" y="49"/>
                    <a:pt x="211" y="113"/>
                  </a:cubicBezTo>
                  <a:cubicBezTo>
                    <a:pt x="211" y="170"/>
                    <a:pt x="183" y="226"/>
                    <a:pt x="106" y="226"/>
                  </a:cubicBezTo>
                  <a:cubicBezTo>
                    <a:pt x="24" y="226"/>
                    <a:pt x="0" y="164"/>
                    <a:pt x="0" y="114"/>
                  </a:cubicBezTo>
                  <a:cubicBezTo>
                    <a:pt x="0" y="44"/>
                    <a:pt x="38" y="0"/>
                    <a:pt x="105" y="0"/>
                  </a:cubicBezTo>
                  <a:close/>
                  <a:moveTo>
                    <a:pt x="56" y="160"/>
                  </a:moveTo>
                  <a:cubicBezTo>
                    <a:pt x="64" y="173"/>
                    <a:pt x="79" y="188"/>
                    <a:pt x="106" y="188"/>
                  </a:cubicBezTo>
                  <a:cubicBezTo>
                    <a:pt x="129" y="188"/>
                    <a:pt x="166" y="175"/>
                    <a:pt x="166" y="112"/>
                  </a:cubicBezTo>
                  <a:cubicBezTo>
                    <a:pt x="166" y="87"/>
                    <a:pt x="159" y="38"/>
                    <a:pt x="106" y="38"/>
                  </a:cubicBezTo>
                  <a:cubicBezTo>
                    <a:pt x="56" y="38"/>
                    <a:pt x="45" y="81"/>
                    <a:pt x="45" y="113"/>
                  </a:cubicBezTo>
                  <a:cubicBezTo>
                    <a:pt x="45" y="137"/>
                    <a:pt x="51" y="151"/>
                    <a:pt x="56" y="16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20"/>
            <p:cNvSpPr>
              <a:spLocks/>
            </p:cNvSpPr>
            <p:nvPr userDrawn="1"/>
          </p:nvSpPr>
          <p:spPr bwMode="auto">
            <a:xfrm>
              <a:off x="9894888" y="7027863"/>
              <a:ext cx="66675" cy="84137"/>
            </a:xfrm>
            <a:custGeom>
              <a:avLst/>
              <a:gdLst>
                <a:gd name="T0" fmla="*/ 0 w 42"/>
                <a:gd name="T1" fmla="*/ 0 h 53"/>
                <a:gd name="T2" fmla="*/ 10 w 42"/>
                <a:gd name="T3" fmla="*/ 0 h 53"/>
                <a:gd name="T4" fmla="*/ 32 w 42"/>
                <a:gd name="T5" fmla="*/ 36 h 53"/>
                <a:gd name="T6" fmla="*/ 32 w 42"/>
                <a:gd name="T7" fmla="*/ 36 h 53"/>
                <a:gd name="T8" fmla="*/ 32 w 42"/>
                <a:gd name="T9" fmla="*/ 0 h 53"/>
                <a:gd name="T10" fmla="*/ 42 w 42"/>
                <a:gd name="T11" fmla="*/ 0 h 53"/>
                <a:gd name="T12" fmla="*/ 42 w 42"/>
                <a:gd name="T13" fmla="*/ 53 h 53"/>
                <a:gd name="T14" fmla="*/ 31 w 42"/>
                <a:gd name="T15" fmla="*/ 53 h 53"/>
                <a:gd name="T16" fmla="*/ 10 w 42"/>
                <a:gd name="T17" fmla="*/ 19 h 53"/>
                <a:gd name="T18" fmla="*/ 10 w 42"/>
                <a:gd name="T19" fmla="*/ 19 h 53"/>
                <a:gd name="T20" fmla="*/ 10 w 42"/>
                <a:gd name="T21" fmla="*/ 53 h 53"/>
                <a:gd name="T22" fmla="*/ 0 w 42"/>
                <a:gd name="T23" fmla="*/ 53 h 53"/>
                <a:gd name="T24" fmla="*/ 0 w 42"/>
                <a:gd name="T2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53">
                  <a:moveTo>
                    <a:pt x="0" y="0"/>
                  </a:moveTo>
                  <a:lnTo>
                    <a:pt x="10" y="0"/>
                  </a:lnTo>
                  <a:lnTo>
                    <a:pt x="32" y="36"/>
                  </a:lnTo>
                  <a:lnTo>
                    <a:pt x="32" y="36"/>
                  </a:lnTo>
                  <a:lnTo>
                    <a:pt x="32" y="0"/>
                  </a:lnTo>
                  <a:lnTo>
                    <a:pt x="42" y="0"/>
                  </a:lnTo>
                  <a:lnTo>
                    <a:pt x="42" y="53"/>
                  </a:lnTo>
                  <a:lnTo>
                    <a:pt x="31" y="53"/>
                  </a:lnTo>
                  <a:lnTo>
                    <a:pt x="10" y="19"/>
                  </a:lnTo>
                  <a:lnTo>
                    <a:pt x="10" y="19"/>
                  </a:lnTo>
                  <a:lnTo>
                    <a:pt x="10" y="53"/>
                  </a:lnTo>
                  <a:lnTo>
                    <a:pt x="0" y="53"/>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21"/>
            <p:cNvSpPr>
              <a:spLocks noEditPoints="1"/>
            </p:cNvSpPr>
            <p:nvPr userDrawn="1"/>
          </p:nvSpPr>
          <p:spPr bwMode="auto">
            <a:xfrm>
              <a:off x="9258300" y="7158038"/>
              <a:ext cx="77788" cy="87312"/>
            </a:xfrm>
            <a:custGeom>
              <a:avLst/>
              <a:gdLst>
                <a:gd name="T0" fmla="*/ 177 w 202"/>
                <a:gd name="T1" fmla="*/ 228 h 228"/>
                <a:gd name="T2" fmla="*/ 141 w 202"/>
                <a:gd name="T3" fmla="*/ 202 h 228"/>
                <a:gd name="T4" fmla="*/ 77 w 202"/>
                <a:gd name="T5" fmla="*/ 226 h 228"/>
                <a:gd name="T6" fmla="*/ 0 w 202"/>
                <a:gd name="T7" fmla="*/ 162 h 228"/>
                <a:gd name="T8" fmla="*/ 50 w 202"/>
                <a:gd name="T9" fmla="*/ 95 h 228"/>
                <a:gd name="T10" fmla="*/ 27 w 202"/>
                <a:gd name="T11" fmla="*/ 47 h 228"/>
                <a:gd name="T12" fmla="*/ 88 w 202"/>
                <a:gd name="T13" fmla="*/ 0 h 228"/>
                <a:gd name="T14" fmla="*/ 149 w 202"/>
                <a:gd name="T15" fmla="*/ 49 h 228"/>
                <a:gd name="T16" fmla="*/ 109 w 202"/>
                <a:gd name="T17" fmla="*/ 102 h 228"/>
                <a:gd name="T18" fmla="*/ 139 w 202"/>
                <a:gd name="T19" fmla="*/ 142 h 228"/>
                <a:gd name="T20" fmla="*/ 148 w 202"/>
                <a:gd name="T21" fmla="*/ 117 h 228"/>
                <a:gd name="T22" fmla="*/ 186 w 202"/>
                <a:gd name="T23" fmla="*/ 125 h 228"/>
                <a:gd name="T24" fmla="*/ 167 w 202"/>
                <a:gd name="T25" fmla="*/ 170 h 228"/>
                <a:gd name="T26" fmla="*/ 202 w 202"/>
                <a:gd name="T27" fmla="*/ 195 h 228"/>
                <a:gd name="T28" fmla="*/ 177 w 202"/>
                <a:gd name="T29" fmla="*/ 228 h 228"/>
                <a:gd name="T30" fmla="*/ 72 w 202"/>
                <a:gd name="T31" fmla="*/ 122 h 228"/>
                <a:gd name="T32" fmla="*/ 43 w 202"/>
                <a:gd name="T33" fmla="*/ 160 h 228"/>
                <a:gd name="T34" fmla="*/ 76 w 202"/>
                <a:gd name="T35" fmla="*/ 191 h 228"/>
                <a:gd name="T36" fmla="*/ 114 w 202"/>
                <a:gd name="T37" fmla="*/ 175 h 228"/>
                <a:gd name="T38" fmla="*/ 72 w 202"/>
                <a:gd name="T39" fmla="*/ 122 h 228"/>
                <a:gd name="T40" fmla="*/ 87 w 202"/>
                <a:gd name="T41" fmla="*/ 76 h 228"/>
                <a:gd name="T42" fmla="*/ 102 w 202"/>
                <a:gd name="T43" fmla="*/ 66 h 228"/>
                <a:gd name="T44" fmla="*/ 112 w 202"/>
                <a:gd name="T45" fmla="*/ 48 h 228"/>
                <a:gd name="T46" fmla="*/ 89 w 202"/>
                <a:gd name="T47" fmla="*/ 29 h 228"/>
                <a:gd name="T48" fmla="*/ 68 w 202"/>
                <a:gd name="T49" fmla="*/ 46 h 228"/>
                <a:gd name="T50" fmla="*/ 78 w 202"/>
                <a:gd name="T51" fmla="*/ 65 h 228"/>
                <a:gd name="T52" fmla="*/ 87 w 202"/>
                <a:gd name="T53" fmla="*/ 7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2" h="228">
                  <a:moveTo>
                    <a:pt x="177" y="228"/>
                  </a:moveTo>
                  <a:cubicBezTo>
                    <a:pt x="162" y="221"/>
                    <a:pt x="149" y="210"/>
                    <a:pt x="141" y="202"/>
                  </a:cubicBezTo>
                  <a:cubicBezTo>
                    <a:pt x="129" y="213"/>
                    <a:pt x="112" y="226"/>
                    <a:pt x="77" y="226"/>
                  </a:cubicBezTo>
                  <a:cubicBezTo>
                    <a:pt x="10" y="226"/>
                    <a:pt x="0" y="179"/>
                    <a:pt x="0" y="162"/>
                  </a:cubicBezTo>
                  <a:cubicBezTo>
                    <a:pt x="0" y="120"/>
                    <a:pt x="39" y="100"/>
                    <a:pt x="50" y="95"/>
                  </a:cubicBezTo>
                  <a:cubicBezTo>
                    <a:pt x="36" y="79"/>
                    <a:pt x="27" y="63"/>
                    <a:pt x="27" y="47"/>
                  </a:cubicBezTo>
                  <a:cubicBezTo>
                    <a:pt x="27" y="20"/>
                    <a:pt x="50" y="0"/>
                    <a:pt x="88" y="0"/>
                  </a:cubicBezTo>
                  <a:cubicBezTo>
                    <a:pt x="126" y="0"/>
                    <a:pt x="149" y="22"/>
                    <a:pt x="149" y="49"/>
                  </a:cubicBezTo>
                  <a:cubicBezTo>
                    <a:pt x="149" y="72"/>
                    <a:pt x="134" y="86"/>
                    <a:pt x="109" y="102"/>
                  </a:cubicBezTo>
                  <a:cubicBezTo>
                    <a:pt x="139" y="142"/>
                    <a:pt x="139" y="142"/>
                    <a:pt x="139" y="142"/>
                  </a:cubicBezTo>
                  <a:cubicBezTo>
                    <a:pt x="144" y="133"/>
                    <a:pt x="147" y="122"/>
                    <a:pt x="148" y="117"/>
                  </a:cubicBezTo>
                  <a:cubicBezTo>
                    <a:pt x="186" y="125"/>
                    <a:pt x="186" y="125"/>
                    <a:pt x="186" y="125"/>
                  </a:cubicBezTo>
                  <a:cubicBezTo>
                    <a:pt x="178" y="155"/>
                    <a:pt x="173" y="164"/>
                    <a:pt x="167" y="170"/>
                  </a:cubicBezTo>
                  <a:cubicBezTo>
                    <a:pt x="177" y="180"/>
                    <a:pt x="195" y="192"/>
                    <a:pt x="202" y="195"/>
                  </a:cubicBezTo>
                  <a:lnTo>
                    <a:pt x="177" y="228"/>
                  </a:lnTo>
                  <a:close/>
                  <a:moveTo>
                    <a:pt x="72" y="122"/>
                  </a:moveTo>
                  <a:cubicBezTo>
                    <a:pt x="50" y="133"/>
                    <a:pt x="43" y="148"/>
                    <a:pt x="43" y="160"/>
                  </a:cubicBezTo>
                  <a:cubicBezTo>
                    <a:pt x="43" y="176"/>
                    <a:pt x="53" y="191"/>
                    <a:pt x="76" y="191"/>
                  </a:cubicBezTo>
                  <a:cubicBezTo>
                    <a:pt x="94" y="191"/>
                    <a:pt x="106" y="181"/>
                    <a:pt x="114" y="175"/>
                  </a:cubicBezTo>
                  <a:lnTo>
                    <a:pt x="72" y="122"/>
                  </a:lnTo>
                  <a:close/>
                  <a:moveTo>
                    <a:pt x="87" y="76"/>
                  </a:moveTo>
                  <a:cubicBezTo>
                    <a:pt x="90" y="74"/>
                    <a:pt x="97" y="70"/>
                    <a:pt x="102" y="66"/>
                  </a:cubicBezTo>
                  <a:cubicBezTo>
                    <a:pt x="107" y="61"/>
                    <a:pt x="112" y="56"/>
                    <a:pt x="112" y="48"/>
                  </a:cubicBezTo>
                  <a:cubicBezTo>
                    <a:pt x="112" y="40"/>
                    <a:pt x="105" y="29"/>
                    <a:pt x="89" y="29"/>
                  </a:cubicBezTo>
                  <a:cubicBezTo>
                    <a:pt x="75" y="29"/>
                    <a:pt x="68" y="38"/>
                    <a:pt x="68" y="46"/>
                  </a:cubicBezTo>
                  <a:cubicBezTo>
                    <a:pt x="68" y="53"/>
                    <a:pt x="77" y="64"/>
                    <a:pt x="78" y="65"/>
                  </a:cubicBezTo>
                  <a:lnTo>
                    <a:pt x="87" y="7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32" name="Freeform 22"/>
            <p:cNvSpPr>
              <a:spLocks/>
            </p:cNvSpPr>
            <p:nvPr userDrawn="1"/>
          </p:nvSpPr>
          <p:spPr bwMode="auto">
            <a:xfrm>
              <a:off x="9378950" y="7158038"/>
              <a:ext cx="63500" cy="84137"/>
            </a:xfrm>
            <a:custGeom>
              <a:avLst/>
              <a:gdLst>
                <a:gd name="T0" fmla="*/ 0 w 40"/>
                <a:gd name="T1" fmla="*/ 0 h 53"/>
                <a:gd name="T2" fmla="*/ 39 w 40"/>
                <a:gd name="T3" fmla="*/ 0 h 53"/>
                <a:gd name="T4" fmla="*/ 39 w 40"/>
                <a:gd name="T5" fmla="*/ 9 h 53"/>
                <a:gd name="T6" fmla="*/ 10 w 40"/>
                <a:gd name="T7" fmla="*/ 9 h 53"/>
                <a:gd name="T8" fmla="*/ 10 w 40"/>
                <a:gd name="T9" fmla="*/ 21 h 53"/>
                <a:gd name="T10" fmla="*/ 37 w 40"/>
                <a:gd name="T11" fmla="*/ 21 h 53"/>
                <a:gd name="T12" fmla="*/ 37 w 40"/>
                <a:gd name="T13" fmla="*/ 30 h 53"/>
                <a:gd name="T14" fmla="*/ 10 w 40"/>
                <a:gd name="T15" fmla="*/ 30 h 53"/>
                <a:gd name="T16" fmla="*/ 10 w 40"/>
                <a:gd name="T17" fmla="*/ 44 h 53"/>
                <a:gd name="T18" fmla="*/ 40 w 40"/>
                <a:gd name="T19" fmla="*/ 44 h 53"/>
                <a:gd name="T20" fmla="*/ 40 w 40"/>
                <a:gd name="T21" fmla="*/ 53 h 53"/>
                <a:gd name="T22" fmla="*/ 0 w 40"/>
                <a:gd name="T23" fmla="*/ 53 h 53"/>
                <a:gd name="T24" fmla="*/ 0 w 40"/>
                <a:gd name="T2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53">
                  <a:moveTo>
                    <a:pt x="0" y="0"/>
                  </a:moveTo>
                  <a:lnTo>
                    <a:pt x="39" y="0"/>
                  </a:lnTo>
                  <a:lnTo>
                    <a:pt x="39" y="9"/>
                  </a:lnTo>
                  <a:lnTo>
                    <a:pt x="10" y="9"/>
                  </a:lnTo>
                  <a:lnTo>
                    <a:pt x="10" y="21"/>
                  </a:lnTo>
                  <a:lnTo>
                    <a:pt x="37" y="21"/>
                  </a:lnTo>
                  <a:lnTo>
                    <a:pt x="37" y="30"/>
                  </a:lnTo>
                  <a:lnTo>
                    <a:pt x="10" y="30"/>
                  </a:lnTo>
                  <a:lnTo>
                    <a:pt x="10" y="44"/>
                  </a:lnTo>
                  <a:lnTo>
                    <a:pt x="40" y="44"/>
                  </a:lnTo>
                  <a:lnTo>
                    <a:pt x="40" y="53"/>
                  </a:lnTo>
                  <a:lnTo>
                    <a:pt x="0" y="53"/>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33" name="Freeform 23"/>
            <p:cNvSpPr>
              <a:spLocks/>
            </p:cNvSpPr>
            <p:nvPr userDrawn="1"/>
          </p:nvSpPr>
          <p:spPr bwMode="auto">
            <a:xfrm>
              <a:off x="9456738" y="7158038"/>
              <a:ext cx="66675" cy="84137"/>
            </a:xfrm>
            <a:custGeom>
              <a:avLst/>
              <a:gdLst>
                <a:gd name="T0" fmla="*/ 0 w 42"/>
                <a:gd name="T1" fmla="*/ 0 h 53"/>
                <a:gd name="T2" fmla="*/ 11 w 42"/>
                <a:gd name="T3" fmla="*/ 0 h 53"/>
                <a:gd name="T4" fmla="*/ 32 w 42"/>
                <a:gd name="T5" fmla="*/ 36 h 53"/>
                <a:gd name="T6" fmla="*/ 32 w 42"/>
                <a:gd name="T7" fmla="*/ 36 h 53"/>
                <a:gd name="T8" fmla="*/ 32 w 42"/>
                <a:gd name="T9" fmla="*/ 0 h 53"/>
                <a:gd name="T10" fmla="*/ 42 w 42"/>
                <a:gd name="T11" fmla="*/ 0 h 53"/>
                <a:gd name="T12" fmla="*/ 42 w 42"/>
                <a:gd name="T13" fmla="*/ 53 h 53"/>
                <a:gd name="T14" fmla="*/ 31 w 42"/>
                <a:gd name="T15" fmla="*/ 53 h 53"/>
                <a:gd name="T16" fmla="*/ 10 w 42"/>
                <a:gd name="T17" fmla="*/ 19 h 53"/>
                <a:gd name="T18" fmla="*/ 10 w 42"/>
                <a:gd name="T19" fmla="*/ 19 h 53"/>
                <a:gd name="T20" fmla="*/ 10 w 42"/>
                <a:gd name="T21" fmla="*/ 53 h 53"/>
                <a:gd name="T22" fmla="*/ 0 w 42"/>
                <a:gd name="T23" fmla="*/ 53 h 53"/>
                <a:gd name="T24" fmla="*/ 0 w 42"/>
                <a:gd name="T2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53">
                  <a:moveTo>
                    <a:pt x="0" y="0"/>
                  </a:moveTo>
                  <a:lnTo>
                    <a:pt x="11" y="0"/>
                  </a:lnTo>
                  <a:lnTo>
                    <a:pt x="32" y="36"/>
                  </a:lnTo>
                  <a:lnTo>
                    <a:pt x="32" y="36"/>
                  </a:lnTo>
                  <a:lnTo>
                    <a:pt x="32" y="0"/>
                  </a:lnTo>
                  <a:lnTo>
                    <a:pt x="42" y="0"/>
                  </a:lnTo>
                  <a:lnTo>
                    <a:pt x="42" y="53"/>
                  </a:lnTo>
                  <a:lnTo>
                    <a:pt x="31" y="53"/>
                  </a:lnTo>
                  <a:lnTo>
                    <a:pt x="10" y="19"/>
                  </a:lnTo>
                  <a:lnTo>
                    <a:pt x="10" y="19"/>
                  </a:lnTo>
                  <a:lnTo>
                    <a:pt x="10" y="53"/>
                  </a:lnTo>
                  <a:lnTo>
                    <a:pt x="0" y="53"/>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34" name="Freeform 24"/>
            <p:cNvSpPr>
              <a:spLocks/>
            </p:cNvSpPr>
            <p:nvPr userDrawn="1"/>
          </p:nvSpPr>
          <p:spPr bwMode="auto">
            <a:xfrm>
              <a:off x="9534525" y="7158038"/>
              <a:ext cx="66675" cy="84137"/>
            </a:xfrm>
            <a:custGeom>
              <a:avLst/>
              <a:gdLst>
                <a:gd name="T0" fmla="*/ 16 w 42"/>
                <a:gd name="T1" fmla="*/ 9 h 53"/>
                <a:gd name="T2" fmla="*/ 0 w 42"/>
                <a:gd name="T3" fmla="*/ 9 h 53"/>
                <a:gd name="T4" fmla="*/ 0 w 42"/>
                <a:gd name="T5" fmla="*/ 0 h 53"/>
                <a:gd name="T6" fmla="*/ 42 w 42"/>
                <a:gd name="T7" fmla="*/ 0 h 53"/>
                <a:gd name="T8" fmla="*/ 42 w 42"/>
                <a:gd name="T9" fmla="*/ 9 h 53"/>
                <a:gd name="T10" fmla="*/ 27 w 42"/>
                <a:gd name="T11" fmla="*/ 9 h 53"/>
                <a:gd name="T12" fmla="*/ 27 w 42"/>
                <a:gd name="T13" fmla="*/ 53 h 53"/>
                <a:gd name="T14" fmla="*/ 16 w 42"/>
                <a:gd name="T15" fmla="*/ 53 h 53"/>
                <a:gd name="T16" fmla="*/ 16 w 42"/>
                <a:gd name="T1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53">
                  <a:moveTo>
                    <a:pt x="16" y="9"/>
                  </a:moveTo>
                  <a:lnTo>
                    <a:pt x="0" y="9"/>
                  </a:lnTo>
                  <a:lnTo>
                    <a:pt x="0" y="0"/>
                  </a:lnTo>
                  <a:lnTo>
                    <a:pt x="42" y="0"/>
                  </a:lnTo>
                  <a:lnTo>
                    <a:pt x="42" y="9"/>
                  </a:lnTo>
                  <a:lnTo>
                    <a:pt x="27" y="9"/>
                  </a:lnTo>
                  <a:lnTo>
                    <a:pt x="27" y="53"/>
                  </a:lnTo>
                  <a:lnTo>
                    <a:pt x="16" y="53"/>
                  </a:lnTo>
                  <a:lnTo>
                    <a:pt x="16" y="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35" name="Freeform 25"/>
            <p:cNvSpPr>
              <a:spLocks/>
            </p:cNvSpPr>
            <p:nvPr userDrawn="1"/>
          </p:nvSpPr>
          <p:spPr bwMode="auto">
            <a:xfrm>
              <a:off x="9612313" y="7158038"/>
              <a:ext cx="63500" cy="84137"/>
            </a:xfrm>
            <a:custGeom>
              <a:avLst/>
              <a:gdLst>
                <a:gd name="T0" fmla="*/ 0 w 40"/>
                <a:gd name="T1" fmla="*/ 0 h 53"/>
                <a:gd name="T2" fmla="*/ 39 w 40"/>
                <a:gd name="T3" fmla="*/ 0 h 53"/>
                <a:gd name="T4" fmla="*/ 39 w 40"/>
                <a:gd name="T5" fmla="*/ 9 h 53"/>
                <a:gd name="T6" fmla="*/ 11 w 40"/>
                <a:gd name="T7" fmla="*/ 9 h 53"/>
                <a:gd name="T8" fmla="*/ 11 w 40"/>
                <a:gd name="T9" fmla="*/ 21 h 53"/>
                <a:gd name="T10" fmla="*/ 37 w 40"/>
                <a:gd name="T11" fmla="*/ 21 h 53"/>
                <a:gd name="T12" fmla="*/ 37 w 40"/>
                <a:gd name="T13" fmla="*/ 30 h 53"/>
                <a:gd name="T14" fmla="*/ 11 w 40"/>
                <a:gd name="T15" fmla="*/ 30 h 53"/>
                <a:gd name="T16" fmla="*/ 11 w 40"/>
                <a:gd name="T17" fmla="*/ 44 h 53"/>
                <a:gd name="T18" fmla="*/ 40 w 40"/>
                <a:gd name="T19" fmla="*/ 44 h 53"/>
                <a:gd name="T20" fmla="*/ 40 w 40"/>
                <a:gd name="T21" fmla="*/ 53 h 53"/>
                <a:gd name="T22" fmla="*/ 0 w 40"/>
                <a:gd name="T23" fmla="*/ 53 h 53"/>
                <a:gd name="T24" fmla="*/ 0 w 40"/>
                <a:gd name="T2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53">
                  <a:moveTo>
                    <a:pt x="0" y="0"/>
                  </a:moveTo>
                  <a:lnTo>
                    <a:pt x="39" y="0"/>
                  </a:lnTo>
                  <a:lnTo>
                    <a:pt x="39" y="9"/>
                  </a:lnTo>
                  <a:lnTo>
                    <a:pt x="11" y="9"/>
                  </a:lnTo>
                  <a:lnTo>
                    <a:pt x="11" y="21"/>
                  </a:lnTo>
                  <a:lnTo>
                    <a:pt x="37" y="21"/>
                  </a:lnTo>
                  <a:lnTo>
                    <a:pt x="37" y="30"/>
                  </a:lnTo>
                  <a:lnTo>
                    <a:pt x="11" y="30"/>
                  </a:lnTo>
                  <a:lnTo>
                    <a:pt x="11" y="44"/>
                  </a:lnTo>
                  <a:lnTo>
                    <a:pt x="40" y="44"/>
                  </a:lnTo>
                  <a:lnTo>
                    <a:pt x="40" y="53"/>
                  </a:lnTo>
                  <a:lnTo>
                    <a:pt x="0" y="53"/>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Freeform 26"/>
            <p:cNvSpPr>
              <a:spLocks noEditPoints="1"/>
            </p:cNvSpPr>
            <p:nvPr userDrawn="1"/>
          </p:nvSpPr>
          <p:spPr bwMode="auto">
            <a:xfrm>
              <a:off x="9691688" y="7158038"/>
              <a:ext cx="74613" cy="84137"/>
            </a:xfrm>
            <a:custGeom>
              <a:avLst/>
              <a:gdLst>
                <a:gd name="T0" fmla="*/ 0 w 196"/>
                <a:gd name="T1" fmla="*/ 0 h 219"/>
                <a:gd name="T2" fmla="*/ 93 w 196"/>
                <a:gd name="T3" fmla="*/ 0 h 219"/>
                <a:gd name="T4" fmla="*/ 143 w 196"/>
                <a:gd name="T5" fmla="*/ 6 h 219"/>
                <a:gd name="T6" fmla="*/ 178 w 196"/>
                <a:gd name="T7" fmla="*/ 62 h 219"/>
                <a:gd name="T8" fmla="*/ 145 w 196"/>
                <a:gd name="T9" fmla="*/ 115 h 219"/>
                <a:gd name="T10" fmla="*/ 121 w 196"/>
                <a:gd name="T11" fmla="*/ 122 h 219"/>
                <a:gd name="T12" fmla="*/ 121 w 196"/>
                <a:gd name="T13" fmla="*/ 123 h 219"/>
                <a:gd name="T14" fmla="*/ 169 w 196"/>
                <a:gd name="T15" fmla="*/ 176 h 219"/>
                <a:gd name="T16" fmla="*/ 196 w 196"/>
                <a:gd name="T17" fmla="*/ 219 h 219"/>
                <a:gd name="T18" fmla="*/ 143 w 196"/>
                <a:gd name="T19" fmla="*/ 219 h 219"/>
                <a:gd name="T20" fmla="*/ 111 w 196"/>
                <a:gd name="T21" fmla="*/ 171 h 219"/>
                <a:gd name="T22" fmla="*/ 53 w 196"/>
                <a:gd name="T23" fmla="*/ 128 h 219"/>
                <a:gd name="T24" fmla="*/ 44 w 196"/>
                <a:gd name="T25" fmla="*/ 128 h 219"/>
                <a:gd name="T26" fmla="*/ 44 w 196"/>
                <a:gd name="T27" fmla="*/ 219 h 219"/>
                <a:gd name="T28" fmla="*/ 0 w 196"/>
                <a:gd name="T29" fmla="*/ 219 h 219"/>
                <a:gd name="T30" fmla="*/ 0 w 196"/>
                <a:gd name="T31" fmla="*/ 0 h 219"/>
                <a:gd name="T32" fmla="*/ 44 w 196"/>
                <a:gd name="T33" fmla="*/ 93 h 219"/>
                <a:gd name="T34" fmla="*/ 76 w 196"/>
                <a:gd name="T35" fmla="*/ 93 h 219"/>
                <a:gd name="T36" fmla="*/ 116 w 196"/>
                <a:gd name="T37" fmla="*/ 90 h 219"/>
                <a:gd name="T38" fmla="*/ 133 w 196"/>
                <a:gd name="T39" fmla="*/ 64 h 219"/>
                <a:gd name="T40" fmla="*/ 121 w 196"/>
                <a:gd name="T41" fmla="*/ 42 h 219"/>
                <a:gd name="T42" fmla="*/ 78 w 196"/>
                <a:gd name="T43" fmla="*/ 37 h 219"/>
                <a:gd name="T44" fmla="*/ 44 w 196"/>
                <a:gd name="T45" fmla="*/ 37 h 219"/>
                <a:gd name="T46" fmla="*/ 44 w 196"/>
                <a:gd name="T47" fmla="*/ 9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19">
                  <a:moveTo>
                    <a:pt x="0" y="0"/>
                  </a:moveTo>
                  <a:cubicBezTo>
                    <a:pt x="93" y="0"/>
                    <a:pt x="93" y="0"/>
                    <a:pt x="93" y="0"/>
                  </a:cubicBezTo>
                  <a:cubicBezTo>
                    <a:pt x="125" y="0"/>
                    <a:pt x="136" y="4"/>
                    <a:pt x="143" y="6"/>
                  </a:cubicBezTo>
                  <a:cubicBezTo>
                    <a:pt x="168" y="15"/>
                    <a:pt x="178" y="40"/>
                    <a:pt x="178" y="62"/>
                  </a:cubicBezTo>
                  <a:cubicBezTo>
                    <a:pt x="178" y="85"/>
                    <a:pt x="166" y="107"/>
                    <a:pt x="145" y="115"/>
                  </a:cubicBezTo>
                  <a:cubicBezTo>
                    <a:pt x="137" y="119"/>
                    <a:pt x="129" y="121"/>
                    <a:pt x="121" y="122"/>
                  </a:cubicBezTo>
                  <a:cubicBezTo>
                    <a:pt x="121" y="123"/>
                    <a:pt x="121" y="123"/>
                    <a:pt x="121" y="123"/>
                  </a:cubicBezTo>
                  <a:cubicBezTo>
                    <a:pt x="139" y="133"/>
                    <a:pt x="147" y="141"/>
                    <a:pt x="169" y="176"/>
                  </a:cubicBezTo>
                  <a:cubicBezTo>
                    <a:pt x="196" y="219"/>
                    <a:pt x="196" y="219"/>
                    <a:pt x="196" y="219"/>
                  </a:cubicBezTo>
                  <a:cubicBezTo>
                    <a:pt x="143" y="219"/>
                    <a:pt x="143" y="219"/>
                    <a:pt x="143" y="219"/>
                  </a:cubicBezTo>
                  <a:cubicBezTo>
                    <a:pt x="111" y="171"/>
                    <a:pt x="111" y="171"/>
                    <a:pt x="111" y="171"/>
                  </a:cubicBezTo>
                  <a:cubicBezTo>
                    <a:pt x="85" y="132"/>
                    <a:pt x="82" y="128"/>
                    <a:pt x="53" y="128"/>
                  </a:cubicBezTo>
                  <a:cubicBezTo>
                    <a:pt x="44" y="128"/>
                    <a:pt x="44" y="128"/>
                    <a:pt x="44" y="128"/>
                  </a:cubicBezTo>
                  <a:cubicBezTo>
                    <a:pt x="44" y="219"/>
                    <a:pt x="44" y="219"/>
                    <a:pt x="44" y="219"/>
                  </a:cubicBezTo>
                  <a:cubicBezTo>
                    <a:pt x="0" y="219"/>
                    <a:pt x="0" y="219"/>
                    <a:pt x="0" y="219"/>
                  </a:cubicBezTo>
                  <a:lnTo>
                    <a:pt x="0" y="0"/>
                  </a:lnTo>
                  <a:close/>
                  <a:moveTo>
                    <a:pt x="44" y="93"/>
                  </a:moveTo>
                  <a:cubicBezTo>
                    <a:pt x="76" y="93"/>
                    <a:pt x="76" y="93"/>
                    <a:pt x="76" y="93"/>
                  </a:cubicBezTo>
                  <a:cubicBezTo>
                    <a:pt x="90" y="93"/>
                    <a:pt x="108" y="93"/>
                    <a:pt x="116" y="90"/>
                  </a:cubicBezTo>
                  <a:cubicBezTo>
                    <a:pt x="131" y="85"/>
                    <a:pt x="133" y="71"/>
                    <a:pt x="133" y="64"/>
                  </a:cubicBezTo>
                  <a:cubicBezTo>
                    <a:pt x="133" y="56"/>
                    <a:pt x="130" y="47"/>
                    <a:pt x="121" y="42"/>
                  </a:cubicBezTo>
                  <a:cubicBezTo>
                    <a:pt x="113" y="37"/>
                    <a:pt x="108" y="37"/>
                    <a:pt x="78" y="37"/>
                  </a:cubicBezTo>
                  <a:cubicBezTo>
                    <a:pt x="44" y="37"/>
                    <a:pt x="44" y="37"/>
                    <a:pt x="44" y="37"/>
                  </a:cubicBezTo>
                  <a:lnTo>
                    <a:pt x="44" y="9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37" name="Freeform 27"/>
            <p:cNvSpPr>
              <a:spLocks noEditPoints="1"/>
            </p:cNvSpPr>
            <p:nvPr userDrawn="1"/>
          </p:nvSpPr>
          <p:spPr bwMode="auto">
            <a:xfrm>
              <a:off x="9775825" y="7158038"/>
              <a:ext cx="63500" cy="84137"/>
            </a:xfrm>
            <a:custGeom>
              <a:avLst/>
              <a:gdLst>
                <a:gd name="T0" fmla="*/ 0 w 167"/>
                <a:gd name="T1" fmla="*/ 0 h 219"/>
                <a:gd name="T2" fmla="*/ 71 w 167"/>
                <a:gd name="T3" fmla="*/ 0 h 219"/>
                <a:gd name="T4" fmla="*/ 133 w 167"/>
                <a:gd name="T5" fmla="*/ 7 h 219"/>
                <a:gd name="T6" fmla="*/ 167 w 167"/>
                <a:gd name="T7" fmla="*/ 67 h 219"/>
                <a:gd name="T8" fmla="*/ 132 w 167"/>
                <a:gd name="T9" fmla="*/ 129 h 219"/>
                <a:gd name="T10" fmla="*/ 73 w 167"/>
                <a:gd name="T11" fmla="*/ 136 h 219"/>
                <a:gd name="T12" fmla="*/ 44 w 167"/>
                <a:gd name="T13" fmla="*/ 136 h 219"/>
                <a:gd name="T14" fmla="*/ 44 w 167"/>
                <a:gd name="T15" fmla="*/ 219 h 219"/>
                <a:gd name="T16" fmla="*/ 0 w 167"/>
                <a:gd name="T17" fmla="*/ 219 h 219"/>
                <a:gd name="T18" fmla="*/ 0 w 167"/>
                <a:gd name="T19" fmla="*/ 0 h 219"/>
                <a:gd name="T20" fmla="*/ 44 w 167"/>
                <a:gd name="T21" fmla="*/ 37 h 219"/>
                <a:gd name="T22" fmla="*/ 44 w 167"/>
                <a:gd name="T23" fmla="*/ 99 h 219"/>
                <a:gd name="T24" fmla="*/ 68 w 167"/>
                <a:gd name="T25" fmla="*/ 99 h 219"/>
                <a:gd name="T26" fmla="*/ 122 w 167"/>
                <a:gd name="T27" fmla="*/ 68 h 219"/>
                <a:gd name="T28" fmla="*/ 112 w 167"/>
                <a:gd name="T29" fmla="*/ 46 h 219"/>
                <a:gd name="T30" fmla="*/ 65 w 167"/>
                <a:gd name="T31" fmla="*/ 37 h 219"/>
                <a:gd name="T32" fmla="*/ 44 w 167"/>
                <a:gd name="T33" fmla="*/ 3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219">
                  <a:moveTo>
                    <a:pt x="0" y="0"/>
                  </a:moveTo>
                  <a:cubicBezTo>
                    <a:pt x="71" y="0"/>
                    <a:pt x="71" y="0"/>
                    <a:pt x="71" y="0"/>
                  </a:cubicBezTo>
                  <a:cubicBezTo>
                    <a:pt x="109" y="0"/>
                    <a:pt x="121" y="2"/>
                    <a:pt x="133" y="7"/>
                  </a:cubicBezTo>
                  <a:cubicBezTo>
                    <a:pt x="147" y="14"/>
                    <a:pt x="167" y="31"/>
                    <a:pt x="167" y="67"/>
                  </a:cubicBezTo>
                  <a:cubicBezTo>
                    <a:pt x="167" y="106"/>
                    <a:pt x="145" y="122"/>
                    <a:pt x="132" y="129"/>
                  </a:cubicBezTo>
                  <a:cubicBezTo>
                    <a:pt x="116" y="136"/>
                    <a:pt x="92" y="136"/>
                    <a:pt x="73" y="136"/>
                  </a:cubicBezTo>
                  <a:cubicBezTo>
                    <a:pt x="44" y="136"/>
                    <a:pt x="44" y="136"/>
                    <a:pt x="44" y="136"/>
                  </a:cubicBezTo>
                  <a:cubicBezTo>
                    <a:pt x="44" y="219"/>
                    <a:pt x="44" y="219"/>
                    <a:pt x="44" y="219"/>
                  </a:cubicBezTo>
                  <a:cubicBezTo>
                    <a:pt x="0" y="219"/>
                    <a:pt x="0" y="219"/>
                    <a:pt x="0" y="219"/>
                  </a:cubicBezTo>
                  <a:lnTo>
                    <a:pt x="0" y="0"/>
                  </a:lnTo>
                  <a:close/>
                  <a:moveTo>
                    <a:pt x="44" y="37"/>
                  </a:moveTo>
                  <a:cubicBezTo>
                    <a:pt x="44" y="99"/>
                    <a:pt x="44" y="99"/>
                    <a:pt x="44" y="99"/>
                  </a:cubicBezTo>
                  <a:cubicBezTo>
                    <a:pt x="68" y="99"/>
                    <a:pt x="68" y="99"/>
                    <a:pt x="68" y="99"/>
                  </a:cubicBezTo>
                  <a:cubicBezTo>
                    <a:pt x="91" y="99"/>
                    <a:pt x="122" y="99"/>
                    <a:pt x="122" y="68"/>
                  </a:cubicBezTo>
                  <a:cubicBezTo>
                    <a:pt x="122" y="60"/>
                    <a:pt x="119" y="52"/>
                    <a:pt x="112" y="46"/>
                  </a:cubicBezTo>
                  <a:cubicBezTo>
                    <a:pt x="102" y="37"/>
                    <a:pt x="92" y="37"/>
                    <a:pt x="65" y="37"/>
                  </a:cubicBezTo>
                  <a:lnTo>
                    <a:pt x="44" y="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38" name="Freeform 28"/>
            <p:cNvSpPr>
              <a:spLocks noEditPoints="1"/>
            </p:cNvSpPr>
            <p:nvPr userDrawn="1"/>
          </p:nvSpPr>
          <p:spPr bwMode="auto">
            <a:xfrm>
              <a:off x="9853613" y="7158038"/>
              <a:ext cx="74613" cy="84137"/>
            </a:xfrm>
            <a:custGeom>
              <a:avLst/>
              <a:gdLst>
                <a:gd name="T0" fmla="*/ 0 w 196"/>
                <a:gd name="T1" fmla="*/ 0 h 219"/>
                <a:gd name="T2" fmla="*/ 92 w 196"/>
                <a:gd name="T3" fmla="*/ 0 h 219"/>
                <a:gd name="T4" fmla="*/ 142 w 196"/>
                <a:gd name="T5" fmla="*/ 6 h 219"/>
                <a:gd name="T6" fmla="*/ 178 w 196"/>
                <a:gd name="T7" fmla="*/ 62 h 219"/>
                <a:gd name="T8" fmla="*/ 145 w 196"/>
                <a:gd name="T9" fmla="*/ 115 h 219"/>
                <a:gd name="T10" fmla="*/ 120 w 196"/>
                <a:gd name="T11" fmla="*/ 122 h 219"/>
                <a:gd name="T12" fmla="*/ 120 w 196"/>
                <a:gd name="T13" fmla="*/ 123 h 219"/>
                <a:gd name="T14" fmla="*/ 169 w 196"/>
                <a:gd name="T15" fmla="*/ 176 h 219"/>
                <a:gd name="T16" fmla="*/ 196 w 196"/>
                <a:gd name="T17" fmla="*/ 219 h 219"/>
                <a:gd name="T18" fmla="*/ 143 w 196"/>
                <a:gd name="T19" fmla="*/ 219 h 219"/>
                <a:gd name="T20" fmla="*/ 111 w 196"/>
                <a:gd name="T21" fmla="*/ 171 h 219"/>
                <a:gd name="T22" fmla="*/ 52 w 196"/>
                <a:gd name="T23" fmla="*/ 128 h 219"/>
                <a:gd name="T24" fmla="*/ 43 w 196"/>
                <a:gd name="T25" fmla="*/ 128 h 219"/>
                <a:gd name="T26" fmla="*/ 43 w 196"/>
                <a:gd name="T27" fmla="*/ 219 h 219"/>
                <a:gd name="T28" fmla="*/ 0 w 196"/>
                <a:gd name="T29" fmla="*/ 219 h 219"/>
                <a:gd name="T30" fmla="*/ 0 w 196"/>
                <a:gd name="T31" fmla="*/ 0 h 219"/>
                <a:gd name="T32" fmla="*/ 43 w 196"/>
                <a:gd name="T33" fmla="*/ 93 h 219"/>
                <a:gd name="T34" fmla="*/ 76 w 196"/>
                <a:gd name="T35" fmla="*/ 93 h 219"/>
                <a:gd name="T36" fmla="*/ 116 w 196"/>
                <a:gd name="T37" fmla="*/ 90 h 219"/>
                <a:gd name="T38" fmla="*/ 133 w 196"/>
                <a:gd name="T39" fmla="*/ 64 h 219"/>
                <a:gd name="T40" fmla="*/ 121 w 196"/>
                <a:gd name="T41" fmla="*/ 42 h 219"/>
                <a:gd name="T42" fmla="*/ 78 w 196"/>
                <a:gd name="T43" fmla="*/ 37 h 219"/>
                <a:gd name="T44" fmla="*/ 43 w 196"/>
                <a:gd name="T45" fmla="*/ 37 h 219"/>
                <a:gd name="T46" fmla="*/ 43 w 196"/>
                <a:gd name="T47" fmla="*/ 9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19">
                  <a:moveTo>
                    <a:pt x="0" y="0"/>
                  </a:moveTo>
                  <a:cubicBezTo>
                    <a:pt x="92" y="0"/>
                    <a:pt x="92" y="0"/>
                    <a:pt x="92" y="0"/>
                  </a:cubicBezTo>
                  <a:cubicBezTo>
                    <a:pt x="125" y="0"/>
                    <a:pt x="136" y="4"/>
                    <a:pt x="142" y="6"/>
                  </a:cubicBezTo>
                  <a:cubicBezTo>
                    <a:pt x="168" y="15"/>
                    <a:pt x="178" y="40"/>
                    <a:pt x="178" y="62"/>
                  </a:cubicBezTo>
                  <a:cubicBezTo>
                    <a:pt x="178" y="85"/>
                    <a:pt x="166" y="107"/>
                    <a:pt x="145" y="115"/>
                  </a:cubicBezTo>
                  <a:cubicBezTo>
                    <a:pt x="137" y="119"/>
                    <a:pt x="129" y="121"/>
                    <a:pt x="120" y="122"/>
                  </a:cubicBezTo>
                  <a:cubicBezTo>
                    <a:pt x="120" y="123"/>
                    <a:pt x="120" y="123"/>
                    <a:pt x="120" y="123"/>
                  </a:cubicBezTo>
                  <a:cubicBezTo>
                    <a:pt x="139" y="133"/>
                    <a:pt x="147" y="141"/>
                    <a:pt x="169" y="176"/>
                  </a:cubicBezTo>
                  <a:cubicBezTo>
                    <a:pt x="196" y="219"/>
                    <a:pt x="196" y="219"/>
                    <a:pt x="196" y="219"/>
                  </a:cubicBezTo>
                  <a:cubicBezTo>
                    <a:pt x="143" y="219"/>
                    <a:pt x="143" y="219"/>
                    <a:pt x="143" y="219"/>
                  </a:cubicBezTo>
                  <a:cubicBezTo>
                    <a:pt x="111" y="171"/>
                    <a:pt x="111" y="171"/>
                    <a:pt x="111" y="171"/>
                  </a:cubicBezTo>
                  <a:cubicBezTo>
                    <a:pt x="85" y="132"/>
                    <a:pt x="82" y="128"/>
                    <a:pt x="52" y="128"/>
                  </a:cubicBezTo>
                  <a:cubicBezTo>
                    <a:pt x="43" y="128"/>
                    <a:pt x="43" y="128"/>
                    <a:pt x="43" y="128"/>
                  </a:cubicBezTo>
                  <a:cubicBezTo>
                    <a:pt x="43" y="219"/>
                    <a:pt x="43" y="219"/>
                    <a:pt x="43" y="219"/>
                  </a:cubicBezTo>
                  <a:cubicBezTo>
                    <a:pt x="0" y="219"/>
                    <a:pt x="0" y="219"/>
                    <a:pt x="0" y="219"/>
                  </a:cubicBezTo>
                  <a:lnTo>
                    <a:pt x="0" y="0"/>
                  </a:lnTo>
                  <a:close/>
                  <a:moveTo>
                    <a:pt x="43" y="93"/>
                  </a:moveTo>
                  <a:cubicBezTo>
                    <a:pt x="76" y="93"/>
                    <a:pt x="76" y="93"/>
                    <a:pt x="76" y="93"/>
                  </a:cubicBezTo>
                  <a:cubicBezTo>
                    <a:pt x="90" y="93"/>
                    <a:pt x="108" y="93"/>
                    <a:pt x="116" y="90"/>
                  </a:cubicBezTo>
                  <a:cubicBezTo>
                    <a:pt x="131" y="85"/>
                    <a:pt x="133" y="71"/>
                    <a:pt x="133" y="64"/>
                  </a:cubicBezTo>
                  <a:cubicBezTo>
                    <a:pt x="133" y="56"/>
                    <a:pt x="130" y="47"/>
                    <a:pt x="121" y="42"/>
                  </a:cubicBezTo>
                  <a:cubicBezTo>
                    <a:pt x="113" y="37"/>
                    <a:pt x="108" y="37"/>
                    <a:pt x="78" y="37"/>
                  </a:cubicBezTo>
                  <a:cubicBezTo>
                    <a:pt x="43" y="37"/>
                    <a:pt x="43" y="37"/>
                    <a:pt x="43" y="37"/>
                  </a:cubicBezTo>
                  <a:lnTo>
                    <a:pt x="43" y="9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39" name="Rectangle 29"/>
            <p:cNvSpPr>
              <a:spLocks noChangeArrowheads="1"/>
            </p:cNvSpPr>
            <p:nvPr userDrawn="1"/>
          </p:nvSpPr>
          <p:spPr bwMode="auto">
            <a:xfrm>
              <a:off x="9936163" y="7158038"/>
              <a:ext cx="17463" cy="84137"/>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40" name="Freeform 30"/>
            <p:cNvSpPr>
              <a:spLocks/>
            </p:cNvSpPr>
            <p:nvPr userDrawn="1"/>
          </p:nvSpPr>
          <p:spPr bwMode="auto">
            <a:xfrm>
              <a:off x="9966325" y="7158038"/>
              <a:ext cx="68263" cy="85725"/>
            </a:xfrm>
            <a:custGeom>
              <a:avLst/>
              <a:gdLst>
                <a:gd name="T0" fmla="*/ 43 w 177"/>
                <a:gd name="T1" fmla="*/ 147 h 226"/>
                <a:gd name="T2" fmla="*/ 90 w 177"/>
                <a:gd name="T3" fmla="*/ 189 h 226"/>
                <a:gd name="T4" fmla="*/ 133 w 177"/>
                <a:gd name="T5" fmla="*/ 158 h 226"/>
                <a:gd name="T6" fmla="*/ 78 w 177"/>
                <a:gd name="T7" fmla="*/ 126 h 226"/>
                <a:gd name="T8" fmla="*/ 8 w 177"/>
                <a:gd name="T9" fmla="*/ 61 h 226"/>
                <a:gd name="T10" fmla="*/ 87 w 177"/>
                <a:gd name="T11" fmla="*/ 0 h 226"/>
                <a:gd name="T12" fmla="*/ 171 w 177"/>
                <a:gd name="T13" fmla="*/ 66 h 226"/>
                <a:gd name="T14" fmla="*/ 127 w 177"/>
                <a:gd name="T15" fmla="*/ 68 h 226"/>
                <a:gd name="T16" fmla="*/ 87 w 177"/>
                <a:gd name="T17" fmla="*/ 36 h 226"/>
                <a:gd name="T18" fmla="*/ 50 w 177"/>
                <a:gd name="T19" fmla="*/ 58 h 226"/>
                <a:gd name="T20" fmla="*/ 99 w 177"/>
                <a:gd name="T21" fmla="*/ 86 h 226"/>
                <a:gd name="T22" fmla="*/ 177 w 177"/>
                <a:gd name="T23" fmla="*/ 158 h 226"/>
                <a:gd name="T24" fmla="*/ 141 w 177"/>
                <a:gd name="T25" fmla="*/ 216 h 226"/>
                <a:gd name="T26" fmla="*/ 90 w 177"/>
                <a:gd name="T27" fmla="*/ 226 h 226"/>
                <a:gd name="T28" fmla="*/ 0 w 177"/>
                <a:gd name="T29" fmla="*/ 151 h 226"/>
                <a:gd name="T30" fmla="*/ 43 w 177"/>
                <a:gd name="T31" fmla="*/ 14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226">
                  <a:moveTo>
                    <a:pt x="43" y="147"/>
                  </a:moveTo>
                  <a:cubicBezTo>
                    <a:pt x="45" y="158"/>
                    <a:pt x="50" y="189"/>
                    <a:pt x="90" y="189"/>
                  </a:cubicBezTo>
                  <a:cubicBezTo>
                    <a:pt x="121" y="189"/>
                    <a:pt x="133" y="172"/>
                    <a:pt x="133" y="158"/>
                  </a:cubicBezTo>
                  <a:cubicBezTo>
                    <a:pt x="133" y="140"/>
                    <a:pt x="118" y="136"/>
                    <a:pt x="78" y="126"/>
                  </a:cubicBezTo>
                  <a:cubicBezTo>
                    <a:pt x="56" y="121"/>
                    <a:pt x="8" y="109"/>
                    <a:pt x="8" y="61"/>
                  </a:cubicBezTo>
                  <a:cubicBezTo>
                    <a:pt x="8" y="37"/>
                    <a:pt x="23" y="0"/>
                    <a:pt x="87" y="0"/>
                  </a:cubicBezTo>
                  <a:cubicBezTo>
                    <a:pt x="130" y="0"/>
                    <a:pt x="169" y="16"/>
                    <a:pt x="171" y="66"/>
                  </a:cubicBezTo>
                  <a:cubicBezTo>
                    <a:pt x="127" y="68"/>
                    <a:pt x="127" y="68"/>
                    <a:pt x="127" y="68"/>
                  </a:cubicBezTo>
                  <a:cubicBezTo>
                    <a:pt x="125" y="56"/>
                    <a:pt x="122" y="36"/>
                    <a:pt x="87" y="36"/>
                  </a:cubicBezTo>
                  <a:cubicBezTo>
                    <a:pt x="74" y="36"/>
                    <a:pt x="50" y="40"/>
                    <a:pt x="50" y="58"/>
                  </a:cubicBezTo>
                  <a:cubicBezTo>
                    <a:pt x="50" y="72"/>
                    <a:pt x="64" y="78"/>
                    <a:pt x="99" y="86"/>
                  </a:cubicBezTo>
                  <a:cubicBezTo>
                    <a:pt x="132" y="94"/>
                    <a:pt x="177" y="105"/>
                    <a:pt x="177" y="158"/>
                  </a:cubicBezTo>
                  <a:cubicBezTo>
                    <a:pt x="177" y="185"/>
                    <a:pt x="160" y="207"/>
                    <a:pt x="141" y="216"/>
                  </a:cubicBezTo>
                  <a:cubicBezTo>
                    <a:pt x="122" y="225"/>
                    <a:pt x="100" y="226"/>
                    <a:pt x="90" y="226"/>
                  </a:cubicBezTo>
                  <a:cubicBezTo>
                    <a:pt x="66" y="226"/>
                    <a:pt x="8" y="223"/>
                    <a:pt x="0" y="151"/>
                  </a:cubicBezTo>
                  <a:lnTo>
                    <a:pt x="43" y="14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41" name="Freeform 31"/>
            <p:cNvSpPr>
              <a:spLocks/>
            </p:cNvSpPr>
            <p:nvPr userDrawn="1"/>
          </p:nvSpPr>
          <p:spPr bwMode="auto">
            <a:xfrm>
              <a:off x="10048875" y="7158038"/>
              <a:ext cx="63500" cy="84137"/>
            </a:xfrm>
            <a:custGeom>
              <a:avLst/>
              <a:gdLst>
                <a:gd name="T0" fmla="*/ 0 w 40"/>
                <a:gd name="T1" fmla="*/ 0 h 53"/>
                <a:gd name="T2" fmla="*/ 39 w 40"/>
                <a:gd name="T3" fmla="*/ 0 h 53"/>
                <a:gd name="T4" fmla="*/ 39 w 40"/>
                <a:gd name="T5" fmla="*/ 9 h 53"/>
                <a:gd name="T6" fmla="*/ 10 w 40"/>
                <a:gd name="T7" fmla="*/ 9 h 53"/>
                <a:gd name="T8" fmla="*/ 10 w 40"/>
                <a:gd name="T9" fmla="*/ 21 h 53"/>
                <a:gd name="T10" fmla="*/ 37 w 40"/>
                <a:gd name="T11" fmla="*/ 21 h 53"/>
                <a:gd name="T12" fmla="*/ 37 w 40"/>
                <a:gd name="T13" fmla="*/ 30 h 53"/>
                <a:gd name="T14" fmla="*/ 10 w 40"/>
                <a:gd name="T15" fmla="*/ 30 h 53"/>
                <a:gd name="T16" fmla="*/ 10 w 40"/>
                <a:gd name="T17" fmla="*/ 44 h 53"/>
                <a:gd name="T18" fmla="*/ 40 w 40"/>
                <a:gd name="T19" fmla="*/ 44 h 53"/>
                <a:gd name="T20" fmla="*/ 40 w 40"/>
                <a:gd name="T21" fmla="*/ 53 h 53"/>
                <a:gd name="T22" fmla="*/ 0 w 40"/>
                <a:gd name="T23" fmla="*/ 53 h 53"/>
                <a:gd name="T24" fmla="*/ 0 w 40"/>
                <a:gd name="T2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53">
                  <a:moveTo>
                    <a:pt x="0" y="0"/>
                  </a:moveTo>
                  <a:lnTo>
                    <a:pt x="39" y="0"/>
                  </a:lnTo>
                  <a:lnTo>
                    <a:pt x="39" y="9"/>
                  </a:lnTo>
                  <a:lnTo>
                    <a:pt x="10" y="9"/>
                  </a:lnTo>
                  <a:lnTo>
                    <a:pt x="10" y="21"/>
                  </a:lnTo>
                  <a:lnTo>
                    <a:pt x="37" y="21"/>
                  </a:lnTo>
                  <a:lnTo>
                    <a:pt x="37" y="30"/>
                  </a:lnTo>
                  <a:lnTo>
                    <a:pt x="10" y="30"/>
                  </a:lnTo>
                  <a:lnTo>
                    <a:pt x="10" y="44"/>
                  </a:lnTo>
                  <a:lnTo>
                    <a:pt x="40" y="44"/>
                  </a:lnTo>
                  <a:lnTo>
                    <a:pt x="40" y="53"/>
                  </a:lnTo>
                  <a:lnTo>
                    <a:pt x="0" y="53"/>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6679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9">
            <a:extLst>
              <a:ext uri="{28A0092B-C50C-407E-A947-70E740481C1C}">
                <a14:useLocalDpi xmlns:a14="http://schemas.microsoft.com/office/drawing/2010/main" val="0"/>
              </a:ext>
            </a:extLst>
          </a:blip>
          <a:srcRect t="19141" b="66046"/>
          <a:stretch/>
        </p:blipFill>
        <p:spPr>
          <a:xfrm>
            <a:off x="0" y="0"/>
            <a:ext cx="10691813" cy="1119694"/>
          </a:xfrm>
          <a:prstGeom prst="rect">
            <a:avLst/>
          </a:prstGeom>
        </p:spPr>
      </p:pic>
      <p:sp>
        <p:nvSpPr>
          <p:cNvPr id="2" name="Title Placeholder 1"/>
          <p:cNvSpPr>
            <a:spLocks noGrp="1"/>
          </p:cNvSpPr>
          <p:nvPr>
            <p:ph type="title"/>
          </p:nvPr>
        </p:nvSpPr>
        <p:spPr>
          <a:xfrm>
            <a:off x="442962" y="1295399"/>
            <a:ext cx="9513789" cy="869951"/>
          </a:xfrm>
          <a:prstGeom prst="rect">
            <a:avLst/>
          </a:prstGeom>
        </p:spPr>
        <p:txBody>
          <a:bodyPr vert="horz" lIns="0" tIns="0" rIns="0" bIns="0" rtlCol="0" anchor="t">
            <a:normAutofit/>
          </a:bodyPr>
          <a:lstStyle/>
          <a:p>
            <a:r>
              <a:rPr lang="en-US"/>
              <a:t>Click to edit Master title style</a:t>
            </a:r>
            <a:endParaRPr lang="en-GB" dirty="0"/>
          </a:p>
        </p:txBody>
      </p:sp>
      <p:sp>
        <p:nvSpPr>
          <p:cNvPr id="3" name="Text Placeholder 2"/>
          <p:cNvSpPr>
            <a:spLocks noGrp="1"/>
          </p:cNvSpPr>
          <p:nvPr>
            <p:ph type="body" idx="1"/>
          </p:nvPr>
        </p:nvSpPr>
        <p:spPr>
          <a:xfrm>
            <a:off x="442962" y="2165350"/>
            <a:ext cx="9513789" cy="462455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1674862" y="7103219"/>
            <a:ext cx="1358801" cy="206901"/>
          </a:xfrm>
          <a:prstGeom prst="rect">
            <a:avLst/>
          </a:prstGeom>
        </p:spPr>
        <p:txBody>
          <a:bodyPr vert="horz" lIns="0" tIns="0" rIns="0" bIns="0" rtlCol="0" anchor="ctr"/>
          <a:lstStyle>
            <a:lvl1pPr algn="l">
              <a:defRPr sz="800">
                <a:solidFill>
                  <a:schemeClr val="tx1"/>
                </a:solidFill>
              </a:defRPr>
            </a:lvl1pPr>
          </a:lstStyle>
          <a:p>
            <a:fld id="{A8AC5DBF-DF39-412C-B977-38170F0FF9C7}" type="datetime4">
              <a:rPr lang="en-GB" smtClean="0"/>
              <a:t>18 September 2019</a:t>
            </a:fld>
            <a:endParaRPr lang="en-GB" dirty="0"/>
          </a:p>
        </p:txBody>
      </p:sp>
      <p:sp>
        <p:nvSpPr>
          <p:cNvPr id="5" name="Footer Placeholder 4"/>
          <p:cNvSpPr>
            <a:spLocks noGrp="1"/>
          </p:cNvSpPr>
          <p:nvPr>
            <p:ph type="ftr" sz="quarter" idx="3"/>
          </p:nvPr>
        </p:nvSpPr>
        <p:spPr>
          <a:xfrm>
            <a:off x="3033663" y="7103219"/>
            <a:ext cx="6923088" cy="206901"/>
          </a:xfrm>
          <a:prstGeom prst="rect">
            <a:avLst/>
          </a:prstGeom>
        </p:spPr>
        <p:txBody>
          <a:bodyPr vert="horz" lIns="0" tIns="0" rIns="0" bIns="0" rtlCol="0" anchor="ctr"/>
          <a:lstStyle>
            <a:lvl1pPr algn="l">
              <a:defRPr sz="800">
                <a:solidFill>
                  <a:schemeClr val="tx1"/>
                </a:solidFill>
              </a:defRPr>
            </a:lvl1pPr>
          </a:lstStyle>
          <a:p>
            <a:r>
              <a:rPr lang="en-GB"/>
              <a:t>Presentation Title (Go Insert &gt; 'Header &amp; Footer' to edit this text)</a:t>
            </a:r>
            <a:endParaRPr lang="en-GB" dirty="0"/>
          </a:p>
        </p:txBody>
      </p:sp>
      <p:sp>
        <p:nvSpPr>
          <p:cNvPr id="6" name="Slide Number Placeholder 5"/>
          <p:cNvSpPr>
            <a:spLocks noGrp="1"/>
          </p:cNvSpPr>
          <p:nvPr>
            <p:ph type="sldNum" sz="quarter" idx="4"/>
          </p:nvPr>
        </p:nvSpPr>
        <p:spPr>
          <a:xfrm>
            <a:off x="442962" y="7103219"/>
            <a:ext cx="1231900" cy="206901"/>
          </a:xfrm>
          <a:prstGeom prst="rect">
            <a:avLst/>
          </a:prstGeom>
        </p:spPr>
        <p:txBody>
          <a:bodyPr vert="horz" lIns="0" tIns="0" rIns="0" bIns="0" rtlCol="0" anchor="ctr"/>
          <a:lstStyle>
            <a:lvl1pPr algn="l">
              <a:defRPr sz="800">
                <a:solidFill>
                  <a:schemeClr val="tx1"/>
                </a:solidFill>
              </a:defRPr>
            </a:lvl1pPr>
          </a:lstStyle>
          <a:p>
            <a:fld id="{B71E0826-805E-41BB-82CC-8B7DB6024FCA}" type="slidenum">
              <a:rPr lang="en-GB" smtClean="0"/>
              <a:pPr/>
              <a:t>‹#›</a:t>
            </a:fld>
            <a:endParaRPr lang="en-GB" dirty="0"/>
          </a:p>
        </p:txBody>
      </p:sp>
      <p:sp>
        <p:nvSpPr>
          <p:cNvPr id="8" name="TextBox 7"/>
          <p:cNvSpPr txBox="1"/>
          <p:nvPr/>
        </p:nvSpPr>
        <p:spPr>
          <a:xfrm>
            <a:off x="10066020" y="7103219"/>
            <a:ext cx="464820" cy="206901"/>
          </a:xfrm>
          <a:prstGeom prst="rect">
            <a:avLst/>
          </a:prstGeom>
          <a:noFill/>
        </p:spPr>
        <p:txBody>
          <a:bodyPr wrap="square" lIns="0" tIns="0" rIns="0" bIns="0" rtlCol="0" anchor="ctr">
            <a:noAutofit/>
          </a:bodyPr>
          <a:lstStyle/>
          <a:p>
            <a:r>
              <a:rPr lang="en-GB" sz="800" dirty="0"/>
              <a:t>UCLB</a:t>
            </a:r>
          </a:p>
        </p:txBody>
      </p:sp>
    </p:spTree>
    <p:extLst>
      <p:ext uri="{BB962C8B-B14F-4D97-AF65-F5344CB8AC3E}">
        <p14:creationId xmlns:p14="http://schemas.microsoft.com/office/powerpoint/2010/main" val="3775340540"/>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50" r:id="rId4"/>
    <p:sldLayoutId id="2147483651" r:id="rId5"/>
    <p:sldLayoutId id="2147483652" r:id="rId6"/>
    <p:sldLayoutId id="2147483660" r:id="rId7"/>
    <p:sldLayoutId id="2147483653" r:id="rId8"/>
    <p:sldLayoutId id="2147483656" r:id="rId9"/>
    <p:sldLayoutId id="2147483655" r:id="rId10"/>
    <p:sldLayoutId id="2147483657" r:id="rId11"/>
    <p:sldLayoutId id="2147483658" r:id="rId12"/>
    <p:sldLayoutId id="2147483659" r:id="rId13"/>
    <p:sldLayoutId id="2147483654"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1007943"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80975" indent="-180975" algn="l" defTabSz="1007943" rtl="0" eaLnBrk="1" latinLnBrk="0" hangingPunct="1">
        <a:lnSpc>
          <a:spcPct val="100000"/>
        </a:lnSpc>
        <a:spcBef>
          <a:spcPts val="1200"/>
        </a:spcBef>
        <a:buClr>
          <a:schemeClr val="accent1"/>
        </a:buClr>
        <a:buFont typeface="Wingdings 2" panose="05020102010507070707" pitchFamily="18" charset="2"/>
        <a:buChar char=""/>
        <a:defRPr sz="1600" kern="1200">
          <a:solidFill>
            <a:schemeClr val="tx1"/>
          </a:solidFill>
          <a:latin typeface="+mn-lt"/>
          <a:ea typeface="+mn-ea"/>
          <a:cs typeface="+mn-cs"/>
        </a:defRPr>
      </a:lvl1pPr>
      <a:lvl2pPr marL="542925" indent="-180975" algn="l" defTabSz="1007943" rtl="0" eaLnBrk="1" latinLnBrk="0" hangingPunct="1">
        <a:lnSpc>
          <a:spcPct val="100000"/>
        </a:lnSpc>
        <a:spcBef>
          <a:spcPts val="1200"/>
        </a:spcBef>
        <a:buClr>
          <a:schemeClr val="accent1"/>
        </a:buClr>
        <a:buFont typeface="Wingdings 2" panose="05020102010507070707" pitchFamily="18" charset="2"/>
        <a:buChar char=""/>
        <a:defRPr sz="1600" kern="1200">
          <a:solidFill>
            <a:schemeClr val="tx1"/>
          </a:solidFill>
          <a:latin typeface="+mn-lt"/>
          <a:ea typeface="+mn-ea"/>
          <a:cs typeface="+mn-cs"/>
        </a:defRPr>
      </a:lvl2pPr>
      <a:lvl3pPr marL="895350" indent="-180975" algn="l" defTabSz="1007943" rtl="0" eaLnBrk="1" latinLnBrk="0" hangingPunct="1">
        <a:lnSpc>
          <a:spcPct val="100000"/>
        </a:lnSpc>
        <a:spcBef>
          <a:spcPts val="1200"/>
        </a:spcBef>
        <a:buClr>
          <a:schemeClr val="accent1"/>
        </a:buClr>
        <a:buFont typeface="Wingdings 2" panose="05020102010507070707" pitchFamily="18" charset="2"/>
        <a:buChar char=""/>
        <a:defRPr sz="1600" kern="1200">
          <a:solidFill>
            <a:schemeClr val="tx1"/>
          </a:solidFill>
          <a:latin typeface="+mn-lt"/>
          <a:ea typeface="+mn-ea"/>
          <a:cs typeface="+mn-cs"/>
        </a:defRPr>
      </a:lvl3pPr>
      <a:lvl4pPr marL="1257300" indent="-180975" algn="l" defTabSz="1007943" rtl="0" eaLnBrk="1" latinLnBrk="0" hangingPunct="1">
        <a:lnSpc>
          <a:spcPct val="100000"/>
        </a:lnSpc>
        <a:spcBef>
          <a:spcPts val="1200"/>
        </a:spcBef>
        <a:buClr>
          <a:schemeClr val="accent1"/>
        </a:buClr>
        <a:buFont typeface="Wingdings 2" panose="05020102010507070707" pitchFamily="18" charset="2"/>
        <a:buChar char=""/>
        <a:defRPr sz="1600" kern="1200">
          <a:solidFill>
            <a:schemeClr val="tx1"/>
          </a:solidFill>
          <a:latin typeface="+mn-lt"/>
          <a:ea typeface="+mn-ea"/>
          <a:cs typeface="+mn-cs"/>
        </a:defRPr>
      </a:lvl4pPr>
      <a:lvl5pPr marL="1619250" indent="-180975" algn="l" defTabSz="1007943" rtl="0" eaLnBrk="1" latinLnBrk="0" hangingPunct="1">
        <a:lnSpc>
          <a:spcPct val="100000"/>
        </a:lnSpc>
        <a:spcBef>
          <a:spcPts val="1200"/>
        </a:spcBef>
        <a:buClr>
          <a:schemeClr val="accent1"/>
        </a:buClr>
        <a:buFont typeface="Wingdings 2" panose="05020102010507070707" pitchFamily="18" charset="2"/>
        <a:buChar char=""/>
        <a:defRPr sz="16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a:latin typeface="Calibri" panose="020F0502020204030204" pitchFamily="34" charset="0"/>
              </a:rPr>
              <a:t>Intellectual Property and Commercialisation</a:t>
            </a:r>
          </a:p>
        </p:txBody>
      </p:sp>
      <p:sp>
        <p:nvSpPr>
          <p:cNvPr id="7" name="Subtitle 6"/>
          <p:cNvSpPr>
            <a:spLocks noGrp="1"/>
          </p:cNvSpPr>
          <p:nvPr>
            <p:ph type="subTitle" idx="1"/>
          </p:nvPr>
        </p:nvSpPr>
        <p:spPr/>
        <p:txBody>
          <a:bodyPr>
            <a:normAutofit fontScale="85000" lnSpcReduction="20000"/>
          </a:bodyPr>
          <a:lstStyle/>
          <a:p>
            <a:r>
              <a:rPr lang="en-GB" altLang="en-US" dirty="0">
                <a:latin typeface="Calibri" panose="020F0502020204030204" pitchFamily="34" charset="0"/>
              </a:rPr>
              <a:t>UCL Institute of Women’s Health</a:t>
            </a:r>
          </a:p>
          <a:p>
            <a:r>
              <a:rPr lang="en-GB" altLang="en-US" dirty="0">
                <a:latin typeface="Calibri" panose="020F0502020204030204" pitchFamily="34" charset="0"/>
              </a:rPr>
              <a:t>19th September 2019</a:t>
            </a:r>
          </a:p>
          <a:p>
            <a:endParaRPr lang="en-GB" dirty="0"/>
          </a:p>
        </p:txBody>
      </p:sp>
      <p:sp>
        <p:nvSpPr>
          <p:cNvPr id="8" name="Text Placeholder 7"/>
          <p:cNvSpPr>
            <a:spLocks noGrp="1"/>
          </p:cNvSpPr>
          <p:nvPr>
            <p:ph type="body" sz="quarter" idx="10"/>
          </p:nvPr>
        </p:nvSpPr>
        <p:spPr/>
        <p:txBody>
          <a:bodyPr>
            <a:normAutofit/>
          </a:bodyPr>
          <a:lstStyle/>
          <a:p>
            <a:endParaRPr lang="en-GB" dirty="0">
              <a:latin typeface="Calibri" panose="020F0502020204030204" pitchFamily="34" charset="0"/>
            </a:endParaRPr>
          </a:p>
          <a:p>
            <a:r>
              <a:rPr lang="en-GB" dirty="0">
                <a:latin typeface="Calibri" panose="020F0502020204030204" pitchFamily="34" charset="0"/>
              </a:rPr>
              <a:t>Caitriona O’Rourke</a:t>
            </a:r>
          </a:p>
          <a:p>
            <a:pPr lvl="1"/>
            <a:r>
              <a:rPr lang="en-GB" dirty="0">
                <a:latin typeface="Calibri" panose="020F0502020204030204" pitchFamily="34" charset="0"/>
              </a:rPr>
              <a:t>Associate Business Manager, UCL Business</a:t>
            </a:r>
          </a:p>
          <a:p>
            <a:pPr lvl="2"/>
            <a:endParaRPr lang="en-GB" dirty="0"/>
          </a:p>
        </p:txBody>
      </p:sp>
    </p:spTree>
    <p:extLst>
      <p:ext uri="{BB962C8B-B14F-4D97-AF65-F5344CB8AC3E}">
        <p14:creationId xmlns:p14="http://schemas.microsoft.com/office/powerpoint/2010/main" val="75910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940108" y="3101782"/>
            <a:ext cx="2538413" cy="3459162"/>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just">
              <a:defRPr/>
            </a:pPr>
            <a:r>
              <a:rPr lang="en-GB" dirty="0">
                <a:solidFill>
                  <a:schemeClr val="tx1"/>
                </a:solidFill>
                <a:latin typeface="Calibri" panose="020F0502020204030204" pitchFamily="34" charset="0"/>
              </a:rPr>
              <a:t>£40m Project Funding</a:t>
            </a:r>
          </a:p>
          <a:p>
            <a:pPr algn="just">
              <a:defRPr/>
            </a:pPr>
            <a:endParaRPr lang="en-GB" dirty="0">
              <a:solidFill>
                <a:schemeClr val="tx1"/>
              </a:solidFill>
              <a:latin typeface="Calibri" panose="020F0502020204030204" pitchFamily="34" charset="0"/>
            </a:endParaRPr>
          </a:p>
          <a:p>
            <a:pPr marL="0" lvl="1" algn="just">
              <a:defRPr/>
            </a:pPr>
            <a:r>
              <a:rPr lang="en-GB" altLang="en-US" dirty="0">
                <a:solidFill>
                  <a:schemeClr val="tx1"/>
                </a:solidFill>
                <a:latin typeface="Calibri" panose="020F0502020204030204" pitchFamily="34" charset="0"/>
                <a:cs typeface="Arial" pitchFamily="34" charset="0"/>
              </a:rPr>
              <a:t>Available on open-call competitive basis</a:t>
            </a:r>
          </a:p>
          <a:p>
            <a:pPr marL="0" lvl="1" algn="just">
              <a:defRPr/>
            </a:pPr>
            <a:endParaRPr lang="en-GB" altLang="en-US" dirty="0">
              <a:solidFill>
                <a:schemeClr val="tx1"/>
              </a:solidFill>
              <a:latin typeface="Calibri" panose="020F0502020204030204" pitchFamily="34" charset="0"/>
              <a:cs typeface="Arial" pitchFamily="34" charset="0"/>
            </a:endParaRPr>
          </a:p>
          <a:p>
            <a:pPr algn="just">
              <a:defRPr/>
            </a:pPr>
            <a:r>
              <a:rPr lang="en-GB" dirty="0">
                <a:solidFill>
                  <a:schemeClr val="tx1"/>
                </a:solidFill>
                <a:latin typeface="Calibri" panose="020F0502020204030204" pitchFamily="34" charset="0"/>
              </a:rPr>
              <a:t>Full-time academic “Drug Development Support Team”</a:t>
            </a:r>
          </a:p>
          <a:p>
            <a:pPr algn="just">
              <a:defRPr/>
            </a:pPr>
            <a:endParaRPr lang="en-GB" dirty="0">
              <a:solidFill>
                <a:schemeClr val="tx1"/>
              </a:solidFill>
              <a:latin typeface="Calibri" panose="020F0502020204030204" pitchFamily="34" charset="0"/>
            </a:endParaRPr>
          </a:p>
          <a:p>
            <a:pPr algn="just">
              <a:defRPr/>
            </a:pPr>
            <a:r>
              <a:rPr lang="en-GB" dirty="0">
                <a:solidFill>
                  <a:schemeClr val="tx1"/>
                </a:solidFill>
                <a:latin typeface="Calibri" panose="020F0502020204030204" pitchFamily="34" charset="0"/>
              </a:rPr>
              <a:t>Access to pharma expertise, facilities and technologies</a:t>
            </a:r>
          </a:p>
        </p:txBody>
      </p:sp>
      <p:pic>
        <p:nvPicPr>
          <p:cNvPr id="8" name="Picture 6" descr="Screen Shot 2015-05-22 at 09.46.4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2437" y="5669780"/>
            <a:ext cx="21113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Screen Shot 2015-05-22 at 09.45.3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5" y="4106093"/>
            <a:ext cx="104457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Screen Shot 2015-05-22 at 09.44.59.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6264" y="5669780"/>
            <a:ext cx="217328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Screen Shot 2015-05-22 at 09.44.29.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3493" y="2768623"/>
            <a:ext cx="2276475"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Screen Shot 2015-05-22 at 09.46.29.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22437" y="2768623"/>
            <a:ext cx="2211388"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ight Arrow 13"/>
          <p:cNvSpPr/>
          <p:nvPr/>
        </p:nvSpPr>
        <p:spPr>
          <a:xfrm>
            <a:off x="6785914" y="4831363"/>
            <a:ext cx="598487" cy="7683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Right Arrow 14"/>
          <p:cNvSpPr/>
          <p:nvPr/>
        </p:nvSpPr>
        <p:spPr>
          <a:xfrm>
            <a:off x="3114308" y="3581773"/>
            <a:ext cx="598488" cy="76676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 name="Right Arrow 15"/>
          <p:cNvSpPr/>
          <p:nvPr/>
        </p:nvSpPr>
        <p:spPr>
          <a:xfrm rot="10800000">
            <a:off x="6785913" y="3581773"/>
            <a:ext cx="598487" cy="76676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 name="Right Arrow 16"/>
          <p:cNvSpPr/>
          <p:nvPr/>
        </p:nvSpPr>
        <p:spPr>
          <a:xfrm rot="10800000">
            <a:off x="3114308" y="4831363"/>
            <a:ext cx="598488" cy="7683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8" name="Picture 2" descr="C:\Users\rfagan\AppData\Local\Microsoft\Windows\Temporary Internet Files\Content.Outlook\O0203YKG\black banner cop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493" y="4118651"/>
            <a:ext cx="225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descr="Image result for apollo therapeuti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6350" y="998345"/>
            <a:ext cx="2608195" cy="207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834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Different Types of Intellectual Property</a:t>
            </a:r>
          </a:p>
        </p:txBody>
      </p:sp>
      <p:sp>
        <p:nvSpPr>
          <p:cNvPr id="6" name="Slide Number Placeholder 5"/>
          <p:cNvSpPr>
            <a:spLocks noGrp="1"/>
          </p:cNvSpPr>
          <p:nvPr>
            <p:ph type="sldNum" sz="quarter" idx="12"/>
          </p:nvPr>
        </p:nvSpPr>
        <p:spPr/>
        <p:txBody>
          <a:bodyPr/>
          <a:lstStyle/>
          <a:p>
            <a:fld id="{B71E0826-805E-41BB-82CC-8B7DB6024FCA}" type="slidenum">
              <a:rPr lang="en-GB" smtClean="0"/>
              <a:t>11</a:t>
            </a:fld>
            <a:endParaRPr lang="en-GB"/>
          </a:p>
        </p:txBody>
      </p:sp>
      <p:sp>
        <p:nvSpPr>
          <p:cNvPr id="7" name="Oval 6">
            <a:extLst>
              <a:ext uri="{FF2B5EF4-FFF2-40B4-BE49-F238E27FC236}">
                <a16:creationId xmlns:a16="http://schemas.microsoft.com/office/drawing/2014/main" id="{1AB9EE4B-D32E-4C99-82E5-20D4AD2EFF4A}"/>
              </a:ext>
            </a:extLst>
          </p:cNvPr>
          <p:cNvSpPr/>
          <p:nvPr/>
        </p:nvSpPr>
        <p:spPr>
          <a:xfrm>
            <a:off x="1030170" y="2165350"/>
            <a:ext cx="2333660" cy="2254321"/>
          </a:xfrm>
          <a:prstGeom prst="ellipse">
            <a:avLst/>
          </a:prstGeom>
          <a:solidFill>
            <a:schemeClr val="tx2">
              <a:lumMod val="90000"/>
              <a:lumOff val="10000"/>
            </a:schemeClr>
          </a:solidFill>
          <a:ln>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alibri" panose="020F0502020204030204" pitchFamily="34" charset="0"/>
              </a:rPr>
              <a:t>Designs</a:t>
            </a:r>
          </a:p>
          <a:p>
            <a:pPr algn="ctr"/>
            <a:endParaRPr lang="en-GB" b="1" dirty="0"/>
          </a:p>
          <a:p>
            <a:pPr algn="ctr"/>
            <a:r>
              <a:rPr lang="en-GB" i="1" dirty="0">
                <a:latin typeface="Calibri" panose="020F0502020204030204" pitchFamily="34" charset="0"/>
              </a:rPr>
              <a:t>Protect how something looks</a:t>
            </a:r>
            <a:endParaRPr lang="en-IE" i="1" dirty="0">
              <a:latin typeface="Calibri" panose="020F0502020204030204" pitchFamily="34" charset="0"/>
            </a:endParaRPr>
          </a:p>
        </p:txBody>
      </p:sp>
      <p:sp>
        <p:nvSpPr>
          <p:cNvPr id="8" name="Oval 7">
            <a:extLst>
              <a:ext uri="{FF2B5EF4-FFF2-40B4-BE49-F238E27FC236}">
                <a16:creationId xmlns:a16="http://schemas.microsoft.com/office/drawing/2014/main" id="{EDF42EAC-6C44-41CC-AD78-410F1076145C}"/>
              </a:ext>
            </a:extLst>
          </p:cNvPr>
          <p:cNvSpPr/>
          <p:nvPr/>
        </p:nvSpPr>
        <p:spPr>
          <a:xfrm>
            <a:off x="4162867" y="4848896"/>
            <a:ext cx="2333660" cy="2254323"/>
          </a:xfrm>
          <a:prstGeom prst="ellipse">
            <a:avLst/>
          </a:prstGeom>
          <a:solidFill>
            <a:schemeClr val="tx2">
              <a:lumMod val="75000"/>
              <a:lumOff val="25000"/>
            </a:schemeClr>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alibri" panose="020F0502020204030204" pitchFamily="34" charset="0"/>
              </a:rPr>
              <a:t>Copyright</a:t>
            </a:r>
          </a:p>
          <a:p>
            <a:pPr algn="ctr"/>
            <a:endParaRPr lang="en-GB" b="1" dirty="0"/>
          </a:p>
          <a:p>
            <a:pPr algn="ctr"/>
            <a:r>
              <a:rPr lang="en-GB" sz="1600" i="1" dirty="0">
                <a:latin typeface="Calibri" panose="020F0502020204030204" pitchFamily="34" charset="0"/>
              </a:rPr>
              <a:t>Protect ideas, literary work, software</a:t>
            </a:r>
            <a:endParaRPr lang="en-IE" sz="1600" i="1" dirty="0">
              <a:latin typeface="Calibri" panose="020F0502020204030204" pitchFamily="34" charset="0"/>
            </a:endParaRPr>
          </a:p>
        </p:txBody>
      </p:sp>
      <p:sp>
        <p:nvSpPr>
          <p:cNvPr id="9" name="Oval 8">
            <a:extLst>
              <a:ext uri="{FF2B5EF4-FFF2-40B4-BE49-F238E27FC236}">
                <a16:creationId xmlns:a16="http://schemas.microsoft.com/office/drawing/2014/main" id="{982EB37B-758B-499A-98F9-D38B1142D374}"/>
              </a:ext>
            </a:extLst>
          </p:cNvPr>
          <p:cNvSpPr/>
          <p:nvPr/>
        </p:nvSpPr>
        <p:spPr>
          <a:xfrm>
            <a:off x="4151981" y="2165348"/>
            <a:ext cx="2333660" cy="2254323"/>
          </a:xfrm>
          <a:prstGeom prst="ellipse">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alibri" panose="020F0502020204030204" pitchFamily="34" charset="0"/>
              </a:rPr>
              <a:t>Database</a:t>
            </a:r>
          </a:p>
          <a:p>
            <a:pPr algn="ctr"/>
            <a:r>
              <a:rPr lang="en-GB" sz="2000" b="1" dirty="0">
                <a:latin typeface="Calibri" panose="020F0502020204030204" pitchFamily="34" charset="0"/>
              </a:rPr>
              <a:t>rights</a:t>
            </a:r>
          </a:p>
          <a:p>
            <a:pPr algn="ctr"/>
            <a:endParaRPr lang="en-GB" b="1" dirty="0"/>
          </a:p>
          <a:p>
            <a:pPr algn="ctr"/>
            <a:r>
              <a:rPr lang="en-GB" i="1" dirty="0">
                <a:latin typeface="Calibri" panose="020F0502020204030204" pitchFamily="34" charset="0"/>
              </a:rPr>
              <a:t>Protect collections of data</a:t>
            </a:r>
            <a:endParaRPr lang="en-IE" i="1" dirty="0">
              <a:latin typeface="Calibri" panose="020F0502020204030204" pitchFamily="34" charset="0"/>
            </a:endParaRPr>
          </a:p>
        </p:txBody>
      </p:sp>
      <p:sp>
        <p:nvSpPr>
          <p:cNvPr id="10" name="Oval 9">
            <a:extLst>
              <a:ext uri="{FF2B5EF4-FFF2-40B4-BE49-F238E27FC236}">
                <a16:creationId xmlns:a16="http://schemas.microsoft.com/office/drawing/2014/main" id="{38011896-6ECD-446C-BED2-75096489D4D0}"/>
              </a:ext>
            </a:extLst>
          </p:cNvPr>
          <p:cNvSpPr/>
          <p:nvPr/>
        </p:nvSpPr>
        <p:spPr>
          <a:xfrm>
            <a:off x="7267540" y="4848896"/>
            <a:ext cx="2333660" cy="2254323"/>
          </a:xfrm>
          <a:prstGeom prst="ellipse">
            <a:avLst/>
          </a:prstGeom>
          <a:solidFill>
            <a:schemeClr val="accent2">
              <a:lumMod val="50000"/>
              <a:lumOff val="50000"/>
            </a:schemeClr>
          </a:solidFill>
          <a:ln>
            <a:solidFill>
              <a:schemeClr val="accent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alibri" panose="020F0502020204030204" pitchFamily="34" charset="0"/>
              </a:rPr>
              <a:t>Trademarks</a:t>
            </a:r>
          </a:p>
          <a:p>
            <a:pPr algn="ctr"/>
            <a:endParaRPr lang="en-GB" b="1" dirty="0"/>
          </a:p>
          <a:p>
            <a:pPr algn="ctr"/>
            <a:r>
              <a:rPr lang="en-GB" sz="1600" i="1" dirty="0">
                <a:latin typeface="Calibri" panose="020F0502020204030204" pitchFamily="34" charset="0"/>
              </a:rPr>
              <a:t>Protect “designation of origin”</a:t>
            </a:r>
            <a:endParaRPr lang="en-IE" sz="1600" i="1" dirty="0">
              <a:latin typeface="Calibri" panose="020F0502020204030204" pitchFamily="34" charset="0"/>
            </a:endParaRPr>
          </a:p>
        </p:txBody>
      </p:sp>
      <p:sp>
        <p:nvSpPr>
          <p:cNvPr id="11" name="Oval 10">
            <a:extLst>
              <a:ext uri="{FF2B5EF4-FFF2-40B4-BE49-F238E27FC236}">
                <a16:creationId xmlns:a16="http://schemas.microsoft.com/office/drawing/2014/main" id="{740D8578-E5AB-4707-A9B3-A0B0DED4CA2E}"/>
              </a:ext>
            </a:extLst>
          </p:cNvPr>
          <p:cNvSpPr/>
          <p:nvPr/>
        </p:nvSpPr>
        <p:spPr>
          <a:xfrm>
            <a:off x="7267540" y="2165349"/>
            <a:ext cx="2333659" cy="2254322"/>
          </a:xfrm>
          <a:prstGeom prst="ellipse">
            <a:avLst/>
          </a:prstGeom>
          <a:solidFill>
            <a:schemeClr val="accent2">
              <a:lumMod val="75000"/>
              <a:lumOff val="25000"/>
            </a:schemeClr>
          </a:solidFill>
          <a:ln>
            <a:solidFill>
              <a:schemeClr val="accent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alibri" panose="020F0502020204030204" pitchFamily="34" charset="0"/>
              </a:rPr>
              <a:t>Know how</a:t>
            </a:r>
          </a:p>
          <a:p>
            <a:pPr algn="ctr"/>
            <a:endParaRPr lang="en-GB" b="1" dirty="0"/>
          </a:p>
          <a:p>
            <a:pPr algn="ctr"/>
            <a:r>
              <a:rPr lang="en-GB" sz="1600" i="1" dirty="0">
                <a:latin typeface="Calibri" panose="020F0502020204030204" pitchFamily="34" charset="0"/>
              </a:rPr>
              <a:t>Protect trade secrets</a:t>
            </a:r>
            <a:endParaRPr lang="en-IE" sz="1600" i="1" dirty="0">
              <a:latin typeface="Calibri" panose="020F0502020204030204" pitchFamily="34" charset="0"/>
            </a:endParaRPr>
          </a:p>
        </p:txBody>
      </p:sp>
      <p:sp>
        <p:nvSpPr>
          <p:cNvPr id="12" name="Oval 11">
            <a:extLst>
              <a:ext uri="{FF2B5EF4-FFF2-40B4-BE49-F238E27FC236}">
                <a16:creationId xmlns:a16="http://schemas.microsoft.com/office/drawing/2014/main" id="{A2E4A79C-0810-49A1-9076-802BE7B80F20}"/>
              </a:ext>
            </a:extLst>
          </p:cNvPr>
          <p:cNvSpPr/>
          <p:nvPr/>
        </p:nvSpPr>
        <p:spPr>
          <a:xfrm>
            <a:off x="1030170" y="4848896"/>
            <a:ext cx="2333660" cy="2174949"/>
          </a:xfrm>
          <a:prstGeom prst="ellipse">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alibri" panose="020F0502020204030204" pitchFamily="34" charset="0"/>
              </a:rPr>
              <a:t>Patents</a:t>
            </a:r>
          </a:p>
          <a:p>
            <a:pPr algn="ctr"/>
            <a:endParaRPr lang="en-GB" b="1" dirty="0"/>
          </a:p>
          <a:p>
            <a:pPr algn="ctr"/>
            <a:r>
              <a:rPr lang="en-GB" sz="1600" i="1" dirty="0">
                <a:latin typeface="Calibri" panose="020F0502020204030204" pitchFamily="34" charset="0"/>
              </a:rPr>
              <a:t>Protect how something works</a:t>
            </a:r>
            <a:endParaRPr lang="en-IE" sz="1600" i="1" dirty="0">
              <a:latin typeface="Calibri" panose="020F0502020204030204" pitchFamily="34" charset="0"/>
            </a:endParaRPr>
          </a:p>
        </p:txBody>
      </p:sp>
    </p:spTree>
    <p:extLst>
      <p:ext uri="{BB962C8B-B14F-4D97-AF65-F5344CB8AC3E}">
        <p14:creationId xmlns:p14="http://schemas.microsoft.com/office/powerpoint/2010/main" val="293343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Different Types of Intellectual Property</a:t>
            </a:r>
          </a:p>
        </p:txBody>
      </p:sp>
      <p:sp>
        <p:nvSpPr>
          <p:cNvPr id="6" name="Slide Number Placeholder 5"/>
          <p:cNvSpPr>
            <a:spLocks noGrp="1"/>
          </p:cNvSpPr>
          <p:nvPr>
            <p:ph type="sldNum" sz="quarter" idx="12"/>
          </p:nvPr>
        </p:nvSpPr>
        <p:spPr/>
        <p:txBody>
          <a:bodyPr/>
          <a:lstStyle/>
          <a:p>
            <a:fld id="{B71E0826-805E-41BB-82CC-8B7DB6024FCA}" type="slidenum">
              <a:rPr lang="en-GB" smtClean="0"/>
              <a:t>12</a:t>
            </a:fld>
            <a:endParaRPr lang="en-GB"/>
          </a:p>
        </p:txBody>
      </p:sp>
      <p:sp>
        <p:nvSpPr>
          <p:cNvPr id="7" name="Oval 6">
            <a:extLst>
              <a:ext uri="{FF2B5EF4-FFF2-40B4-BE49-F238E27FC236}">
                <a16:creationId xmlns:a16="http://schemas.microsoft.com/office/drawing/2014/main" id="{1AB9EE4B-D32E-4C99-82E5-20D4AD2EFF4A}"/>
              </a:ext>
            </a:extLst>
          </p:cNvPr>
          <p:cNvSpPr/>
          <p:nvPr/>
        </p:nvSpPr>
        <p:spPr>
          <a:xfrm>
            <a:off x="503706" y="2165350"/>
            <a:ext cx="2333660" cy="2254321"/>
          </a:xfrm>
          <a:prstGeom prst="ellipse">
            <a:avLst/>
          </a:prstGeom>
          <a:solidFill>
            <a:schemeClr val="tx2">
              <a:lumMod val="90000"/>
              <a:lumOff val="10000"/>
            </a:schemeClr>
          </a:solidFill>
          <a:ln>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alibri" panose="020F0502020204030204" pitchFamily="34" charset="0"/>
              </a:rPr>
              <a:t>Designs</a:t>
            </a:r>
          </a:p>
          <a:p>
            <a:pPr algn="ctr"/>
            <a:endParaRPr lang="en-GB" b="1" dirty="0"/>
          </a:p>
          <a:p>
            <a:pPr algn="ctr"/>
            <a:r>
              <a:rPr lang="en-GB" i="1" dirty="0">
                <a:latin typeface="Calibri" panose="020F0502020204030204" pitchFamily="34" charset="0"/>
              </a:rPr>
              <a:t>Protect how something looks</a:t>
            </a:r>
            <a:endParaRPr lang="en-IE" i="1" dirty="0">
              <a:latin typeface="Calibri" panose="020F0502020204030204" pitchFamily="34" charset="0"/>
            </a:endParaRPr>
          </a:p>
        </p:txBody>
      </p:sp>
      <p:sp>
        <p:nvSpPr>
          <p:cNvPr id="3" name="Rectangle 2"/>
          <p:cNvSpPr/>
          <p:nvPr/>
        </p:nvSpPr>
        <p:spPr>
          <a:xfrm>
            <a:off x="3763456" y="2165350"/>
            <a:ext cx="5949654" cy="3477875"/>
          </a:xfrm>
          <a:prstGeom prst="rect">
            <a:avLst/>
          </a:prstGeom>
        </p:spPr>
        <p:txBody>
          <a:bodyPr wrap="square">
            <a:spAutoFit/>
          </a:bodyPr>
          <a:lstStyle/>
          <a:p>
            <a:pPr marL="342900" indent="-342900">
              <a:buFont typeface="Wingdings" panose="05000000000000000000" pitchFamily="2" charset="2"/>
              <a:buChar char="Ø"/>
            </a:pPr>
            <a:r>
              <a:rPr lang="en-GB" altLang="en-US" sz="2000" dirty="0">
                <a:latin typeface="Calibri" panose="020F0502020204030204" pitchFamily="34" charset="0"/>
                <a:ea typeface="ＭＳ Ｐゴシック" pitchFamily="34" charset="-128"/>
                <a:cs typeface="Arial" charset="0"/>
              </a:rPr>
              <a:t>It must not be identical to any design which has already been made available to the public anywhere in the world.</a:t>
            </a:r>
          </a:p>
          <a:p>
            <a:endParaRPr lang="en-GB" altLang="en-US" sz="2000" dirty="0">
              <a:latin typeface="Calibri" panose="020F0502020204030204" pitchFamily="34" charset="0"/>
              <a:ea typeface="ＭＳ Ｐゴシック" pitchFamily="34" charset="-128"/>
              <a:cs typeface="Arial" charset="0"/>
            </a:endParaRPr>
          </a:p>
          <a:p>
            <a:pPr marL="342900" indent="-342900">
              <a:buFont typeface="Wingdings" panose="05000000000000000000" pitchFamily="2" charset="2"/>
              <a:buChar char="Ø"/>
            </a:pPr>
            <a:r>
              <a:rPr lang="en-GB" altLang="en-US" sz="2000" dirty="0">
                <a:latin typeface="Calibri" panose="020F0502020204030204" pitchFamily="34" charset="0"/>
                <a:ea typeface="ＭＳ Ｐゴシック" pitchFamily="34" charset="-128"/>
                <a:cs typeface="Arial" charset="0"/>
              </a:rPr>
              <a:t>A design is identical to another design if the only differences are immaterial. </a:t>
            </a:r>
          </a:p>
          <a:p>
            <a:endParaRPr lang="en-GB" altLang="en-US" sz="2000" dirty="0">
              <a:latin typeface="Calibri" panose="020F0502020204030204" pitchFamily="34" charset="0"/>
              <a:ea typeface="ＭＳ Ｐゴシック" pitchFamily="34" charset="-128"/>
              <a:cs typeface="Arial" charset="0"/>
            </a:endParaRPr>
          </a:p>
          <a:p>
            <a:pPr marL="342900" indent="-342900">
              <a:buFont typeface="Wingdings" panose="05000000000000000000" pitchFamily="2" charset="2"/>
              <a:buChar char="Ø"/>
            </a:pPr>
            <a:r>
              <a:rPr lang="en-GB" altLang="en-US" sz="2000" dirty="0">
                <a:latin typeface="Calibri" panose="020F0502020204030204" pitchFamily="34" charset="0"/>
                <a:ea typeface="ＭＳ Ｐゴシック" pitchFamily="34" charset="-128"/>
                <a:cs typeface="Arial" charset="0"/>
              </a:rPr>
              <a:t>Unregistered design rights - 15 years protection from first design recording</a:t>
            </a:r>
          </a:p>
          <a:p>
            <a:endParaRPr lang="en-GB" altLang="en-US" sz="2000" dirty="0">
              <a:latin typeface="Calibri" panose="020F0502020204030204" pitchFamily="34" charset="0"/>
              <a:ea typeface="ＭＳ Ｐゴシック" pitchFamily="34" charset="-128"/>
              <a:cs typeface="Arial" charset="0"/>
            </a:endParaRPr>
          </a:p>
          <a:p>
            <a:pPr marL="342900" indent="-342900">
              <a:buFont typeface="Wingdings" panose="05000000000000000000" pitchFamily="2" charset="2"/>
              <a:buChar char="Ø"/>
            </a:pPr>
            <a:r>
              <a:rPr lang="en-GB" altLang="en-US" sz="2000" dirty="0">
                <a:latin typeface="Calibri" panose="020F0502020204030204" pitchFamily="34" charset="0"/>
                <a:ea typeface="ＭＳ Ｐゴシック" pitchFamily="34" charset="-128"/>
                <a:cs typeface="Arial" charset="0"/>
              </a:rPr>
              <a:t>Registered Design rights – up to 25 years </a:t>
            </a:r>
          </a:p>
        </p:txBody>
      </p:sp>
    </p:spTree>
    <p:extLst>
      <p:ext uri="{BB962C8B-B14F-4D97-AF65-F5344CB8AC3E}">
        <p14:creationId xmlns:p14="http://schemas.microsoft.com/office/powerpoint/2010/main" val="326899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Different Types of Intellectual Property</a:t>
            </a:r>
          </a:p>
        </p:txBody>
      </p:sp>
      <p:sp>
        <p:nvSpPr>
          <p:cNvPr id="6" name="Slide Number Placeholder 5"/>
          <p:cNvSpPr>
            <a:spLocks noGrp="1"/>
          </p:cNvSpPr>
          <p:nvPr>
            <p:ph type="sldNum" sz="quarter" idx="12"/>
          </p:nvPr>
        </p:nvSpPr>
        <p:spPr/>
        <p:txBody>
          <a:bodyPr/>
          <a:lstStyle/>
          <a:p>
            <a:fld id="{B71E0826-805E-41BB-82CC-8B7DB6024FCA}" type="slidenum">
              <a:rPr lang="en-GB" smtClean="0"/>
              <a:t>13</a:t>
            </a:fld>
            <a:endParaRPr lang="en-GB"/>
          </a:p>
        </p:txBody>
      </p:sp>
      <p:sp>
        <p:nvSpPr>
          <p:cNvPr id="8" name="Oval 7">
            <a:extLst>
              <a:ext uri="{FF2B5EF4-FFF2-40B4-BE49-F238E27FC236}">
                <a16:creationId xmlns:a16="http://schemas.microsoft.com/office/drawing/2014/main" id="{EDF42EAC-6C44-41CC-AD78-410F1076145C}"/>
              </a:ext>
            </a:extLst>
          </p:cNvPr>
          <p:cNvSpPr/>
          <p:nvPr/>
        </p:nvSpPr>
        <p:spPr>
          <a:xfrm>
            <a:off x="526819" y="4594840"/>
            <a:ext cx="2333660" cy="2254323"/>
          </a:xfrm>
          <a:prstGeom prst="ellipse">
            <a:avLst/>
          </a:prstGeom>
          <a:solidFill>
            <a:schemeClr val="tx2">
              <a:lumMod val="75000"/>
              <a:lumOff val="25000"/>
            </a:schemeClr>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alibri" panose="020F0502020204030204" pitchFamily="34" charset="0"/>
              </a:rPr>
              <a:t>Copyright</a:t>
            </a:r>
          </a:p>
          <a:p>
            <a:pPr algn="ctr"/>
            <a:endParaRPr lang="en-GB" b="1" dirty="0"/>
          </a:p>
          <a:p>
            <a:pPr algn="ctr"/>
            <a:r>
              <a:rPr lang="en-GB" sz="1600" i="1" dirty="0">
                <a:latin typeface="Calibri" panose="020F0502020204030204" pitchFamily="34" charset="0"/>
              </a:rPr>
              <a:t>Protect ideas, literary work, software</a:t>
            </a:r>
            <a:endParaRPr lang="en-IE" sz="1600" i="1" dirty="0">
              <a:latin typeface="Calibri" panose="020F0502020204030204" pitchFamily="34" charset="0"/>
            </a:endParaRPr>
          </a:p>
        </p:txBody>
      </p:sp>
      <p:sp>
        <p:nvSpPr>
          <p:cNvPr id="9" name="Oval 8">
            <a:extLst>
              <a:ext uri="{FF2B5EF4-FFF2-40B4-BE49-F238E27FC236}">
                <a16:creationId xmlns:a16="http://schemas.microsoft.com/office/drawing/2014/main" id="{982EB37B-758B-499A-98F9-D38B1142D374}"/>
              </a:ext>
            </a:extLst>
          </p:cNvPr>
          <p:cNvSpPr/>
          <p:nvPr/>
        </p:nvSpPr>
        <p:spPr>
          <a:xfrm>
            <a:off x="526819" y="1952697"/>
            <a:ext cx="2333660" cy="2254323"/>
          </a:xfrm>
          <a:prstGeom prst="ellipse">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alibri" panose="020F0502020204030204" pitchFamily="34" charset="0"/>
              </a:rPr>
              <a:t>Database</a:t>
            </a:r>
          </a:p>
          <a:p>
            <a:pPr algn="ctr"/>
            <a:r>
              <a:rPr lang="en-GB" sz="2000" b="1" dirty="0">
                <a:latin typeface="Calibri" panose="020F0502020204030204" pitchFamily="34" charset="0"/>
              </a:rPr>
              <a:t>rights</a:t>
            </a:r>
          </a:p>
          <a:p>
            <a:pPr algn="ctr"/>
            <a:endParaRPr lang="en-GB" b="1" dirty="0"/>
          </a:p>
          <a:p>
            <a:pPr algn="ctr"/>
            <a:r>
              <a:rPr lang="en-GB" i="1" dirty="0">
                <a:latin typeface="Calibri" panose="020F0502020204030204" pitchFamily="34" charset="0"/>
              </a:rPr>
              <a:t>Protect collections of data</a:t>
            </a:r>
            <a:endParaRPr lang="en-IE" i="1" dirty="0">
              <a:latin typeface="Calibri" panose="020F0502020204030204" pitchFamily="34" charset="0"/>
            </a:endParaRPr>
          </a:p>
        </p:txBody>
      </p:sp>
      <p:sp>
        <p:nvSpPr>
          <p:cNvPr id="13" name="Rectangle 12"/>
          <p:cNvSpPr/>
          <p:nvPr/>
        </p:nvSpPr>
        <p:spPr>
          <a:xfrm>
            <a:off x="3776538" y="2021807"/>
            <a:ext cx="5830246" cy="4093428"/>
          </a:xfrm>
          <a:prstGeom prst="rect">
            <a:avLst/>
          </a:prstGeom>
        </p:spPr>
        <p:txBody>
          <a:bodyPr wrap="square">
            <a:spAutoFit/>
          </a:bodyPr>
          <a:lstStyle/>
          <a:p>
            <a:pPr marL="342900" indent="-342900">
              <a:buFont typeface="Wingdings" panose="05000000000000000000" pitchFamily="2" charset="2"/>
              <a:buChar char="Ø"/>
            </a:pPr>
            <a:r>
              <a:rPr lang="en-GB" altLang="en-US" sz="2000" dirty="0">
                <a:latin typeface="Calibri" panose="020F0502020204030204" pitchFamily="34" charset="0"/>
                <a:ea typeface="ＭＳ Ｐゴシック" pitchFamily="34" charset="-128"/>
                <a:cs typeface="Arial" charset="0"/>
              </a:rPr>
              <a:t>Protects original works of authorship </a:t>
            </a:r>
          </a:p>
          <a:p>
            <a:pPr lvl="1"/>
            <a:r>
              <a:rPr lang="en-GB" altLang="en-US" sz="2000" dirty="0">
                <a:latin typeface="Calibri" panose="020F0502020204030204" pitchFamily="34" charset="0"/>
                <a:ea typeface="ＭＳ Ｐゴシック" pitchFamily="34" charset="-128"/>
                <a:cs typeface="Arial" charset="0"/>
              </a:rPr>
              <a:t>including literary, dramatic, musical, and artistic works, such as poetry, novels, movies, songs but also computer software</a:t>
            </a:r>
          </a:p>
          <a:p>
            <a:pPr lvl="1"/>
            <a:endParaRPr lang="en-GB" altLang="en-US" sz="2000" dirty="0">
              <a:latin typeface="Calibri" panose="020F0502020204030204" pitchFamily="34" charset="0"/>
              <a:ea typeface="ＭＳ Ｐゴシック" pitchFamily="34" charset="-128"/>
              <a:cs typeface="Arial" charset="0"/>
            </a:endParaRPr>
          </a:p>
          <a:p>
            <a:pPr marL="342900" indent="-342900">
              <a:buFont typeface="Wingdings" panose="05000000000000000000" pitchFamily="2" charset="2"/>
              <a:buChar char="Ø"/>
            </a:pPr>
            <a:r>
              <a:rPr lang="en-GB" altLang="en-US" sz="2000" dirty="0">
                <a:latin typeface="Calibri" panose="020F0502020204030204" pitchFamily="34" charset="0"/>
                <a:ea typeface="ＭＳ Ｐゴシック" pitchFamily="34" charset="-128"/>
                <a:cs typeface="Arial" charset="0"/>
              </a:rPr>
              <a:t>Doesn’t have to be applied for, is granted automatically</a:t>
            </a:r>
          </a:p>
          <a:p>
            <a:pPr marL="342900" indent="-342900">
              <a:buFont typeface="Wingdings" panose="05000000000000000000" pitchFamily="2" charset="2"/>
              <a:buChar char="Ø"/>
            </a:pPr>
            <a:endParaRPr lang="en-GB" altLang="en-US" sz="2000" dirty="0">
              <a:latin typeface="Calibri" panose="020F0502020204030204" pitchFamily="34" charset="0"/>
              <a:ea typeface="ＭＳ Ｐゴシック" pitchFamily="34" charset="-128"/>
              <a:cs typeface="Arial" charset="0"/>
            </a:endParaRPr>
          </a:p>
          <a:p>
            <a:pPr marL="342900" indent="-342900">
              <a:buFont typeface="Wingdings" panose="05000000000000000000" pitchFamily="2" charset="2"/>
              <a:buChar char="Ø"/>
            </a:pPr>
            <a:r>
              <a:rPr lang="en-GB" altLang="en-US" sz="2000" dirty="0">
                <a:latin typeface="Calibri" panose="020F0502020204030204" pitchFamily="34" charset="0"/>
                <a:ea typeface="ＭＳ Ｐゴシック" pitchFamily="34" charset="-128"/>
                <a:cs typeface="Arial" charset="0"/>
              </a:rPr>
              <a:t>Duration of a copyright spans the author's life plus 50 to 100 years </a:t>
            </a:r>
          </a:p>
          <a:p>
            <a:pPr marL="342900" indent="-342900">
              <a:buFont typeface="Wingdings" panose="05000000000000000000" pitchFamily="2" charset="2"/>
              <a:buChar char="Ø"/>
            </a:pPr>
            <a:endParaRPr lang="en-GB" altLang="en-US" sz="2000" dirty="0">
              <a:latin typeface="Calibri" panose="020F0502020204030204" pitchFamily="34" charset="0"/>
              <a:ea typeface="ＭＳ Ｐゴシック" pitchFamily="34" charset="-128"/>
              <a:cs typeface="Arial" charset="0"/>
            </a:endParaRPr>
          </a:p>
          <a:p>
            <a:pPr marL="342900" indent="-342900">
              <a:buFont typeface="Wingdings" panose="05000000000000000000" pitchFamily="2" charset="2"/>
              <a:buChar char="Ø"/>
            </a:pPr>
            <a:r>
              <a:rPr lang="en-GB" altLang="en-US" sz="2000" dirty="0">
                <a:latin typeface="Calibri" panose="020F0502020204030204" pitchFamily="34" charset="0"/>
                <a:ea typeface="ＭＳ Ｐゴシック" pitchFamily="34" charset="-128"/>
                <a:cs typeface="Arial" charset="0"/>
              </a:rPr>
              <a:t>Copyright law doesn’t give clear-cut rules like “using less than 10% of an original is OK</a:t>
            </a:r>
          </a:p>
        </p:txBody>
      </p:sp>
    </p:spTree>
    <p:extLst>
      <p:ext uri="{BB962C8B-B14F-4D97-AF65-F5344CB8AC3E}">
        <p14:creationId xmlns:p14="http://schemas.microsoft.com/office/powerpoint/2010/main" val="114281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Different Types of Intellectual Property</a:t>
            </a:r>
          </a:p>
        </p:txBody>
      </p:sp>
      <p:sp>
        <p:nvSpPr>
          <p:cNvPr id="10" name="Oval 9">
            <a:extLst>
              <a:ext uri="{FF2B5EF4-FFF2-40B4-BE49-F238E27FC236}">
                <a16:creationId xmlns:a16="http://schemas.microsoft.com/office/drawing/2014/main" id="{38011896-6ECD-446C-BED2-75096489D4D0}"/>
              </a:ext>
            </a:extLst>
          </p:cNvPr>
          <p:cNvSpPr/>
          <p:nvPr/>
        </p:nvSpPr>
        <p:spPr>
          <a:xfrm>
            <a:off x="489142" y="2165350"/>
            <a:ext cx="2333660" cy="2254323"/>
          </a:xfrm>
          <a:prstGeom prst="ellipse">
            <a:avLst/>
          </a:prstGeom>
          <a:solidFill>
            <a:schemeClr val="accent2">
              <a:lumMod val="50000"/>
              <a:lumOff val="50000"/>
            </a:schemeClr>
          </a:solidFill>
          <a:ln>
            <a:solidFill>
              <a:schemeClr val="accent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alibri" panose="020F0502020204030204" pitchFamily="34" charset="0"/>
              </a:rPr>
              <a:t>Trademarks</a:t>
            </a:r>
          </a:p>
          <a:p>
            <a:pPr algn="ctr"/>
            <a:endParaRPr lang="en-GB" b="1" dirty="0"/>
          </a:p>
          <a:p>
            <a:pPr algn="ctr"/>
            <a:r>
              <a:rPr lang="en-GB" sz="1600" i="1" dirty="0">
                <a:latin typeface="Calibri" panose="020F0502020204030204" pitchFamily="34" charset="0"/>
              </a:rPr>
              <a:t>Protect “designation of origin”</a:t>
            </a:r>
            <a:endParaRPr lang="en-IE" sz="1600" i="1" dirty="0">
              <a:latin typeface="Calibri" panose="020F0502020204030204" pitchFamily="34" charset="0"/>
            </a:endParaRPr>
          </a:p>
        </p:txBody>
      </p:sp>
      <p:sp>
        <p:nvSpPr>
          <p:cNvPr id="3" name="Rectangle 2"/>
          <p:cNvSpPr/>
          <p:nvPr/>
        </p:nvSpPr>
        <p:spPr>
          <a:xfrm>
            <a:off x="3393800" y="2165350"/>
            <a:ext cx="5777909" cy="3252172"/>
          </a:xfrm>
          <a:prstGeom prst="rect">
            <a:avLst/>
          </a:prstGeom>
        </p:spPr>
        <p:txBody>
          <a:bodyPr wrap="square">
            <a:spAutoFit/>
          </a:bodyPr>
          <a:lstStyle/>
          <a:p>
            <a:pPr marL="342900" indent="-342900">
              <a:buFont typeface="Wingdings" panose="05000000000000000000" pitchFamily="2" charset="2"/>
              <a:buChar char="Ø"/>
              <a:defRPr/>
            </a:pPr>
            <a:r>
              <a:rPr lang="en-GB" sz="2000" dirty="0">
                <a:latin typeface="Calibri" panose="020F0502020204030204" pitchFamily="34" charset="0"/>
              </a:rPr>
              <a:t>Trademark law applies to the use of words, phrases, symbols, slogans and other "marks" to identify the source or sponsorship of goods or services</a:t>
            </a:r>
          </a:p>
          <a:p>
            <a:pPr marL="342900" indent="-342900">
              <a:buFont typeface="Wingdings" panose="05000000000000000000" pitchFamily="2" charset="2"/>
              <a:buChar char="Ø"/>
              <a:defRPr/>
            </a:pPr>
            <a:endParaRPr lang="en-GB" sz="2400" dirty="0">
              <a:latin typeface="Calibri" panose="020F0502020204030204" pitchFamily="34" charset="0"/>
            </a:endParaRPr>
          </a:p>
          <a:p>
            <a:pPr lvl="1">
              <a:spcBef>
                <a:spcPts val="0"/>
              </a:spcBef>
              <a:defRPr/>
            </a:pPr>
            <a:r>
              <a:rPr lang="en-GB" sz="2400" dirty="0">
                <a:latin typeface="Calibri" panose="020F0502020204030204" pitchFamily="34" charset="0"/>
              </a:rPr>
              <a:t>Registered Trademarks ®</a:t>
            </a:r>
          </a:p>
          <a:p>
            <a:pPr lvl="1">
              <a:spcBef>
                <a:spcPts val="0"/>
              </a:spcBef>
              <a:defRPr/>
            </a:pPr>
            <a:r>
              <a:rPr lang="en-GB" sz="2400" dirty="0">
                <a:latin typeface="Calibri" panose="020F0502020204030204" pitchFamily="34" charset="0"/>
              </a:rPr>
              <a:t>Unregistered Trademarks </a:t>
            </a:r>
            <a:r>
              <a:rPr lang="en-GB" sz="2400" baseline="30000" dirty="0">
                <a:latin typeface="Calibri" panose="020F0502020204030204" pitchFamily="34" charset="0"/>
              </a:rPr>
              <a:t>TM</a:t>
            </a:r>
          </a:p>
          <a:p>
            <a:pPr lvl="1">
              <a:spcBef>
                <a:spcPts val="0"/>
              </a:spcBef>
              <a:defRPr/>
            </a:pPr>
            <a:endParaRPr lang="en-GB" sz="2000" baseline="30000" dirty="0">
              <a:latin typeface="Calibri" panose="020F0502020204030204" pitchFamily="34" charset="0"/>
            </a:endParaRPr>
          </a:p>
          <a:p>
            <a:pPr marL="342900" indent="-342900">
              <a:buFont typeface="Wingdings" panose="05000000000000000000" pitchFamily="2" charset="2"/>
              <a:buChar char="Ø"/>
              <a:defRPr/>
            </a:pPr>
            <a:r>
              <a:rPr lang="en-GB" sz="2000" dirty="0">
                <a:latin typeface="Calibri" panose="020F0502020204030204" pitchFamily="34" charset="0"/>
              </a:rPr>
              <a:t>Can theoretically last forever but must be “renewed” and actively used to remain in force</a:t>
            </a:r>
          </a:p>
        </p:txBody>
      </p:sp>
    </p:spTree>
    <p:extLst>
      <p:ext uri="{BB962C8B-B14F-4D97-AF65-F5344CB8AC3E}">
        <p14:creationId xmlns:p14="http://schemas.microsoft.com/office/powerpoint/2010/main" val="345242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Different Types of Intellectual Property</a:t>
            </a:r>
          </a:p>
        </p:txBody>
      </p:sp>
      <p:sp>
        <p:nvSpPr>
          <p:cNvPr id="11" name="Oval 10">
            <a:extLst>
              <a:ext uri="{FF2B5EF4-FFF2-40B4-BE49-F238E27FC236}">
                <a16:creationId xmlns:a16="http://schemas.microsoft.com/office/drawing/2014/main" id="{740D8578-E5AB-4707-A9B3-A0B0DED4CA2E}"/>
              </a:ext>
            </a:extLst>
          </p:cNvPr>
          <p:cNvSpPr/>
          <p:nvPr/>
        </p:nvSpPr>
        <p:spPr>
          <a:xfrm>
            <a:off x="453050" y="2165348"/>
            <a:ext cx="2333659" cy="2254322"/>
          </a:xfrm>
          <a:prstGeom prst="ellipse">
            <a:avLst/>
          </a:prstGeom>
          <a:solidFill>
            <a:schemeClr val="accent2">
              <a:lumMod val="75000"/>
              <a:lumOff val="25000"/>
            </a:schemeClr>
          </a:solidFill>
          <a:ln>
            <a:solidFill>
              <a:schemeClr val="accent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alibri" panose="020F0502020204030204" pitchFamily="34" charset="0"/>
              </a:rPr>
              <a:t>Know how</a:t>
            </a:r>
          </a:p>
          <a:p>
            <a:pPr algn="ctr"/>
            <a:endParaRPr lang="en-GB" b="1" dirty="0"/>
          </a:p>
          <a:p>
            <a:pPr algn="ctr"/>
            <a:r>
              <a:rPr lang="en-GB" sz="1600" i="1" dirty="0">
                <a:latin typeface="Calibri" panose="020F0502020204030204" pitchFamily="34" charset="0"/>
              </a:rPr>
              <a:t>Protect trade secrets</a:t>
            </a:r>
            <a:endParaRPr lang="en-IE" sz="1600" i="1" dirty="0">
              <a:latin typeface="Calibri" panose="020F0502020204030204" pitchFamily="34" charset="0"/>
            </a:endParaRPr>
          </a:p>
        </p:txBody>
      </p:sp>
      <p:sp>
        <p:nvSpPr>
          <p:cNvPr id="13" name="Content Placeholder 2"/>
          <p:cNvSpPr>
            <a:spLocks noGrp="1"/>
          </p:cNvSpPr>
          <p:nvPr>
            <p:ph idx="1"/>
          </p:nvPr>
        </p:nvSpPr>
        <p:spPr>
          <a:xfrm>
            <a:off x="3653452" y="2165348"/>
            <a:ext cx="5436555" cy="4624558"/>
          </a:xfrm>
        </p:spPr>
        <p:txBody>
          <a:bodyPr>
            <a:normAutofit/>
          </a:bodyPr>
          <a:lstStyle/>
          <a:p>
            <a:pPr>
              <a:buClrTx/>
              <a:buFont typeface="Wingdings" panose="05000000000000000000" pitchFamily="2" charset="2"/>
              <a:buChar char="Ø"/>
            </a:pPr>
            <a:r>
              <a:rPr lang="en-GB" altLang="en-US" sz="2000" dirty="0">
                <a:latin typeface="Calibri" panose="020F0502020204030204" pitchFamily="34" charset="0"/>
                <a:ea typeface="ＭＳ Ｐゴシック" pitchFamily="34" charset="-128"/>
                <a:cs typeface="Arial" charset="0"/>
              </a:rPr>
              <a:t>  </a:t>
            </a:r>
            <a:r>
              <a:rPr lang="en-GB" altLang="en-US" sz="2000" b="0" dirty="0">
                <a:solidFill>
                  <a:schemeClr val="tx1"/>
                </a:solidFill>
                <a:latin typeface="Calibri" panose="020F0502020204030204" pitchFamily="34" charset="0"/>
                <a:ea typeface="ＭＳ Ｐゴシック" pitchFamily="34" charset="-128"/>
                <a:cs typeface="Arial" charset="0"/>
              </a:rPr>
              <a:t>Can be a formula, practice, process, design, commercial    method or compilation of </a:t>
            </a:r>
            <a:r>
              <a:rPr lang="en-GB" altLang="en-US" sz="2000" dirty="0">
                <a:solidFill>
                  <a:schemeClr val="tx1"/>
                </a:solidFill>
                <a:latin typeface="Calibri" panose="020F0502020204030204" pitchFamily="34" charset="0"/>
                <a:ea typeface="ＭＳ Ｐゴシック" pitchFamily="34" charset="-128"/>
                <a:cs typeface="Arial" charset="0"/>
              </a:rPr>
              <a:t>information which is not generally known</a:t>
            </a:r>
            <a:r>
              <a:rPr lang="en-GB" altLang="en-US" sz="2000" b="0" dirty="0">
                <a:solidFill>
                  <a:schemeClr val="tx1"/>
                </a:solidFill>
                <a:latin typeface="Calibri" panose="020F0502020204030204" pitchFamily="34" charset="0"/>
                <a:ea typeface="ＭＳ Ｐゴシック" pitchFamily="34" charset="-128"/>
                <a:cs typeface="Arial" charset="0"/>
              </a:rPr>
              <a:t> by which a business can obtain an economic advantage thorough secrecy  </a:t>
            </a:r>
          </a:p>
          <a:p>
            <a:pPr>
              <a:buClrTx/>
              <a:buFont typeface="Wingdings" panose="05000000000000000000" pitchFamily="2" charset="2"/>
              <a:buChar char="Ø"/>
            </a:pPr>
            <a:r>
              <a:rPr lang="en-GB" altLang="en-US" sz="2000" b="0" dirty="0">
                <a:solidFill>
                  <a:schemeClr val="tx1"/>
                </a:solidFill>
                <a:latin typeface="Calibri" panose="020F0502020204030204" pitchFamily="34" charset="0"/>
                <a:ea typeface="ＭＳ Ｐゴシック" pitchFamily="34" charset="-128"/>
                <a:cs typeface="Arial" charset="0"/>
              </a:rPr>
              <a:t>  Can potentially last forever</a:t>
            </a:r>
          </a:p>
          <a:p>
            <a:pPr marL="342900" lvl="1" indent="-342900">
              <a:buClrTx/>
              <a:buFont typeface="Wingdings" panose="05000000000000000000" pitchFamily="2" charset="2"/>
              <a:buChar char="Ø"/>
            </a:pPr>
            <a:r>
              <a:rPr lang="en-GB" altLang="en-US" sz="2000" dirty="0">
                <a:latin typeface="Calibri" panose="020F0502020204030204" pitchFamily="34" charset="0"/>
                <a:ea typeface="ＭＳ Ｐゴシック" pitchFamily="34" charset="-128"/>
                <a:cs typeface="Arial" charset="0"/>
              </a:rPr>
              <a:t>Confidentiality Agreements if trade secrets are being shared</a:t>
            </a:r>
          </a:p>
          <a:p>
            <a:pPr marL="342900" lvl="1" indent="-342900">
              <a:buClrTx/>
              <a:buFont typeface="Wingdings" panose="05000000000000000000" pitchFamily="2" charset="2"/>
              <a:buChar char="Ø"/>
            </a:pPr>
            <a:r>
              <a:rPr lang="en-GB" altLang="en-US" sz="2000" dirty="0">
                <a:latin typeface="Calibri" panose="020F0502020204030204" pitchFamily="34" charset="0"/>
                <a:ea typeface="ＭＳ Ｐゴシック" pitchFamily="34" charset="-128"/>
                <a:cs typeface="Arial" charset="0"/>
              </a:rPr>
              <a:t>Non-compete clauses in employment agreements</a:t>
            </a:r>
          </a:p>
          <a:p>
            <a:endParaRPr lang="en-GB" sz="1600" dirty="0">
              <a:solidFill>
                <a:schemeClr val="tx1"/>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21998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Different Types of Intellectual Property</a:t>
            </a:r>
          </a:p>
        </p:txBody>
      </p:sp>
      <p:sp>
        <p:nvSpPr>
          <p:cNvPr id="12" name="Oval 11">
            <a:extLst>
              <a:ext uri="{FF2B5EF4-FFF2-40B4-BE49-F238E27FC236}">
                <a16:creationId xmlns:a16="http://schemas.microsoft.com/office/drawing/2014/main" id="{A2E4A79C-0810-49A1-9076-802BE7B80F20}"/>
              </a:ext>
            </a:extLst>
          </p:cNvPr>
          <p:cNvSpPr/>
          <p:nvPr/>
        </p:nvSpPr>
        <p:spPr>
          <a:xfrm>
            <a:off x="442962" y="2165348"/>
            <a:ext cx="2333660" cy="2174949"/>
          </a:xfrm>
          <a:prstGeom prst="ellipse">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alibri" panose="020F0502020204030204" pitchFamily="34" charset="0"/>
              </a:rPr>
              <a:t>Patents</a:t>
            </a:r>
          </a:p>
          <a:p>
            <a:pPr algn="ctr"/>
            <a:endParaRPr lang="en-GB" b="1" dirty="0"/>
          </a:p>
          <a:p>
            <a:pPr algn="ctr"/>
            <a:r>
              <a:rPr lang="en-GB" sz="1600" i="1" dirty="0">
                <a:latin typeface="Calibri" panose="020F0502020204030204" pitchFamily="34" charset="0"/>
              </a:rPr>
              <a:t>Protect how something works</a:t>
            </a:r>
            <a:endParaRPr lang="en-IE" sz="1600" i="1" dirty="0">
              <a:latin typeface="Calibri" panose="020F0502020204030204" pitchFamily="34" charset="0"/>
            </a:endParaRPr>
          </a:p>
        </p:txBody>
      </p:sp>
      <p:sp>
        <p:nvSpPr>
          <p:cNvPr id="13" name="Content Placeholder 2"/>
          <p:cNvSpPr>
            <a:spLocks noGrp="1"/>
          </p:cNvSpPr>
          <p:nvPr>
            <p:ph idx="1"/>
          </p:nvPr>
        </p:nvSpPr>
        <p:spPr>
          <a:xfrm>
            <a:off x="3755977" y="2165347"/>
            <a:ext cx="5697694" cy="4624558"/>
          </a:xfrm>
        </p:spPr>
        <p:txBody>
          <a:bodyPr/>
          <a:lstStyle/>
          <a:p>
            <a:pPr>
              <a:buClrTx/>
              <a:buFont typeface="Wingdings" panose="05000000000000000000" pitchFamily="2" charset="2"/>
              <a:buChar char="Ø"/>
            </a:pPr>
            <a:r>
              <a:rPr lang="en-GB" altLang="en-US" sz="1800" b="0" dirty="0">
                <a:solidFill>
                  <a:schemeClr val="tx1"/>
                </a:solidFill>
                <a:latin typeface="Calibri" panose="020F0502020204030204" pitchFamily="34" charset="0"/>
                <a:ea typeface="ＭＳ Ｐゴシック" pitchFamily="34" charset="-128"/>
                <a:cs typeface="Arial" charset="0"/>
              </a:rPr>
              <a:t> Protects an idea or discovery with a technical application </a:t>
            </a:r>
          </a:p>
          <a:p>
            <a:pPr>
              <a:buClrTx/>
              <a:buFont typeface="Wingdings" panose="05000000000000000000" pitchFamily="2" charset="2"/>
              <a:buChar char="Ø"/>
            </a:pPr>
            <a:r>
              <a:rPr lang="en-GB" altLang="en-US" sz="1800" b="0" dirty="0">
                <a:solidFill>
                  <a:schemeClr val="tx1"/>
                </a:solidFill>
                <a:latin typeface="Calibri" panose="020F0502020204030204" pitchFamily="34" charset="0"/>
                <a:ea typeface="ＭＳ Ｐゴシック" pitchFamily="34" charset="-128"/>
                <a:cs typeface="Arial" charset="0"/>
              </a:rPr>
              <a:t> Granted by the state in exchange for disclosing the invention (and payment of fees) </a:t>
            </a:r>
          </a:p>
          <a:p>
            <a:pPr>
              <a:buClrTx/>
              <a:buFont typeface="Wingdings" panose="05000000000000000000" pitchFamily="2" charset="2"/>
              <a:buChar char="Ø"/>
            </a:pPr>
            <a:r>
              <a:rPr lang="en-GB" altLang="en-US" sz="1800" b="0" dirty="0">
                <a:solidFill>
                  <a:schemeClr val="tx1"/>
                </a:solidFill>
                <a:latin typeface="Calibri" panose="020F0502020204030204" pitchFamily="34" charset="0"/>
                <a:ea typeface="ＭＳ Ｐゴシック" pitchFamily="34" charset="-128"/>
                <a:cs typeface="Arial" charset="0"/>
              </a:rPr>
              <a:t> Right to stop others from making or using commercially for a time limited period</a:t>
            </a:r>
          </a:p>
          <a:p>
            <a:pPr>
              <a:buClrTx/>
              <a:buFont typeface="Wingdings" panose="05000000000000000000" pitchFamily="2" charset="2"/>
              <a:buChar char="Ø"/>
            </a:pPr>
            <a:r>
              <a:rPr lang="en-GB" altLang="en-US" sz="1800" b="0" dirty="0">
                <a:solidFill>
                  <a:schemeClr val="tx1"/>
                </a:solidFill>
                <a:latin typeface="Calibri" panose="020F0502020204030204" pitchFamily="34" charset="0"/>
                <a:ea typeface="ＭＳ Ｐゴシック" pitchFamily="34" charset="-128"/>
                <a:cs typeface="Arial" charset="0"/>
              </a:rPr>
              <a:t> Published patent applications provide a clear and complete description of invention (knowledge sharing) </a:t>
            </a:r>
          </a:p>
          <a:p>
            <a:endParaRPr lang="en-GB" sz="1600" dirty="0">
              <a:solidFill>
                <a:schemeClr val="tx1"/>
              </a:solidFill>
              <a:latin typeface="Arial" charset="0"/>
              <a:ea typeface="ＭＳ Ｐゴシック" pitchFamily="34" charset="-128"/>
              <a:cs typeface="Arial"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9204" y="5064054"/>
            <a:ext cx="27495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8109" y="4997803"/>
            <a:ext cx="18097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57425" y="6346993"/>
            <a:ext cx="20002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51973" y="6585118"/>
            <a:ext cx="43719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99214" y="5065417"/>
            <a:ext cx="31575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604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Patents: protect how something works</a:t>
            </a:r>
          </a:p>
        </p:txBody>
      </p:sp>
      <p:sp>
        <p:nvSpPr>
          <p:cNvPr id="6" name="Slide Number Placeholder 5"/>
          <p:cNvSpPr>
            <a:spLocks noGrp="1"/>
          </p:cNvSpPr>
          <p:nvPr>
            <p:ph type="sldNum" sz="quarter" idx="12"/>
          </p:nvPr>
        </p:nvSpPr>
        <p:spPr/>
        <p:txBody>
          <a:bodyPr/>
          <a:lstStyle/>
          <a:p>
            <a:fld id="{B71E0826-805E-41BB-82CC-8B7DB6024FCA}" type="slidenum">
              <a:rPr lang="en-GB" smtClean="0"/>
              <a:t>17</a:t>
            </a:fld>
            <a:endParaRPr lang="en-GB"/>
          </a:p>
        </p:txBody>
      </p:sp>
      <p:grpSp>
        <p:nvGrpSpPr>
          <p:cNvPr id="7" name="Group 6">
            <a:extLst>
              <a:ext uri="{FF2B5EF4-FFF2-40B4-BE49-F238E27FC236}">
                <a16:creationId xmlns:a16="http://schemas.microsoft.com/office/drawing/2014/main" id="{3239CE09-1CE9-42E1-A618-33F37B2EEC70}"/>
              </a:ext>
            </a:extLst>
          </p:cNvPr>
          <p:cNvGrpSpPr/>
          <p:nvPr/>
        </p:nvGrpSpPr>
        <p:grpSpPr>
          <a:xfrm>
            <a:off x="735062" y="2165350"/>
            <a:ext cx="3779120" cy="4173436"/>
            <a:chOff x="843012" y="2608364"/>
            <a:chExt cx="3779120" cy="4173436"/>
          </a:xfrm>
        </p:grpSpPr>
        <p:sp>
          <p:nvSpPr>
            <p:cNvPr id="4" name="Rectangle: Diagonal Corners Snipped 3">
              <a:extLst>
                <a:ext uri="{FF2B5EF4-FFF2-40B4-BE49-F238E27FC236}">
                  <a16:creationId xmlns:a16="http://schemas.microsoft.com/office/drawing/2014/main" id="{DD730679-C0F9-4E00-AB1A-1FC559648D0A}"/>
                </a:ext>
              </a:extLst>
            </p:cNvPr>
            <p:cNvSpPr/>
            <p:nvPr/>
          </p:nvSpPr>
          <p:spPr>
            <a:xfrm>
              <a:off x="843012" y="2723407"/>
              <a:ext cx="3767088" cy="4058393"/>
            </a:xfrm>
            <a:prstGeom prst="snip2Diag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Top Corners Rounded 4">
              <a:extLst>
                <a:ext uri="{FF2B5EF4-FFF2-40B4-BE49-F238E27FC236}">
                  <a16:creationId xmlns:a16="http://schemas.microsoft.com/office/drawing/2014/main" id="{81E9EA70-3E76-4E3D-BE8A-E5CAE241B804}"/>
                </a:ext>
              </a:extLst>
            </p:cNvPr>
            <p:cNvSpPr/>
            <p:nvPr/>
          </p:nvSpPr>
          <p:spPr>
            <a:xfrm>
              <a:off x="855044" y="2608364"/>
              <a:ext cx="3767088" cy="869950"/>
            </a:xfrm>
            <a:prstGeom prst="round2Same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Patentable inventions must:</a:t>
              </a:r>
              <a:endParaRPr lang="en-IE" b="1" dirty="0"/>
            </a:p>
          </p:txBody>
        </p:sp>
      </p:grpSp>
      <p:grpSp>
        <p:nvGrpSpPr>
          <p:cNvPr id="8" name="Group 7">
            <a:extLst>
              <a:ext uri="{FF2B5EF4-FFF2-40B4-BE49-F238E27FC236}">
                <a16:creationId xmlns:a16="http://schemas.microsoft.com/office/drawing/2014/main" id="{4E221F63-515C-47F5-9C4A-9CEF715DE452}"/>
              </a:ext>
            </a:extLst>
          </p:cNvPr>
          <p:cNvGrpSpPr/>
          <p:nvPr/>
        </p:nvGrpSpPr>
        <p:grpSpPr>
          <a:xfrm>
            <a:off x="5800656" y="2219461"/>
            <a:ext cx="3779120" cy="4173436"/>
            <a:chOff x="843012" y="2608364"/>
            <a:chExt cx="3779120" cy="4173436"/>
          </a:xfrm>
        </p:grpSpPr>
        <p:sp>
          <p:nvSpPr>
            <p:cNvPr id="9" name="Rectangle: Diagonal Corners Snipped 8">
              <a:extLst>
                <a:ext uri="{FF2B5EF4-FFF2-40B4-BE49-F238E27FC236}">
                  <a16:creationId xmlns:a16="http://schemas.microsoft.com/office/drawing/2014/main" id="{775C45F0-08F1-492F-8E51-0F622C32A20E}"/>
                </a:ext>
              </a:extLst>
            </p:cNvPr>
            <p:cNvSpPr/>
            <p:nvPr/>
          </p:nvSpPr>
          <p:spPr>
            <a:xfrm>
              <a:off x="843012" y="2723407"/>
              <a:ext cx="3767088" cy="4058393"/>
            </a:xfrm>
            <a:prstGeom prst="snip2Diag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Top Corners Rounded 9">
              <a:extLst>
                <a:ext uri="{FF2B5EF4-FFF2-40B4-BE49-F238E27FC236}">
                  <a16:creationId xmlns:a16="http://schemas.microsoft.com/office/drawing/2014/main" id="{EC6278D1-22EA-42FD-927F-EA2667CEA4F9}"/>
                </a:ext>
              </a:extLst>
            </p:cNvPr>
            <p:cNvSpPr/>
            <p:nvPr/>
          </p:nvSpPr>
          <p:spPr>
            <a:xfrm>
              <a:off x="855044" y="2608364"/>
              <a:ext cx="3767088" cy="869950"/>
            </a:xfrm>
            <a:prstGeom prst="round2Same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Patentable inventions must not be:</a:t>
              </a:r>
              <a:endParaRPr lang="en-IE" b="1" dirty="0"/>
            </a:p>
          </p:txBody>
        </p:sp>
      </p:grpSp>
      <p:sp>
        <p:nvSpPr>
          <p:cNvPr id="11" name="TextBox 10">
            <a:extLst>
              <a:ext uri="{FF2B5EF4-FFF2-40B4-BE49-F238E27FC236}">
                <a16:creationId xmlns:a16="http://schemas.microsoft.com/office/drawing/2014/main" id="{AB9D1D35-4CC9-4304-9D09-E37C751EAE1A}"/>
              </a:ext>
            </a:extLst>
          </p:cNvPr>
          <p:cNvSpPr txBox="1"/>
          <p:nvPr/>
        </p:nvSpPr>
        <p:spPr>
          <a:xfrm>
            <a:off x="895843" y="3738301"/>
            <a:ext cx="3445525" cy="1692771"/>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GB" sz="1600" dirty="0">
                <a:latin typeface="Calibri" panose="020F0502020204030204" pitchFamily="34" charset="0"/>
                <a:cs typeface="Calibri" panose="020F0502020204030204" pitchFamily="34" charset="0"/>
              </a:rPr>
              <a:t>Be </a:t>
            </a:r>
            <a:r>
              <a:rPr lang="en-GB" sz="1600" b="1" dirty="0">
                <a:latin typeface="Calibri" panose="020F0502020204030204" pitchFamily="34" charset="0"/>
                <a:cs typeface="Calibri" panose="020F0502020204030204" pitchFamily="34" charset="0"/>
              </a:rPr>
              <a:t>new</a:t>
            </a:r>
          </a:p>
          <a:p>
            <a:pPr marL="171450" indent="-171450">
              <a:buFont typeface="Arial" panose="020B0604020202020204" pitchFamily="34" charset="0"/>
              <a:buChar char="•"/>
            </a:pPr>
            <a:r>
              <a:rPr lang="en-GB" sz="1600" dirty="0">
                <a:latin typeface="Calibri" panose="020F0502020204030204" pitchFamily="34" charset="0"/>
                <a:cs typeface="Calibri" panose="020F0502020204030204" pitchFamily="34" charset="0"/>
              </a:rPr>
              <a:t>Have an </a:t>
            </a:r>
            <a:r>
              <a:rPr lang="en-IE" sz="1600" b="1" dirty="0">
                <a:latin typeface="Calibri" panose="020F0502020204030204" pitchFamily="34" charset="0"/>
                <a:cs typeface="Calibri" panose="020F0502020204030204" pitchFamily="34" charset="0"/>
              </a:rPr>
              <a:t>inventive step </a:t>
            </a:r>
            <a:r>
              <a:rPr lang="en-IE" sz="1600" dirty="0">
                <a:latin typeface="Calibri" panose="020F0502020204030204" pitchFamily="34" charset="0"/>
                <a:cs typeface="Calibri" panose="020F0502020204030204" pitchFamily="34" charset="0"/>
              </a:rPr>
              <a:t>that is not obvious to someone with knowledge and experience in the subject </a:t>
            </a:r>
          </a:p>
          <a:p>
            <a:pPr marL="171450" indent="-171450">
              <a:buFont typeface="Arial" panose="020B0604020202020204" pitchFamily="34" charset="0"/>
              <a:buChar char="•"/>
            </a:pPr>
            <a:r>
              <a:rPr lang="en-IE" sz="1600" dirty="0">
                <a:latin typeface="Calibri" panose="020F0502020204030204" pitchFamily="34" charset="0"/>
                <a:cs typeface="Calibri" panose="020F0502020204030204" pitchFamily="34" charset="0"/>
              </a:rPr>
              <a:t>Be capable of </a:t>
            </a:r>
            <a:r>
              <a:rPr lang="en-IE" sz="1600" b="1" dirty="0">
                <a:latin typeface="Calibri" panose="020F0502020204030204" pitchFamily="34" charset="0"/>
                <a:cs typeface="Calibri" panose="020F0502020204030204" pitchFamily="34" charset="0"/>
              </a:rPr>
              <a:t>being made or used </a:t>
            </a:r>
            <a:r>
              <a:rPr lang="en-IE" sz="1600" dirty="0">
                <a:latin typeface="Calibri" panose="020F0502020204030204" pitchFamily="34" charset="0"/>
                <a:cs typeface="Calibri" panose="020F0502020204030204" pitchFamily="34" charset="0"/>
              </a:rPr>
              <a:t>in some kind of industry </a:t>
            </a:r>
          </a:p>
          <a:p>
            <a:pPr marL="171450" indent="-171450">
              <a:buFont typeface="Arial" panose="020B0604020202020204" pitchFamily="34" charset="0"/>
              <a:buChar char="•"/>
            </a:pPr>
            <a:endParaRPr lang="en-IE" sz="1400" dirty="0"/>
          </a:p>
        </p:txBody>
      </p:sp>
      <p:sp>
        <p:nvSpPr>
          <p:cNvPr id="12" name="TextBox 11">
            <a:extLst>
              <a:ext uri="{FF2B5EF4-FFF2-40B4-BE49-F238E27FC236}">
                <a16:creationId xmlns:a16="http://schemas.microsoft.com/office/drawing/2014/main" id="{8176B2F3-D26F-4491-ADB1-BD298AE8F12F}"/>
              </a:ext>
            </a:extLst>
          </p:cNvPr>
          <p:cNvSpPr txBox="1"/>
          <p:nvPr/>
        </p:nvSpPr>
        <p:spPr>
          <a:xfrm>
            <a:off x="5961437" y="3341623"/>
            <a:ext cx="3445525" cy="2369880"/>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IE" sz="1400" dirty="0">
                <a:latin typeface="Calibri" panose="020F0502020204030204" pitchFamily="34" charset="0"/>
                <a:cs typeface="Calibri" panose="020F0502020204030204" pitchFamily="34" charset="0"/>
              </a:rPr>
              <a:t>A scientific or mathematical </a:t>
            </a:r>
            <a:r>
              <a:rPr lang="en-IE" sz="1400" b="1" dirty="0">
                <a:latin typeface="Calibri" panose="020F0502020204030204" pitchFamily="34" charset="0"/>
                <a:cs typeface="Calibri" panose="020F0502020204030204" pitchFamily="34" charset="0"/>
              </a:rPr>
              <a:t>discovery, theory or method </a:t>
            </a:r>
          </a:p>
          <a:p>
            <a:pPr marL="171450" indent="-171450">
              <a:buFont typeface="Arial" panose="020B0604020202020204" pitchFamily="34" charset="0"/>
              <a:buChar char="•"/>
            </a:pPr>
            <a:r>
              <a:rPr lang="en-IE" sz="1400" dirty="0">
                <a:latin typeface="Calibri" panose="020F0502020204030204" pitchFamily="34" charset="0"/>
                <a:cs typeface="Calibri" panose="020F0502020204030204" pitchFamily="34" charset="0"/>
              </a:rPr>
              <a:t>A </a:t>
            </a:r>
            <a:r>
              <a:rPr lang="en-IE" sz="1400" b="1" dirty="0">
                <a:latin typeface="Calibri" panose="020F0502020204030204" pitchFamily="34" charset="0"/>
                <a:cs typeface="Calibri" panose="020F0502020204030204" pitchFamily="34" charset="0"/>
              </a:rPr>
              <a:t>literary, dramatic, musical or artistic work </a:t>
            </a:r>
          </a:p>
          <a:p>
            <a:pPr marL="171450" indent="-171450">
              <a:buFont typeface="Arial" panose="020B0604020202020204" pitchFamily="34" charset="0"/>
              <a:buChar char="•"/>
            </a:pPr>
            <a:r>
              <a:rPr lang="en-IE" sz="1400" dirty="0">
                <a:latin typeface="Calibri" panose="020F0502020204030204" pitchFamily="34" charset="0"/>
                <a:cs typeface="Calibri" panose="020F0502020204030204" pitchFamily="34" charset="0"/>
              </a:rPr>
              <a:t>A way of performing a </a:t>
            </a:r>
            <a:r>
              <a:rPr lang="en-IE" sz="1400" b="1" dirty="0">
                <a:latin typeface="Calibri" panose="020F0502020204030204" pitchFamily="34" charset="0"/>
                <a:cs typeface="Calibri" panose="020F0502020204030204" pitchFamily="34" charset="0"/>
              </a:rPr>
              <a:t>mental act, playing a game or doing business </a:t>
            </a:r>
          </a:p>
          <a:p>
            <a:pPr marL="171450" indent="-171450">
              <a:buFont typeface="Arial" panose="020B0604020202020204" pitchFamily="34" charset="0"/>
              <a:buChar char="•"/>
            </a:pPr>
            <a:r>
              <a:rPr lang="en-IE" sz="1400" dirty="0">
                <a:latin typeface="Calibri" panose="020F0502020204030204" pitchFamily="34" charset="0"/>
                <a:cs typeface="Calibri" panose="020F0502020204030204" pitchFamily="34" charset="0"/>
              </a:rPr>
              <a:t>The </a:t>
            </a:r>
            <a:r>
              <a:rPr lang="en-IE" sz="1400" b="1" dirty="0">
                <a:latin typeface="Calibri" panose="020F0502020204030204" pitchFamily="34" charset="0"/>
                <a:cs typeface="Calibri" panose="020F0502020204030204" pitchFamily="34" charset="0"/>
              </a:rPr>
              <a:t>presentation of information</a:t>
            </a:r>
            <a:r>
              <a:rPr lang="en-IE" sz="1400" dirty="0">
                <a:latin typeface="Calibri" panose="020F0502020204030204" pitchFamily="34" charset="0"/>
                <a:cs typeface="Calibri" panose="020F0502020204030204" pitchFamily="34" charset="0"/>
              </a:rPr>
              <a:t>, or some computer programs </a:t>
            </a:r>
          </a:p>
          <a:p>
            <a:pPr marL="171450" indent="-171450">
              <a:buFont typeface="Arial" panose="020B0604020202020204" pitchFamily="34" charset="0"/>
              <a:buChar char="•"/>
            </a:pPr>
            <a:r>
              <a:rPr lang="en-IE" sz="1400" dirty="0">
                <a:latin typeface="Calibri" panose="020F0502020204030204" pitchFamily="34" charset="0"/>
                <a:cs typeface="Calibri" panose="020F0502020204030204" pitchFamily="34" charset="0"/>
              </a:rPr>
              <a:t>An </a:t>
            </a:r>
            <a:r>
              <a:rPr lang="en-IE" sz="1400" b="1" dirty="0">
                <a:latin typeface="Calibri" panose="020F0502020204030204" pitchFamily="34" charset="0"/>
                <a:cs typeface="Calibri" panose="020F0502020204030204" pitchFamily="34" charset="0"/>
              </a:rPr>
              <a:t>animal or plant </a:t>
            </a:r>
            <a:r>
              <a:rPr lang="en-IE" sz="1400" dirty="0">
                <a:latin typeface="Calibri" panose="020F0502020204030204" pitchFamily="34" charset="0"/>
                <a:cs typeface="Calibri" panose="020F0502020204030204" pitchFamily="34" charset="0"/>
              </a:rPr>
              <a:t>variety, or naturally occurring phenomena (US)</a:t>
            </a:r>
          </a:p>
          <a:p>
            <a:pPr marL="171450" indent="-171450">
              <a:buFont typeface="Arial" panose="020B0604020202020204" pitchFamily="34" charset="0"/>
              <a:buChar char="•"/>
            </a:pPr>
            <a:r>
              <a:rPr lang="en-IE" sz="1400" dirty="0">
                <a:latin typeface="Calibri" panose="020F0502020204030204" pitchFamily="34" charset="0"/>
                <a:cs typeface="Calibri" panose="020F0502020204030204" pitchFamily="34" charset="0"/>
              </a:rPr>
              <a:t>A method of </a:t>
            </a:r>
            <a:r>
              <a:rPr lang="en-IE" sz="1400" b="1" dirty="0">
                <a:latin typeface="Calibri" panose="020F0502020204030204" pitchFamily="34" charset="0"/>
                <a:cs typeface="Calibri" panose="020F0502020204030204" pitchFamily="34" charset="0"/>
              </a:rPr>
              <a:t>medical treatment or diagnosis </a:t>
            </a:r>
          </a:p>
          <a:p>
            <a:pPr marL="171450" indent="-171450">
              <a:buFont typeface="Arial" panose="020B0604020202020204" pitchFamily="34" charset="0"/>
              <a:buChar char="•"/>
            </a:pPr>
            <a:r>
              <a:rPr lang="en-IE" sz="1400" b="1" dirty="0">
                <a:latin typeface="Calibri" panose="020F0502020204030204" pitchFamily="34" charset="0"/>
                <a:cs typeface="Calibri" panose="020F0502020204030204" pitchFamily="34" charset="0"/>
              </a:rPr>
              <a:t>Against public policy or moralit</a:t>
            </a:r>
            <a:r>
              <a:rPr lang="en-IE" sz="1400" dirty="0">
                <a:latin typeface="Calibri" panose="020F0502020204030204" pitchFamily="34" charset="0"/>
                <a:cs typeface="Calibri" panose="020F0502020204030204" pitchFamily="34" charset="0"/>
              </a:rPr>
              <a:t>y</a:t>
            </a:r>
            <a:endParaRPr lang="en-IE" sz="1400" dirty="0"/>
          </a:p>
        </p:txBody>
      </p:sp>
    </p:spTree>
    <p:extLst>
      <p:ext uri="{BB962C8B-B14F-4D97-AF65-F5344CB8AC3E}">
        <p14:creationId xmlns:p14="http://schemas.microsoft.com/office/powerpoint/2010/main" val="105881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42259" y="5134475"/>
            <a:ext cx="9186531" cy="1691627"/>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ounded Rectangle 1"/>
          <p:cNvSpPr/>
          <p:nvPr/>
        </p:nvSpPr>
        <p:spPr>
          <a:xfrm>
            <a:off x="542260" y="2668772"/>
            <a:ext cx="9186531" cy="2126512"/>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07" name="Title 1"/>
          <p:cNvSpPr txBox="1">
            <a:spLocks/>
          </p:cNvSpPr>
          <p:nvPr/>
        </p:nvSpPr>
        <p:spPr bwMode="auto">
          <a:xfrm>
            <a:off x="859099" y="813078"/>
            <a:ext cx="9071610" cy="125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GB" altLang="en-US" sz="2646" b="1" dirty="0">
                <a:latin typeface="Arial" panose="020B0604020202020204" pitchFamily="34" charset="0"/>
                <a:cs typeface="Arial" panose="020B0604020202020204" pitchFamily="34" charset="0"/>
              </a:rPr>
              <a:t>Licensing or Spinout company?</a:t>
            </a:r>
          </a:p>
        </p:txBody>
      </p:sp>
      <p:sp>
        <p:nvSpPr>
          <p:cNvPr id="21508" name="Content Placeholder 2"/>
          <p:cNvSpPr txBox="1">
            <a:spLocks/>
          </p:cNvSpPr>
          <p:nvPr/>
        </p:nvSpPr>
        <p:spPr bwMode="auto">
          <a:xfrm>
            <a:off x="859099" y="2073024"/>
            <a:ext cx="9071610" cy="475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935038" indent="-45720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nSpc>
                <a:spcPct val="150000"/>
              </a:lnSpc>
              <a:spcBef>
                <a:spcPts val="551"/>
              </a:spcBef>
              <a:buClr>
                <a:srgbClr val="54B948"/>
              </a:buClr>
            </a:pPr>
            <a:r>
              <a:rPr lang="en-GB" altLang="en-US" sz="2000" b="1" dirty="0">
                <a:cs typeface="Arial" panose="020B0604020202020204" pitchFamily="34" charset="0"/>
              </a:rPr>
              <a:t>What is the most efficient, route to commercialisation</a:t>
            </a:r>
          </a:p>
          <a:p>
            <a:pPr>
              <a:lnSpc>
                <a:spcPct val="150000"/>
              </a:lnSpc>
              <a:spcBef>
                <a:spcPts val="551"/>
              </a:spcBef>
              <a:buClr>
                <a:srgbClr val="54B948"/>
              </a:buClr>
            </a:pPr>
            <a:r>
              <a:rPr lang="en-GB" altLang="en-US" sz="2000" dirty="0">
                <a:cs typeface="Arial" panose="020B0604020202020204" pitchFamily="34" charset="0"/>
              </a:rPr>
              <a:t>Dependent on many factors including:</a:t>
            </a:r>
          </a:p>
          <a:p>
            <a:pPr lvl="1">
              <a:spcBef>
                <a:spcPts val="551"/>
              </a:spcBef>
              <a:buFont typeface="Wingdings" panose="05000000000000000000" pitchFamily="2" charset="2"/>
              <a:buChar char="Ø"/>
            </a:pPr>
            <a:r>
              <a:rPr lang="en-GB" altLang="en-US" sz="2000" dirty="0">
                <a:cs typeface="Arial" panose="020B0604020202020204" pitchFamily="34" charset="0"/>
              </a:rPr>
              <a:t>Technology – one product or platform</a:t>
            </a:r>
          </a:p>
          <a:p>
            <a:pPr lvl="1">
              <a:spcBef>
                <a:spcPts val="551"/>
              </a:spcBef>
              <a:buFont typeface="Wingdings" panose="05000000000000000000" pitchFamily="2" charset="2"/>
              <a:buChar char="Ø"/>
            </a:pPr>
            <a:r>
              <a:rPr lang="en-US" altLang="en-US" sz="2000" dirty="0">
                <a:cs typeface="Arial" panose="020B0604020202020204" pitchFamily="34" charset="0"/>
              </a:rPr>
              <a:t>Complexity of technology – does expertise exist outside research group</a:t>
            </a:r>
          </a:p>
          <a:p>
            <a:pPr lvl="1">
              <a:spcBef>
                <a:spcPts val="551"/>
              </a:spcBef>
              <a:buFont typeface="Wingdings" panose="05000000000000000000" pitchFamily="2" charset="2"/>
              <a:buChar char="Ø"/>
            </a:pPr>
            <a:r>
              <a:rPr lang="en-US" altLang="en-US" sz="2000" dirty="0">
                <a:cs typeface="Arial" panose="020B0604020202020204" pitchFamily="34" charset="0"/>
              </a:rPr>
              <a:t>Ability (and desire) of founders, inventors </a:t>
            </a:r>
          </a:p>
          <a:p>
            <a:pPr lvl="1">
              <a:spcBef>
                <a:spcPts val="551"/>
              </a:spcBef>
              <a:buFont typeface="Wingdings" panose="05000000000000000000" pitchFamily="2" charset="2"/>
              <a:buChar char="Ø"/>
            </a:pPr>
            <a:r>
              <a:rPr lang="en-GB" altLang="en-US" sz="2000" dirty="0">
                <a:cs typeface="Arial" panose="020B0604020202020204" pitchFamily="34" charset="0"/>
              </a:rPr>
              <a:t>Investment environment</a:t>
            </a:r>
          </a:p>
          <a:p>
            <a:pPr>
              <a:spcBef>
                <a:spcPts val="551"/>
              </a:spcBef>
            </a:pPr>
            <a:endParaRPr lang="en-GB" altLang="en-US" sz="2000" dirty="0">
              <a:cs typeface="Arial" panose="020B0604020202020204" pitchFamily="34" charset="0"/>
            </a:endParaRPr>
          </a:p>
          <a:p>
            <a:pPr>
              <a:spcBef>
                <a:spcPts val="551"/>
              </a:spcBef>
            </a:pPr>
            <a:endParaRPr lang="en-GB" altLang="en-US" sz="2000" dirty="0">
              <a:cs typeface="Arial" panose="020B0604020202020204" pitchFamily="34" charset="0"/>
            </a:endParaRPr>
          </a:p>
          <a:p>
            <a:pPr marL="457200" indent="-457200">
              <a:spcBef>
                <a:spcPts val="551"/>
              </a:spcBef>
              <a:buFont typeface="Wingdings" panose="05000000000000000000" pitchFamily="2" charset="2"/>
              <a:buChar char="Ø"/>
            </a:pPr>
            <a:r>
              <a:rPr lang="en-GB" altLang="en-US" sz="2000" dirty="0">
                <a:cs typeface="Arial" panose="020B0604020202020204" pitchFamily="34" charset="0"/>
              </a:rPr>
              <a:t>A license </a:t>
            </a:r>
          </a:p>
          <a:p>
            <a:pPr lvl="1">
              <a:spcBef>
                <a:spcPts val="551"/>
              </a:spcBef>
              <a:buFont typeface="Wingdings" panose="05000000000000000000" pitchFamily="2" charset="2"/>
              <a:buChar char="Ø"/>
            </a:pPr>
            <a:r>
              <a:rPr lang="en-GB" altLang="en-US" sz="2000" dirty="0">
                <a:cs typeface="Arial" panose="020B0604020202020204" pitchFamily="34" charset="0"/>
              </a:rPr>
              <a:t>Can be an efficient way to take a product to market </a:t>
            </a:r>
          </a:p>
          <a:p>
            <a:pPr lvl="1">
              <a:spcBef>
                <a:spcPts val="551"/>
              </a:spcBef>
              <a:buFont typeface="Wingdings" panose="05000000000000000000" pitchFamily="2" charset="2"/>
              <a:buChar char="Ø"/>
            </a:pPr>
            <a:r>
              <a:rPr lang="en-GB" altLang="en-US" sz="2000" dirty="0">
                <a:cs typeface="Arial" panose="020B0604020202020204" pitchFamily="34" charset="0"/>
              </a:rPr>
              <a:t>Technology needs to be at the right stage to interest partners</a:t>
            </a:r>
          </a:p>
          <a:p>
            <a:pPr>
              <a:spcBef>
                <a:spcPts val="551"/>
              </a:spcBef>
              <a:buClr>
                <a:srgbClr val="54B948"/>
              </a:buClr>
              <a:buFont typeface="Wingdings" panose="05000000000000000000" pitchFamily="2" charset="2"/>
              <a:buChar char="§"/>
            </a:pPr>
            <a:endParaRPr lang="en-GB" altLang="en-US" sz="1764" dirty="0">
              <a:solidFill>
                <a:srgbClr val="808384"/>
              </a:solidFill>
              <a:latin typeface="Arial" panose="020B0604020202020204" pitchFamily="34" charset="0"/>
              <a:cs typeface="Arial" panose="020B0604020202020204" pitchFamily="34" charset="0"/>
            </a:endParaRPr>
          </a:p>
          <a:p>
            <a:pPr>
              <a:spcBef>
                <a:spcPts val="551"/>
              </a:spcBef>
              <a:buClr>
                <a:srgbClr val="54B948"/>
              </a:buClr>
              <a:buFont typeface="Wingdings" panose="05000000000000000000" pitchFamily="2" charset="2"/>
              <a:buChar char="§"/>
            </a:pPr>
            <a:endParaRPr lang="en-GB" altLang="en-US" sz="1764" dirty="0">
              <a:solidFill>
                <a:srgbClr val="80838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811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27466" y="1667539"/>
            <a:ext cx="5171028" cy="869951"/>
          </a:xfrm>
        </p:spPr>
        <p:txBody>
          <a:bodyPr/>
          <a:lstStyle/>
          <a:p>
            <a:r>
              <a:rPr lang="en-GB" altLang="en-US" sz="2646" b="1" dirty="0">
                <a:latin typeface="Arial" panose="020B0604020202020204" pitchFamily="34" charset="0"/>
                <a:cs typeface="Arial" panose="020B0604020202020204" pitchFamily="34" charset="0"/>
              </a:rPr>
              <a:t>UCL Revenue Sharing Policy</a:t>
            </a:r>
          </a:p>
        </p:txBody>
      </p:sp>
      <p:graphicFrame>
        <p:nvGraphicFramePr>
          <p:cNvPr id="2" name="Table 1"/>
          <p:cNvGraphicFramePr>
            <a:graphicFrameLocks noGrp="1"/>
          </p:cNvGraphicFramePr>
          <p:nvPr>
            <p:extLst>
              <p:ext uri="{D42A27DB-BD31-4B8C-83A1-F6EECF244321}">
                <p14:modId xmlns:p14="http://schemas.microsoft.com/office/powerpoint/2010/main" val="3631258063"/>
              </p:ext>
            </p:extLst>
          </p:nvPr>
        </p:nvGraphicFramePr>
        <p:xfrm>
          <a:off x="557783" y="2395728"/>
          <a:ext cx="8869680" cy="3685032"/>
        </p:xfrm>
        <a:graphic>
          <a:graphicData uri="http://schemas.openxmlformats.org/drawingml/2006/table">
            <a:tbl>
              <a:tblPr firstRow="1" bandRow="1">
                <a:tableStyleId>{69012ECD-51FC-41F1-AA8D-1B2483CD663E}</a:tableStyleId>
              </a:tblPr>
              <a:tblGrid>
                <a:gridCol w="2217420">
                  <a:extLst>
                    <a:ext uri="{9D8B030D-6E8A-4147-A177-3AD203B41FA5}">
                      <a16:colId xmlns:a16="http://schemas.microsoft.com/office/drawing/2014/main" val="1263706442"/>
                    </a:ext>
                  </a:extLst>
                </a:gridCol>
                <a:gridCol w="2217420">
                  <a:extLst>
                    <a:ext uri="{9D8B030D-6E8A-4147-A177-3AD203B41FA5}">
                      <a16:colId xmlns:a16="http://schemas.microsoft.com/office/drawing/2014/main" val="3118352479"/>
                    </a:ext>
                  </a:extLst>
                </a:gridCol>
                <a:gridCol w="2217420">
                  <a:extLst>
                    <a:ext uri="{9D8B030D-6E8A-4147-A177-3AD203B41FA5}">
                      <a16:colId xmlns:a16="http://schemas.microsoft.com/office/drawing/2014/main" val="1667013508"/>
                    </a:ext>
                  </a:extLst>
                </a:gridCol>
                <a:gridCol w="2217420">
                  <a:extLst>
                    <a:ext uri="{9D8B030D-6E8A-4147-A177-3AD203B41FA5}">
                      <a16:colId xmlns:a16="http://schemas.microsoft.com/office/drawing/2014/main" val="321489125"/>
                    </a:ext>
                  </a:extLst>
                </a:gridCol>
              </a:tblGrid>
              <a:tr h="1033475">
                <a:tc>
                  <a:txBody>
                    <a:bodyPr/>
                    <a:lstStyle/>
                    <a:p>
                      <a:r>
                        <a:rPr lang="en-GB" dirty="0" smtClean="0"/>
                        <a:t>Net Revenue (£)</a:t>
                      </a:r>
                      <a:endParaRPr lang="en-GB" dirty="0"/>
                    </a:p>
                  </a:txBody>
                  <a:tcPr/>
                </a:tc>
                <a:tc>
                  <a:txBody>
                    <a:bodyPr/>
                    <a:lstStyle/>
                    <a:p>
                      <a:r>
                        <a:rPr lang="en-GB" dirty="0" smtClean="0"/>
                        <a:t>Originator(s) (%)</a:t>
                      </a:r>
                      <a:endParaRPr lang="en-GB" dirty="0"/>
                    </a:p>
                  </a:txBody>
                  <a:tcPr/>
                </a:tc>
                <a:tc>
                  <a:txBody>
                    <a:bodyPr/>
                    <a:lstStyle/>
                    <a:p>
                      <a:r>
                        <a:rPr lang="en-GB" dirty="0" smtClean="0"/>
                        <a:t>UCLB/UCL (%)</a:t>
                      </a:r>
                      <a:endParaRPr lang="en-GB" dirty="0"/>
                    </a:p>
                  </a:txBody>
                  <a:tcPr/>
                </a:tc>
                <a:tc>
                  <a:txBody>
                    <a:bodyPr/>
                    <a:lstStyle/>
                    <a:p>
                      <a:r>
                        <a:rPr lang="en-GB" dirty="0" smtClean="0"/>
                        <a:t>Department (%)</a:t>
                      </a:r>
                      <a:endParaRPr lang="en-GB" dirty="0"/>
                    </a:p>
                  </a:txBody>
                  <a:tcPr/>
                </a:tc>
                <a:extLst>
                  <a:ext uri="{0D108BD9-81ED-4DB2-BD59-A6C34878D82A}">
                    <a16:rowId xmlns:a16="http://schemas.microsoft.com/office/drawing/2014/main" val="3549573132"/>
                  </a:ext>
                </a:extLst>
              </a:tr>
              <a:tr h="584606">
                <a:tc>
                  <a:txBody>
                    <a:bodyPr/>
                    <a:lstStyle/>
                    <a:p>
                      <a:r>
                        <a:rPr lang="en-GB" dirty="0" smtClean="0"/>
                        <a:t>≤ £100,000</a:t>
                      </a:r>
                      <a:endParaRPr lang="en-GB" dirty="0"/>
                    </a:p>
                  </a:txBody>
                  <a:tcPr/>
                </a:tc>
                <a:tc>
                  <a:txBody>
                    <a:bodyPr/>
                    <a:lstStyle/>
                    <a:p>
                      <a:r>
                        <a:rPr lang="en-GB" dirty="0" smtClean="0"/>
                        <a:t>80%</a:t>
                      </a:r>
                    </a:p>
                  </a:txBody>
                  <a:tcPr/>
                </a:tc>
                <a:tc>
                  <a:txBody>
                    <a:bodyPr/>
                    <a:lstStyle/>
                    <a:p>
                      <a:r>
                        <a:rPr lang="en-GB" dirty="0" smtClean="0"/>
                        <a:t>10%</a:t>
                      </a:r>
                      <a:endParaRPr lang="en-GB" dirty="0"/>
                    </a:p>
                  </a:txBody>
                  <a:tcPr/>
                </a:tc>
                <a:tc>
                  <a:txBody>
                    <a:bodyPr/>
                    <a:lstStyle/>
                    <a:p>
                      <a:r>
                        <a:rPr lang="en-GB" dirty="0" smtClean="0"/>
                        <a:t>10%</a:t>
                      </a:r>
                      <a:endParaRPr lang="en-GB" dirty="0"/>
                    </a:p>
                  </a:txBody>
                  <a:tcPr/>
                </a:tc>
                <a:extLst>
                  <a:ext uri="{0D108BD9-81ED-4DB2-BD59-A6C34878D82A}">
                    <a16:rowId xmlns:a16="http://schemas.microsoft.com/office/drawing/2014/main" val="2281555092"/>
                  </a:ext>
                </a:extLst>
              </a:tr>
              <a:tr h="1482345">
                <a:tc>
                  <a:txBody>
                    <a:bodyPr/>
                    <a:lstStyle/>
                    <a:p>
                      <a:r>
                        <a:rPr lang="en-GB" dirty="0" smtClean="0"/>
                        <a:t>&gt; £100,000 but ≤ £1,000,000</a:t>
                      </a:r>
                      <a:endParaRPr lang="en-GB" dirty="0"/>
                    </a:p>
                  </a:txBody>
                  <a:tcPr/>
                </a:tc>
                <a:tc>
                  <a:txBody>
                    <a:bodyPr/>
                    <a:lstStyle/>
                    <a:p>
                      <a:r>
                        <a:rPr lang="en-GB" dirty="0" smtClean="0"/>
                        <a:t>50%</a:t>
                      </a:r>
                      <a:endParaRPr lang="en-GB" dirty="0"/>
                    </a:p>
                  </a:txBody>
                  <a:tcPr/>
                </a:tc>
                <a:tc>
                  <a:txBody>
                    <a:bodyPr/>
                    <a:lstStyle/>
                    <a:p>
                      <a:r>
                        <a:rPr lang="en-GB" dirty="0" smtClean="0"/>
                        <a:t>30%</a:t>
                      </a:r>
                      <a:endParaRPr lang="en-GB" dirty="0"/>
                    </a:p>
                  </a:txBody>
                  <a:tcPr/>
                </a:tc>
                <a:tc>
                  <a:txBody>
                    <a:bodyPr/>
                    <a:lstStyle/>
                    <a:p>
                      <a:r>
                        <a:rPr lang="en-GB" dirty="0" smtClean="0"/>
                        <a:t>20%</a:t>
                      </a:r>
                      <a:endParaRPr lang="en-GB" dirty="0"/>
                    </a:p>
                  </a:txBody>
                  <a:tcPr/>
                </a:tc>
                <a:extLst>
                  <a:ext uri="{0D108BD9-81ED-4DB2-BD59-A6C34878D82A}">
                    <a16:rowId xmlns:a16="http://schemas.microsoft.com/office/drawing/2014/main" val="3266043995"/>
                  </a:ext>
                </a:extLst>
              </a:tr>
              <a:tr h="584606">
                <a:tc>
                  <a:txBody>
                    <a:bodyPr/>
                    <a:lstStyle/>
                    <a:p>
                      <a:r>
                        <a:rPr lang="en-GB" dirty="0" smtClean="0"/>
                        <a:t>&gt; £1,000,000</a:t>
                      </a:r>
                      <a:endParaRPr lang="en-GB" dirty="0"/>
                    </a:p>
                  </a:txBody>
                  <a:tcPr/>
                </a:tc>
                <a:tc>
                  <a:txBody>
                    <a:bodyPr/>
                    <a:lstStyle/>
                    <a:p>
                      <a:r>
                        <a:rPr lang="en-GB" dirty="0" smtClean="0"/>
                        <a:t>30%</a:t>
                      </a:r>
                      <a:endParaRPr lang="en-GB" dirty="0"/>
                    </a:p>
                  </a:txBody>
                  <a:tcPr/>
                </a:tc>
                <a:tc>
                  <a:txBody>
                    <a:bodyPr/>
                    <a:lstStyle/>
                    <a:p>
                      <a:r>
                        <a:rPr lang="en-GB" dirty="0" smtClean="0"/>
                        <a:t>40%</a:t>
                      </a:r>
                      <a:endParaRPr lang="en-GB" dirty="0"/>
                    </a:p>
                  </a:txBody>
                  <a:tcPr/>
                </a:tc>
                <a:tc>
                  <a:txBody>
                    <a:bodyPr/>
                    <a:lstStyle/>
                    <a:p>
                      <a:r>
                        <a:rPr lang="en-GB" dirty="0" smtClean="0"/>
                        <a:t>30%</a:t>
                      </a:r>
                      <a:endParaRPr lang="en-GB" dirty="0"/>
                    </a:p>
                  </a:txBody>
                  <a:tcPr/>
                </a:tc>
                <a:extLst>
                  <a:ext uri="{0D108BD9-81ED-4DB2-BD59-A6C34878D82A}">
                    <a16:rowId xmlns:a16="http://schemas.microsoft.com/office/drawing/2014/main" val="869475149"/>
                  </a:ext>
                </a:extLst>
              </a:tr>
            </a:tbl>
          </a:graphicData>
        </a:graphic>
      </p:graphicFrame>
    </p:spTree>
    <p:extLst>
      <p:ext uri="{BB962C8B-B14F-4D97-AF65-F5344CB8AC3E}">
        <p14:creationId xmlns:p14="http://schemas.microsoft.com/office/powerpoint/2010/main" val="84488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altLang="en-US" dirty="0">
                <a:latin typeface="Calibri" panose="020F0502020204030204" pitchFamily="34" charset="0"/>
                <a:ea typeface="ＭＳ Ｐゴシック" pitchFamily="34" charset="-128"/>
                <a:cs typeface="Arial" charset="0"/>
              </a:rPr>
              <a:t>Commercialisation of Translational Research</a:t>
            </a:r>
            <a:endParaRPr lang="en-GB" dirty="0">
              <a:latin typeface="Calibri" panose="020F0502020204030204" pitchFamily="34" charset="0"/>
              <a:ea typeface="ＭＳ Ｐゴシック" pitchFamily="34" charset="-128"/>
              <a:cs typeface="Arial" charset="0"/>
            </a:endParaRPr>
          </a:p>
        </p:txBody>
      </p:sp>
      <p:sp>
        <p:nvSpPr>
          <p:cNvPr id="9" name="Slide Number Placeholder 8"/>
          <p:cNvSpPr>
            <a:spLocks noGrp="1"/>
          </p:cNvSpPr>
          <p:nvPr>
            <p:ph type="sldNum" sz="quarter" idx="12"/>
          </p:nvPr>
        </p:nvSpPr>
        <p:spPr/>
        <p:txBody>
          <a:bodyPr/>
          <a:lstStyle/>
          <a:p>
            <a:fld id="{B71E0826-805E-41BB-82CC-8B7DB6024FCA}" type="slidenum">
              <a:rPr lang="en-GB" smtClean="0"/>
              <a:t>2</a:t>
            </a:fld>
            <a:endParaRPr lang="en-GB"/>
          </a:p>
        </p:txBody>
      </p:sp>
      <p:sp>
        <p:nvSpPr>
          <p:cNvPr id="10" name="Hexagon 9"/>
          <p:cNvSpPr/>
          <p:nvPr/>
        </p:nvSpPr>
        <p:spPr>
          <a:xfrm>
            <a:off x="457200" y="2173879"/>
            <a:ext cx="1282700" cy="1106487"/>
          </a:xfrm>
          <a:prstGeom prst="hexagon">
            <a:avLst/>
          </a:prstGeom>
          <a:solidFill>
            <a:schemeClr val="accent1"/>
          </a:solidFill>
          <a:ln w="28575">
            <a:solidFill>
              <a:schemeClr val="accent4">
                <a:lumMod val="50000"/>
              </a:schemeClr>
            </a:solidFill>
          </a:ln>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en-GB" b="1" dirty="0">
                <a:latin typeface="Calibri" panose="020F0502020204030204" pitchFamily="34" charset="0"/>
              </a:rPr>
              <a:t>Part 1</a:t>
            </a:r>
          </a:p>
        </p:txBody>
      </p:sp>
      <p:sp>
        <p:nvSpPr>
          <p:cNvPr id="11" name="TextBox 5"/>
          <p:cNvSpPr txBox="1">
            <a:spLocks noChangeArrowheads="1"/>
          </p:cNvSpPr>
          <p:nvPr/>
        </p:nvSpPr>
        <p:spPr bwMode="auto">
          <a:xfrm>
            <a:off x="1971675" y="2436122"/>
            <a:ext cx="6456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buFont typeface="Wingdings" pitchFamily="2" charset="2"/>
              <a:buChar char="Ø"/>
            </a:pPr>
            <a:r>
              <a:rPr lang="en-GB" altLang="en-US" sz="2000" dirty="0">
                <a:solidFill>
                  <a:srgbClr val="808384"/>
                </a:solidFill>
                <a:cs typeface="Arial" charset="0"/>
              </a:rPr>
              <a:t>An Introduction to UCL Business Ltd</a:t>
            </a:r>
          </a:p>
        </p:txBody>
      </p:sp>
      <p:sp>
        <p:nvSpPr>
          <p:cNvPr id="14" name="Hexagon 13"/>
          <p:cNvSpPr/>
          <p:nvPr/>
        </p:nvSpPr>
        <p:spPr>
          <a:xfrm>
            <a:off x="1033512" y="3814890"/>
            <a:ext cx="1282700" cy="1106487"/>
          </a:xfrm>
          <a:prstGeom prst="hexagon">
            <a:avLst/>
          </a:prstGeom>
          <a:solidFill>
            <a:schemeClr val="accent1"/>
          </a:solidFill>
          <a:ln w="28575">
            <a:solidFill>
              <a:schemeClr val="accent4">
                <a:lumMod val="50000"/>
              </a:schemeClr>
            </a:solidFill>
          </a:ln>
        </p:spPr>
        <p:style>
          <a:lnRef idx="1">
            <a:schemeClr val="accent3"/>
          </a:lnRef>
          <a:fillRef idx="3">
            <a:schemeClr val="accent3"/>
          </a:fillRef>
          <a:effectRef idx="2">
            <a:schemeClr val="accent3"/>
          </a:effectRef>
          <a:fontRef idx="minor">
            <a:schemeClr val="lt1"/>
          </a:fontRef>
        </p:style>
        <p:txBody>
          <a:bodyPr anchor="ctr"/>
          <a:lstStyle/>
          <a:p>
            <a:pPr algn="ctr"/>
            <a:r>
              <a:rPr lang="en-GB" b="1" dirty="0">
                <a:latin typeface="Calibri" panose="020F0502020204030204" pitchFamily="34" charset="0"/>
              </a:rPr>
              <a:t>Part 2</a:t>
            </a:r>
          </a:p>
        </p:txBody>
      </p:sp>
      <p:sp>
        <p:nvSpPr>
          <p:cNvPr id="15" name="TextBox 11"/>
          <p:cNvSpPr txBox="1">
            <a:spLocks noChangeArrowheads="1"/>
          </p:cNvSpPr>
          <p:nvPr/>
        </p:nvSpPr>
        <p:spPr bwMode="auto">
          <a:xfrm>
            <a:off x="2846388" y="3988171"/>
            <a:ext cx="64563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buFont typeface="Wingdings" pitchFamily="2" charset="2"/>
              <a:buChar char="Ø"/>
            </a:pPr>
            <a:r>
              <a:rPr lang="en-GB" altLang="en-US" sz="2000" dirty="0">
                <a:solidFill>
                  <a:srgbClr val="808384"/>
                </a:solidFill>
                <a:cs typeface="Arial" charset="0"/>
              </a:rPr>
              <a:t>Intellectual Property Rights and commercialisation</a:t>
            </a:r>
          </a:p>
          <a:p>
            <a:pPr eaLnBrk="1" hangingPunct="1">
              <a:buFont typeface="Wingdings" pitchFamily="2" charset="2"/>
              <a:buChar char="Ø"/>
            </a:pPr>
            <a:r>
              <a:rPr lang="en-GB" altLang="en-US" sz="2000" dirty="0">
                <a:solidFill>
                  <a:srgbClr val="808384"/>
                </a:solidFill>
                <a:cs typeface="Arial" charset="0"/>
              </a:rPr>
              <a:t>Patents</a:t>
            </a:r>
          </a:p>
        </p:txBody>
      </p:sp>
      <p:sp>
        <p:nvSpPr>
          <p:cNvPr id="16" name="Hexagon 15"/>
          <p:cNvSpPr/>
          <p:nvPr/>
        </p:nvSpPr>
        <p:spPr>
          <a:xfrm>
            <a:off x="1788502" y="5434164"/>
            <a:ext cx="1282700" cy="1106487"/>
          </a:xfrm>
          <a:prstGeom prst="hexagon">
            <a:avLst/>
          </a:prstGeom>
          <a:solidFill>
            <a:schemeClr val="accent1"/>
          </a:solidFill>
          <a:ln w="28575">
            <a:solidFill>
              <a:schemeClr val="accent4">
                <a:lumMod val="50000"/>
              </a:schemeClr>
            </a:solidFill>
          </a:ln>
        </p:spPr>
        <p:style>
          <a:lnRef idx="1">
            <a:schemeClr val="accent3"/>
          </a:lnRef>
          <a:fillRef idx="3">
            <a:schemeClr val="accent3"/>
          </a:fillRef>
          <a:effectRef idx="2">
            <a:schemeClr val="accent3"/>
          </a:effectRef>
          <a:fontRef idx="minor">
            <a:schemeClr val="lt1"/>
          </a:fontRef>
        </p:style>
        <p:txBody>
          <a:bodyPr anchor="ctr"/>
          <a:lstStyle/>
          <a:p>
            <a:pPr algn="ctr"/>
            <a:r>
              <a:rPr lang="en-GB" b="1" dirty="0">
                <a:latin typeface="Calibri" panose="020F0502020204030204" pitchFamily="34" charset="0"/>
              </a:rPr>
              <a:t>Part 3</a:t>
            </a:r>
          </a:p>
        </p:txBody>
      </p:sp>
      <p:sp>
        <p:nvSpPr>
          <p:cNvPr id="17" name="TextBox 13"/>
          <p:cNvSpPr txBox="1">
            <a:spLocks noChangeArrowheads="1"/>
          </p:cNvSpPr>
          <p:nvPr/>
        </p:nvSpPr>
        <p:spPr bwMode="auto">
          <a:xfrm>
            <a:off x="3730015" y="5534768"/>
            <a:ext cx="64563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buFont typeface="Wingdings" pitchFamily="2" charset="2"/>
              <a:buChar char="Ø"/>
            </a:pPr>
            <a:r>
              <a:rPr lang="en-GB" altLang="en-US" sz="2000" dirty="0">
                <a:solidFill>
                  <a:srgbClr val="808384"/>
                </a:solidFill>
                <a:cs typeface="Arial" charset="0"/>
              </a:rPr>
              <a:t>UCLB case studies</a:t>
            </a:r>
          </a:p>
          <a:p>
            <a:pPr eaLnBrk="1" hangingPunct="1">
              <a:buFont typeface="Wingdings" pitchFamily="2" charset="2"/>
              <a:buChar char="Ø"/>
            </a:pPr>
            <a:r>
              <a:rPr lang="en-GB" altLang="en-US" sz="2000" dirty="0">
                <a:solidFill>
                  <a:srgbClr val="808384"/>
                </a:solidFill>
                <a:cs typeface="Arial" charset="0"/>
              </a:rPr>
              <a:t>Common success criteria</a:t>
            </a:r>
          </a:p>
          <a:p>
            <a:pPr eaLnBrk="1" hangingPunct="1">
              <a:buFont typeface="Wingdings" pitchFamily="2" charset="2"/>
              <a:buChar char="Ø"/>
            </a:pPr>
            <a:r>
              <a:rPr lang="en-GB" altLang="en-US" sz="2000" dirty="0">
                <a:solidFill>
                  <a:srgbClr val="808384"/>
                </a:solidFill>
                <a:cs typeface="Arial" charset="0"/>
              </a:rPr>
              <a:t>What to take away </a:t>
            </a:r>
          </a:p>
        </p:txBody>
      </p:sp>
    </p:spTree>
    <p:extLst>
      <p:ext uri="{BB962C8B-B14F-4D97-AF65-F5344CB8AC3E}">
        <p14:creationId xmlns:p14="http://schemas.microsoft.com/office/powerpoint/2010/main" val="317838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altLang="en-US" dirty="0">
                <a:latin typeface="Calibri" panose="020F0502020204030204" pitchFamily="34" charset="0"/>
                <a:ea typeface="ＭＳ Ｐゴシック" pitchFamily="34" charset="-128"/>
                <a:cs typeface="Arial" charset="0"/>
              </a:rPr>
              <a:t>Commercialisation of Translational Research</a:t>
            </a:r>
            <a:endParaRPr lang="en-GB" dirty="0">
              <a:latin typeface="Calibri" panose="020F0502020204030204" pitchFamily="34" charset="0"/>
              <a:ea typeface="ＭＳ Ｐゴシック" pitchFamily="34" charset="-128"/>
              <a:cs typeface="Arial" charset="0"/>
            </a:endParaRPr>
          </a:p>
        </p:txBody>
      </p:sp>
      <p:sp>
        <p:nvSpPr>
          <p:cNvPr id="9" name="Slide Number Placeholder 8"/>
          <p:cNvSpPr>
            <a:spLocks noGrp="1"/>
          </p:cNvSpPr>
          <p:nvPr>
            <p:ph type="sldNum" sz="quarter" idx="12"/>
          </p:nvPr>
        </p:nvSpPr>
        <p:spPr/>
        <p:txBody>
          <a:bodyPr/>
          <a:lstStyle/>
          <a:p>
            <a:fld id="{B71E0826-805E-41BB-82CC-8B7DB6024FCA}" type="slidenum">
              <a:rPr lang="en-GB" smtClean="0"/>
              <a:t>20</a:t>
            </a:fld>
            <a:endParaRPr lang="en-GB"/>
          </a:p>
        </p:txBody>
      </p:sp>
      <p:sp>
        <p:nvSpPr>
          <p:cNvPr id="10" name="Hexagon 9"/>
          <p:cNvSpPr/>
          <p:nvPr/>
        </p:nvSpPr>
        <p:spPr>
          <a:xfrm>
            <a:off x="457200" y="2173879"/>
            <a:ext cx="1282700" cy="1106487"/>
          </a:xfrm>
          <a:prstGeom prst="hexagon">
            <a:avLst/>
          </a:prstGeom>
          <a:solidFill>
            <a:schemeClr val="bg1">
              <a:lumMod val="65000"/>
            </a:schemeClr>
          </a:solidFill>
          <a:ln>
            <a:solidFill>
              <a:schemeClr val="bg1">
                <a:lumMod val="65000"/>
              </a:schemeClr>
            </a:solidFill>
          </a:ln>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en-GB" dirty="0">
                <a:latin typeface="Calibri" panose="020F0502020204030204" pitchFamily="34" charset="0"/>
              </a:rPr>
              <a:t>Part 1</a:t>
            </a:r>
          </a:p>
        </p:txBody>
      </p:sp>
      <p:sp>
        <p:nvSpPr>
          <p:cNvPr id="11" name="TextBox 5"/>
          <p:cNvSpPr txBox="1">
            <a:spLocks noChangeArrowheads="1"/>
          </p:cNvSpPr>
          <p:nvPr/>
        </p:nvSpPr>
        <p:spPr bwMode="auto">
          <a:xfrm>
            <a:off x="2087563" y="2264366"/>
            <a:ext cx="64563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buFont typeface="Wingdings" pitchFamily="2" charset="2"/>
              <a:buChar char="Ø"/>
            </a:pPr>
            <a:r>
              <a:rPr lang="en-GB" altLang="en-US" sz="2000" dirty="0">
                <a:solidFill>
                  <a:srgbClr val="808384"/>
                </a:solidFill>
                <a:cs typeface="Arial" charset="0"/>
              </a:rPr>
              <a:t>An Introduction to UCL Business PLC</a:t>
            </a:r>
          </a:p>
          <a:p>
            <a:pPr eaLnBrk="1" hangingPunct="1">
              <a:buFont typeface="Wingdings" pitchFamily="2" charset="2"/>
              <a:buChar char="Ø"/>
            </a:pPr>
            <a:r>
              <a:rPr lang="en-GB" altLang="en-US" sz="2000" dirty="0">
                <a:solidFill>
                  <a:srgbClr val="808384"/>
                </a:solidFill>
                <a:cs typeface="Arial" charset="0"/>
              </a:rPr>
              <a:t>Why do Universities commercialise research</a:t>
            </a:r>
          </a:p>
        </p:txBody>
      </p:sp>
      <p:sp>
        <p:nvSpPr>
          <p:cNvPr id="14" name="Hexagon 13"/>
          <p:cNvSpPr/>
          <p:nvPr/>
        </p:nvSpPr>
        <p:spPr>
          <a:xfrm>
            <a:off x="1033512" y="3814890"/>
            <a:ext cx="1282700" cy="1106487"/>
          </a:xfrm>
          <a:prstGeom prst="hexagon">
            <a:avLst/>
          </a:prstGeom>
          <a:solidFill>
            <a:schemeClr val="bg1">
              <a:lumMod val="65000"/>
            </a:schemeClr>
          </a:solidFill>
          <a:ln>
            <a:solidFill>
              <a:schemeClr val="bg1">
                <a:lumMod val="65000"/>
              </a:schemeClr>
            </a:solidFill>
          </a:ln>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en-GB" dirty="0">
                <a:latin typeface="Calibri" panose="020F0502020204030204" pitchFamily="34" charset="0"/>
              </a:rPr>
              <a:t>Part 2</a:t>
            </a:r>
          </a:p>
        </p:txBody>
      </p:sp>
      <p:sp>
        <p:nvSpPr>
          <p:cNvPr id="15" name="TextBox 11"/>
          <p:cNvSpPr txBox="1">
            <a:spLocks noChangeArrowheads="1"/>
          </p:cNvSpPr>
          <p:nvPr/>
        </p:nvSpPr>
        <p:spPr bwMode="auto">
          <a:xfrm>
            <a:off x="2846388" y="3988171"/>
            <a:ext cx="64563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buFont typeface="Wingdings" pitchFamily="2" charset="2"/>
              <a:buChar char="Ø"/>
            </a:pPr>
            <a:r>
              <a:rPr lang="en-GB" altLang="en-US" sz="2000" dirty="0">
                <a:solidFill>
                  <a:srgbClr val="808384"/>
                </a:solidFill>
                <a:cs typeface="Arial" charset="0"/>
              </a:rPr>
              <a:t>Intellectual Property Rights and commercialisation</a:t>
            </a:r>
          </a:p>
          <a:p>
            <a:pPr eaLnBrk="1" hangingPunct="1">
              <a:buFont typeface="Wingdings" pitchFamily="2" charset="2"/>
              <a:buChar char="Ø"/>
            </a:pPr>
            <a:r>
              <a:rPr lang="en-GB" altLang="en-US" sz="2000" dirty="0">
                <a:solidFill>
                  <a:srgbClr val="808384"/>
                </a:solidFill>
                <a:cs typeface="Arial" charset="0"/>
              </a:rPr>
              <a:t>Patents</a:t>
            </a:r>
          </a:p>
        </p:txBody>
      </p:sp>
      <p:sp>
        <p:nvSpPr>
          <p:cNvPr id="16" name="Hexagon 15"/>
          <p:cNvSpPr/>
          <p:nvPr/>
        </p:nvSpPr>
        <p:spPr>
          <a:xfrm>
            <a:off x="1788502" y="5434164"/>
            <a:ext cx="1282700" cy="1106487"/>
          </a:xfrm>
          <a:prstGeom prst="hexagon">
            <a:avLst/>
          </a:prstGeom>
          <a:solidFill>
            <a:schemeClr val="accent1"/>
          </a:solidFill>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en-GB" dirty="0">
                <a:latin typeface="Calibri" panose="020F0502020204030204" pitchFamily="34" charset="0"/>
              </a:rPr>
              <a:t>Part 3</a:t>
            </a:r>
          </a:p>
        </p:txBody>
      </p:sp>
      <p:sp>
        <p:nvSpPr>
          <p:cNvPr id="17" name="TextBox 13"/>
          <p:cNvSpPr txBox="1">
            <a:spLocks noChangeArrowheads="1"/>
          </p:cNvSpPr>
          <p:nvPr/>
        </p:nvSpPr>
        <p:spPr bwMode="auto">
          <a:xfrm>
            <a:off x="3291865" y="5534768"/>
            <a:ext cx="64563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buFont typeface="Wingdings" pitchFamily="2" charset="2"/>
              <a:buChar char="Ø"/>
            </a:pPr>
            <a:r>
              <a:rPr lang="en-GB" altLang="en-US" sz="2000" dirty="0">
                <a:cs typeface="Arial" charset="0"/>
              </a:rPr>
              <a:t>UCLB case studies</a:t>
            </a:r>
          </a:p>
          <a:p>
            <a:pPr eaLnBrk="1" hangingPunct="1">
              <a:buFont typeface="Wingdings" pitchFamily="2" charset="2"/>
              <a:buChar char="Ø"/>
            </a:pPr>
            <a:r>
              <a:rPr lang="en-GB" altLang="en-US" sz="2000" dirty="0">
                <a:cs typeface="Arial" charset="0"/>
              </a:rPr>
              <a:t>Common success criteria</a:t>
            </a:r>
          </a:p>
          <a:p>
            <a:pPr eaLnBrk="1" hangingPunct="1">
              <a:buFont typeface="Wingdings" pitchFamily="2" charset="2"/>
              <a:buChar char="Ø"/>
            </a:pPr>
            <a:r>
              <a:rPr lang="en-GB" altLang="en-US" sz="2000" dirty="0">
                <a:cs typeface="Arial" charset="0"/>
              </a:rPr>
              <a:t>What to take away </a:t>
            </a:r>
          </a:p>
        </p:txBody>
      </p:sp>
    </p:spTree>
    <p:extLst>
      <p:ext uri="{BB962C8B-B14F-4D97-AF65-F5344CB8AC3E}">
        <p14:creationId xmlns:p14="http://schemas.microsoft.com/office/powerpoint/2010/main" val="267542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71E0826-805E-41BB-82CC-8B7DB6024FCA}" type="slidenum">
              <a:rPr lang="en-GB" smtClean="0"/>
              <a:t>21</a:t>
            </a:fld>
            <a:endParaRPr lang="en-GB"/>
          </a:p>
        </p:txBody>
      </p:sp>
      <p:sp>
        <p:nvSpPr>
          <p:cNvPr id="7" name="Content Placeholder 2"/>
          <p:cNvSpPr>
            <a:spLocks noGrp="1"/>
          </p:cNvSpPr>
          <p:nvPr>
            <p:ph idx="1"/>
          </p:nvPr>
        </p:nvSpPr>
        <p:spPr>
          <a:xfrm>
            <a:off x="442962" y="2247014"/>
            <a:ext cx="7680312" cy="4705350"/>
          </a:xfrm>
        </p:spPr>
        <p:txBody>
          <a:bodyPr>
            <a:noAutofit/>
          </a:bodyPr>
          <a:lstStyle/>
          <a:p>
            <a:pPr>
              <a:buClrTx/>
              <a:defRPr/>
            </a:pPr>
            <a:r>
              <a:rPr lang="en-GB" altLang="en-US" sz="2000" b="1" dirty="0">
                <a:latin typeface="Calibri" panose="020F0502020204030204" pitchFamily="34" charset="0"/>
                <a:ea typeface="ＭＳ Ｐゴシック" panose="020B0600070205080204" pitchFamily="34" charset="-128"/>
                <a:cs typeface="Arial" panose="020B0604020202020204" pitchFamily="34" charset="0"/>
              </a:rPr>
              <a:t>Background</a:t>
            </a:r>
          </a:p>
          <a:p>
            <a:pPr lvl="1">
              <a:spcBef>
                <a:spcPts val="0"/>
              </a:spcBef>
              <a:buClrTx/>
              <a:defRPr/>
            </a:pPr>
            <a:r>
              <a:rPr lang="en-GB" altLang="en-US" sz="2000" dirty="0">
                <a:latin typeface="Calibri" panose="020F0502020204030204" pitchFamily="34" charset="0"/>
                <a:ea typeface="ＭＳ Ｐゴシック" panose="020B0600070205080204" pitchFamily="34" charset="-128"/>
                <a:cs typeface="Arial" panose="020B0604020202020204" pitchFamily="34" charset="0"/>
              </a:rPr>
              <a:t>£14m CRUK sponsored </a:t>
            </a:r>
            <a:r>
              <a:rPr lang="en-GB" altLang="en-US" sz="2000" dirty="0" err="1">
                <a:latin typeface="Calibri" panose="020F0502020204030204" pitchFamily="34" charset="0"/>
                <a:ea typeface="ＭＳ Ｐゴシック" panose="020B0600070205080204" pitchFamily="34" charset="-128"/>
                <a:cs typeface="Arial" panose="020B0604020202020204" pitchFamily="34" charset="0"/>
              </a:rPr>
              <a:t>TRAcking</a:t>
            </a:r>
            <a:r>
              <a:rPr lang="en-GB" altLang="en-US" sz="2000" dirty="0">
                <a:latin typeface="Calibri" panose="020F0502020204030204" pitchFamily="34" charset="0"/>
                <a:ea typeface="ＭＳ Ｐゴシック" panose="020B0600070205080204" pitchFamily="34" charset="-128"/>
                <a:cs typeface="Arial" panose="020B0604020202020204" pitchFamily="34" charset="0"/>
              </a:rPr>
              <a:t> Cancer Evolution through therapy (</a:t>
            </a:r>
            <a:r>
              <a:rPr lang="en-GB" altLang="en-US" sz="2000" dirty="0" err="1">
                <a:latin typeface="Calibri" panose="020F0502020204030204" pitchFamily="34" charset="0"/>
                <a:ea typeface="ＭＳ Ｐゴシック" panose="020B0600070205080204" pitchFamily="34" charset="-128"/>
                <a:cs typeface="Arial" panose="020B0604020202020204" pitchFamily="34" charset="0"/>
              </a:rPr>
              <a:t>TRACERx</a:t>
            </a:r>
            <a:r>
              <a:rPr lang="en-GB" altLang="en-US" sz="2000" dirty="0">
                <a:latin typeface="Calibri" panose="020F0502020204030204" pitchFamily="34" charset="0"/>
                <a:ea typeface="ＭＳ Ｐゴシック" panose="020B0600070205080204" pitchFamily="34" charset="-128"/>
                <a:cs typeface="Arial" panose="020B0604020202020204" pitchFamily="34" charset="0"/>
              </a:rPr>
              <a:t>)  - Prof Charles Swanton</a:t>
            </a:r>
          </a:p>
          <a:p>
            <a:pPr lvl="1">
              <a:spcBef>
                <a:spcPts val="0"/>
              </a:spcBef>
              <a:buClrTx/>
              <a:defRPr/>
            </a:pPr>
            <a:r>
              <a:rPr lang="en-GB" altLang="en-US" sz="2000" dirty="0">
                <a:latin typeface="Calibri" panose="020F0502020204030204" pitchFamily="34" charset="0"/>
                <a:ea typeface="ＭＳ Ｐゴシック" panose="020B0600070205080204" pitchFamily="34" charset="-128"/>
                <a:cs typeface="Arial" panose="020B0604020202020204" pitchFamily="34" charset="0"/>
              </a:rPr>
              <a:t>Multi-</a:t>
            </a:r>
            <a:r>
              <a:rPr lang="en-GB" altLang="en-US" sz="2000" dirty="0" err="1">
                <a:latin typeface="Calibri" panose="020F0502020204030204" pitchFamily="34" charset="0"/>
                <a:ea typeface="ＭＳ Ｐゴシック" panose="020B0600070205080204" pitchFamily="34" charset="-128"/>
                <a:cs typeface="Arial" panose="020B0604020202020204" pitchFamily="34" charset="0"/>
              </a:rPr>
              <a:t>centered</a:t>
            </a:r>
            <a:r>
              <a:rPr lang="en-GB" altLang="en-US" sz="2000" dirty="0">
                <a:latin typeface="Calibri" panose="020F0502020204030204" pitchFamily="34" charset="0"/>
                <a:ea typeface="ＭＳ Ｐゴシック" panose="020B0600070205080204" pitchFamily="34" charset="-128"/>
                <a:cs typeface="Arial" panose="020B0604020202020204" pitchFamily="34" charset="0"/>
              </a:rPr>
              <a:t> study across UK lasting over 9 years</a:t>
            </a:r>
          </a:p>
          <a:p>
            <a:pPr lvl="1">
              <a:spcBef>
                <a:spcPts val="0"/>
              </a:spcBef>
              <a:buClrTx/>
              <a:defRPr/>
            </a:pPr>
            <a:r>
              <a:rPr lang="en-GB" altLang="en-US" sz="2000" dirty="0">
                <a:latin typeface="Calibri" panose="020F0502020204030204" pitchFamily="34" charset="0"/>
                <a:ea typeface="ＭＳ Ｐゴシック" panose="020B0600070205080204" pitchFamily="34" charset="-128"/>
                <a:cs typeface="Arial" panose="020B0604020202020204" pitchFamily="34" charset="0"/>
              </a:rPr>
              <a:t>Analysing the </a:t>
            </a:r>
            <a:r>
              <a:rPr lang="en-GB" altLang="en-US" sz="2000" dirty="0" err="1">
                <a:latin typeface="Calibri" panose="020F0502020204030204" pitchFamily="34" charset="0"/>
                <a:ea typeface="ＭＳ Ｐゴシック" panose="020B0600070205080204" pitchFamily="34" charset="-128"/>
                <a:cs typeface="Arial" panose="020B0604020202020204" pitchFamily="34" charset="0"/>
              </a:rPr>
              <a:t>intratumour</a:t>
            </a:r>
            <a:r>
              <a:rPr lang="en-GB" altLang="en-US" sz="2000" dirty="0">
                <a:latin typeface="Calibri" panose="020F0502020204030204" pitchFamily="34" charset="0"/>
                <a:ea typeface="ＭＳ Ｐゴシック" panose="020B0600070205080204" pitchFamily="34" charset="-128"/>
                <a:cs typeface="Arial" panose="020B0604020202020204" pitchFamily="34" charset="0"/>
              </a:rPr>
              <a:t> heterogeneity helped to understand cancer evolutionary trajectory and have helped to develop a method to identify clonal mutation that are present in all cancer cells</a:t>
            </a:r>
          </a:p>
          <a:p>
            <a:pPr>
              <a:buClrTx/>
              <a:defRPr/>
            </a:pPr>
            <a:r>
              <a:rPr lang="en-GB" altLang="en-US" sz="2000" b="1" dirty="0">
                <a:latin typeface="Calibri" panose="020F0502020204030204" pitchFamily="34" charset="0"/>
                <a:ea typeface="ＭＳ Ｐゴシック" panose="020B0600070205080204" pitchFamily="34" charset="-128"/>
                <a:cs typeface="Arial" panose="020B0604020202020204" pitchFamily="34" charset="0"/>
              </a:rPr>
              <a:t>Achilles Therapeutics – Immunotherapy Spin-out</a:t>
            </a:r>
          </a:p>
          <a:p>
            <a:pPr lvl="1">
              <a:spcBef>
                <a:spcPts val="0"/>
              </a:spcBef>
              <a:buClrTx/>
              <a:defRPr/>
            </a:pPr>
            <a:r>
              <a:rPr lang="en-GB" altLang="en-US" sz="2000" dirty="0">
                <a:latin typeface="Calibri" panose="020F0502020204030204" pitchFamily="34" charset="0"/>
                <a:ea typeface="ＭＳ Ｐゴシック" panose="020B0600070205080204" pitchFamily="34" charset="-128"/>
                <a:cs typeface="Arial" panose="020B0604020202020204" pitchFamily="34" charset="0"/>
              </a:rPr>
              <a:t>Founded in 2016 to develop next-generation, patient-specific therapies that harness the immune system to destroy cancer cells.</a:t>
            </a:r>
          </a:p>
          <a:p>
            <a:pPr lvl="1">
              <a:spcBef>
                <a:spcPts val="0"/>
              </a:spcBef>
              <a:buClrTx/>
              <a:defRPr/>
            </a:pPr>
            <a:r>
              <a:rPr lang="en-GB" altLang="en-US" sz="2000" dirty="0">
                <a:latin typeface="Calibri" panose="020F0502020204030204" pitchFamily="34" charset="0"/>
                <a:ea typeface="ＭＳ Ｐゴシック" panose="020B0600070205080204" pitchFamily="34" charset="-128"/>
                <a:cs typeface="Arial" panose="020B0604020202020204" pitchFamily="34" charset="0"/>
              </a:rPr>
              <a:t>Licensed IP that were developed as part of </a:t>
            </a:r>
            <a:r>
              <a:rPr lang="en-GB" altLang="en-US" sz="2000" dirty="0" err="1">
                <a:latin typeface="Calibri" panose="020F0502020204030204" pitchFamily="34" charset="0"/>
                <a:ea typeface="ＭＳ Ｐゴシック" panose="020B0600070205080204" pitchFamily="34" charset="-128"/>
                <a:cs typeface="Arial" panose="020B0604020202020204" pitchFamily="34" charset="0"/>
              </a:rPr>
              <a:t>TRACERx</a:t>
            </a:r>
            <a:r>
              <a:rPr lang="en-GB" altLang="en-US" sz="2000" dirty="0">
                <a:latin typeface="Calibri" panose="020F0502020204030204" pitchFamily="34" charset="0"/>
                <a:ea typeface="ＭＳ Ｐゴシック" panose="020B0600070205080204" pitchFamily="34" charset="-128"/>
                <a:cs typeface="Arial" panose="020B0604020202020204" pitchFamily="34" charset="0"/>
              </a:rPr>
              <a:t> and technologies developed at UCL and the Crick</a:t>
            </a:r>
          </a:p>
          <a:p>
            <a:pPr lvl="1">
              <a:spcBef>
                <a:spcPts val="0"/>
              </a:spcBef>
              <a:buClrTx/>
              <a:defRPr/>
            </a:pPr>
            <a:r>
              <a:rPr lang="en-GB" altLang="en-US" sz="2000" dirty="0">
                <a:latin typeface="Calibri" panose="020F0502020204030204" pitchFamily="34" charset="0"/>
                <a:ea typeface="ＭＳ Ｐゴシック" panose="020B0600070205080204" pitchFamily="34" charset="-128"/>
                <a:cs typeface="Arial" panose="020B0604020202020204" pitchFamily="34" charset="0"/>
              </a:rPr>
              <a:t>Clinical trial planned in near future</a:t>
            </a:r>
          </a:p>
        </p:txBody>
      </p:sp>
      <p:pic>
        <p:nvPicPr>
          <p:cNvPr id="8" name="Picture 6" descr="http://www.cruklungcentre.org/portals/9/LungCancer/TRACERx%20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6239" y="3891756"/>
            <a:ext cx="1560512"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chilles Therapeut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028" y="745870"/>
            <a:ext cx="2841047" cy="141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52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5" end="5"/>
                                            </p:txEl>
                                          </p:spTgt>
                                        </p:tgtEl>
                                        <p:attrNameLst>
                                          <p:attrName>style.visibility</p:attrName>
                                        </p:attrNameLst>
                                      </p:cBhvr>
                                      <p:to>
                                        <p:strVal val="visible"/>
                                      </p:to>
                                    </p:set>
                                    <p:animEffect transition="in" filter="fade">
                                      <p:cBhvr>
                                        <p:cTn id="10" dur="500"/>
                                        <p:tgtEl>
                                          <p:spTgt spid="7">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animEffect transition="in" filter="fade">
                                      <p:cBhvr>
                                        <p:cTn id="13" dur="500"/>
                                        <p:tgtEl>
                                          <p:spTgt spid="7">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7" end="7"/>
                                            </p:txEl>
                                          </p:spTgt>
                                        </p:tgtEl>
                                        <p:attrNameLst>
                                          <p:attrName>style.visibility</p:attrName>
                                        </p:attrNameLst>
                                      </p:cBhvr>
                                      <p:to>
                                        <p:strVal val="visible"/>
                                      </p:to>
                                    </p:set>
                                    <p:animEffect transition="in" filter="fade">
                                      <p:cBhvr>
                                        <p:cTn id="16"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63" y="2165350"/>
            <a:ext cx="8281938" cy="4624558"/>
          </a:xfrm>
        </p:spPr>
        <p:txBody>
          <a:bodyPr>
            <a:normAutofit/>
          </a:bodyPr>
          <a:lstStyle/>
          <a:p>
            <a:pPr marL="0" indent="0">
              <a:buNone/>
            </a:pPr>
            <a:r>
              <a:rPr lang="en-GB" altLang="en-US" sz="1800" b="1" dirty="0">
                <a:latin typeface="Calibri" panose="020F0502020204030204" pitchFamily="34" charset="0"/>
                <a:ea typeface="ＭＳ Ｐゴシック" pitchFamily="34" charset="-128"/>
                <a:cs typeface="Arial" charset="0"/>
              </a:rPr>
              <a:t>Background</a:t>
            </a:r>
          </a:p>
          <a:p>
            <a:pPr lvl="1">
              <a:spcBef>
                <a:spcPts val="0"/>
              </a:spcBef>
              <a:buClrTx/>
              <a:buFont typeface="Wingdings" panose="05000000000000000000" pitchFamily="2" charset="2"/>
              <a:buChar char="Ø"/>
            </a:pPr>
            <a:r>
              <a:rPr lang="en-GB" altLang="en-US" sz="1800" dirty="0">
                <a:latin typeface="Calibri" panose="020F0502020204030204" pitchFamily="34" charset="0"/>
                <a:ea typeface="ＭＳ Ｐゴシック" pitchFamily="34" charset="-128"/>
                <a:cs typeface="Arial" charset="0"/>
              </a:rPr>
              <a:t>Chimeric Antigen Receptor (CAR) T-cell therapies have been shown to be effective in some haematological malignancies and may have wide applications potentially even offer a cure.</a:t>
            </a:r>
          </a:p>
          <a:p>
            <a:pPr lvl="1">
              <a:spcBef>
                <a:spcPts val="0"/>
              </a:spcBef>
              <a:buClrTx/>
              <a:buFont typeface="Wingdings" panose="05000000000000000000" pitchFamily="2" charset="2"/>
              <a:buChar char="Ø"/>
            </a:pPr>
            <a:r>
              <a:rPr lang="en-GB" altLang="en-US" sz="1800" dirty="0">
                <a:latin typeface="Calibri" panose="020F0502020204030204" pitchFamily="34" charset="0"/>
                <a:ea typeface="ＭＳ Ｐゴシック" pitchFamily="34" charset="-128"/>
                <a:cs typeface="Arial" charset="0"/>
              </a:rPr>
              <a:t>Advanced cell programming technologies for CAR T-cell therapies, developed by Dr Martin Pule et al at UCL Cancer Institute and UCL ICH</a:t>
            </a:r>
          </a:p>
          <a:p>
            <a:pPr lvl="1">
              <a:spcBef>
                <a:spcPts val="0"/>
              </a:spcBef>
              <a:buClrTx/>
              <a:buFont typeface="Wingdings" panose="05000000000000000000" pitchFamily="2" charset="2"/>
              <a:buChar char="Ø"/>
            </a:pPr>
            <a:r>
              <a:rPr lang="en-GB" altLang="en-US" sz="1800" dirty="0">
                <a:latin typeface="Calibri" panose="020F0502020204030204" pitchFamily="34" charset="0"/>
                <a:ea typeface="ＭＳ Ｐゴシック" pitchFamily="34" charset="-128"/>
                <a:cs typeface="Arial" charset="0"/>
              </a:rPr>
              <a:t>UCLB invested ~£150k in </a:t>
            </a:r>
            <a:r>
              <a:rPr lang="en-GB" altLang="en-US" sz="1800" dirty="0" err="1">
                <a:latin typeface="Calibri" panose="020F0502020204030204" pitchFamily="34" charset="0"/>
                <a:ea typeface="ＭＳ Ｐゴシック" pitchFamily="34" charset="-128"/>
                <a:cs typeface="Arial" charset="0"/>
              </a:rPr>
              <a:t>PoC</a:t>
            </a:r>
            <a:r>
              <a:rPr lang="en-GB" altLang="en-US" sz="1800" dirty="0">
                <a:latin typeface="Calibri" panose="020F0502020204030204" pitchFamily="34" charset="0"/>
                <a:ea typeface="ＭＳ Ｐゴシック" pitchFamily="34" charset="-128"/>
                <a:cs typeface="Arial" charset="0"/>
              </a:rPr>
              <a:t> (2010-2014) funding in addition to several £m of public and charitable grant funding</a:t>
            </a:r>
          </a:p>
          <a:p>
            <a:pPr marL="0" indent="0">
              <a:buClrTx/>
              <a:buNone/>
            </a:pPr>
            <a:r>
              <a:rPr lang="en-GB" altLang="en-US" sz="1800" b="1" dirty="0" err="1">
                <a:latin typeface="Calibri" panose="020F0502020204030204" pitchFamily="34" charset="0"/>
                <a:ea typeface="ＭＳ Ｐゴシック" pitchFamily="34" charset="-128"/>
                <a:cs typeface="Arial" charset="0"/>
              </a:rPr>
              <a:t>Autolus</a:t>
            </a:r>
            <a:r>
              <a:rPr lang="en-GB" altLang="en-US" sz="1800" b="1" dirty="0">
                <a:latin typeface="Calibri" panose="020F0502020204030204" pitchFamily="34" charset="0"/>
                <a:ea typeface="ＭＳ Ｐゴシック" pitchFamily="34" charset="-128"/>
                <a:cs typeface="Arial" charset="0"/>
              </a:rPr>
              <a:t> - Cell Therapy Spin-out</a:t>
            </a:r>
          </a:p>
          <a:p>
            <a:pPr lvl="1">
              <a:spcBef>
                <a:spcPts val="0"/>
              </a:spcBef>
              <a:buClrTx/>
              <a:buFont typeface="Wingdings" panose="05000000000000000000" pitchFamily="2" charset="2"/>
              <a:buChar char="Ø"/>
            </a:pPr>
            <a:r>
              <a:rPr lang="en-GB" altLang="en-US" sz="1800" dirty="0">
                <a:latin typeface="Calibri" panose="020F0502020204030204" pitchFamily="34" charset="0"/>
                <a:ea typeface="ＭＳ Ｐゴシック" pitchFamily="34" charset="-128"/>
                <a:cs typeface="Arial" charset="0"/>
              </a:rPr>
              <a:t>Spun-out of UCL in 2014 to develop next gen CAR T-cell therapies</a:t>
            </a:r>
          </a:p>
          <a:p>
            <a:pPr lvl="1">
              <a:spcBef>
                <a:spcPts val="0"/>
              </a:spcBef>
              <a:buClrTx/>
              <a:buFont typeface="Wingdings" panose="05000000000000000000" pitchFamily="2" charset="2"/>
              <a:buChar char="Ø"/>
            </a:pPr>
            <a:r>
              <a:rPr lang="en-GB" altLang="en-US" sz="1800" dirty="0">
                <a:latin typeface="Calibri" panose="020F0502020204030204" pitchFamily="34" charset="0"/>
                <a:ea typeface="ＭＳ Ｐゴシック" pitchFamily="34" charset="-128"/>
                <a:cs typeface="Arial" charset="0"/>
              </a:rPr>
              <a:t>UCLB has licensed &gt;18 patent families</a:t>
            </a:r>
          </a:p>
          <a:p>
            <a:pPr lvl="1">
              <a:spcBef>
                <a:spcPts val="0"/>
              </a:spcBef>
              <a:buClrTx/>
              <a:buFont typeface="Wingdings" panose="05000000000000000000" pitchFamily="2" charset="2"/>
              <a:buChar char="Ø"/>
            </a:pPr>
            <a:r>
              <a:rPr lang="en-GB" altLang="en-US" sz="1800" dirty="0">
                <a:latin typeface="Calibri" panose="020F0502020204030204" pitchFamily="34" charset="0"/>
                <a:ea typeface="ＭＳ Ｐゴシック" pitchFamily="34" charset="-128"/>
                <a:cs typeface="Arial" charset="0"/>
              </a:rPr>
              <a:t>UCLB holds equity in the company but also receives royalty and milestone payments from the technology licenses</a:t>
            </a:r>
          </a:p>
          <a:p>
            <a:pPr lvl="1">
              <a:spcBef>
                <a:spcPts val="0"/>
              </a:spcBef>
              <a:buClrTx/>
              <a:buFont typeface="Wingdings" panose="05000000000000000000" pitchFamily="2" charset="2"/>
              <a:buChar char="Ø"/>
            </a:pPr>
            <a:r>
              <a:rPr lang="en-GB" altLang="en-US" sz="1800" dirty="0">
                <a:latin typeface="Calibri" panose="020F0502020204030204" pitchFamily="34" charset="0"/>
                <a:ea typeface="ＭＳ Ｐゴシック" pitchFamily="34" charset="-128"/>
                <a:cs typeface="Arial" charset="0"/>
              </a:rPr>
              <a:t>(currently) 4 programmes in the clinic</a:t>
            </a:r>
          </a:p>
          <a:p>
            <a:pPr lvl="1">
              <a:spcBef>
                <a:spcPts val="0"/>
              </a:spcBef>
              <a:buClrTx/>
              <a:buFont typeface="Wingdings" panose="05000000000000000000" pitchFamily="2" charset="2"/>
              <a:buChar char="Ø"/>
            </a:pPr>
            <a:r>
              <a:rPr lang="en-GB" altLang="en-US" sz="1800" dirty="0">
                <a:latin typeface="Calibri" panose="020F0502020204030204" pitchFamily="34" charset="0"/>
                <a:ea typeface="ＭＳ Ｐゴシック" pitchFamily="34" charset="-128"/>
                <a:cs typeface="Arial" charset="0"/>
              </a:rPr>
              <a:t>Series A, B and C ~£130m </a:t>
            </a:r>
          </a:p>
          <a:p>
            <a:pPr lvl="1">
              <a:spcBef>
                <a:spcPts val="0"/>
              </a:spcBef>
              <a:buClrTx/>
              <a:buFont typeface="Wingdings" panose="05000000000000000000" pitchFamily="2" charset="2"/>
              <a:buChar char="Ø"/>
            </a:pPr>
            <a:r>
              <a:rPr lang="en-GB" altLang="en-US" sz="1800" dirty="0">
                <a:latin typeface="Calibri" panose="020F0502020204030204" pitchFamily="34" charset="0"/>
                <a:ea typeface="ＭＳ Ｐゴシック" pitchFamily="34" charset="-128"/>
                <a:cs typeface="Arial" charset="0"/>
              </a:rPr>
              <a:t>IPO in summer 2018 ~ </a:t>
            </a:r>
            <a:r>
              <a:rPr lang="en-GB" altLang="en-US" sz="1800" dirty="0" smtClean="0">
                <a:latin typeface="Calibri" panose="020F0502020204030204" pitchFamily="34" charset="0"/>
                <a:ea typeface="ＭＳ Ｐゴシック" pitchFamily="34" charset="-128"/>
                <a:cs typeface="Arial" charset="0"/>
              </a:rPr>
              <a:t>USD160m</a:t>
            </a:r>
            <a:endParaRPr lang="en-GB" altLang="en-US" sz="1800" dirty="0">
              <a:latin typeface="Calibri" panose="020F0502020204030204" pitchFamily="34" charset="0"/>
              <a:ea typeface="ＭＳ Ｐゴシック" pitchFamily="34" charset="-128"/>
              <a:cs typeface="Arial" charset="0"/>
            </a:endParaRPr>
          </a:p>
          <a:p>
            <a:pPr lvl="1"/>
            <a:endParaRPr lang="en-GB" altLang="en-US" dirty="0">
              <a:latin typeface="Arial" charset="0"/>
              <a:ea typeface="ＭＳ Ｐゴシック" pitchFamily="34" charset="-128"/>
              <a:cs typeface="Arial" charset="0"/>
            </a:endParaRPr>
          </a:p>
        </p:txBody>
      </p:sp>
      <p:sp>
        <p:nvSpPr>
          <p:cNvPr id="6" name="Slide Number Placeholder 5"/>
          <p:cNvSpPr>
            <a:spLocks noGrp="1"/>
          </p:cNvSpPr>
          <p:nvPr>
            <p:ph type="sldNum" sz="quarter" idx="12"/>
          </p:nvPr>
        </p:nvSpPr>
        <p:spPr/>
        <p:txBody>
          <a:bodyPr/>
          <a:lstStyle/>
          <a:p>
            <a:fld id="{B71E0826-805E-41BB-82CC-8B7DB6024FCA}" type="slidenum">
              <a:rPr lang="en-GB" smtClean="0"/>
              <a:t>22</a:t>
            </a:fld>
            <a:endParaRPr lang="en-GB"/>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6244" y="982088"/>
            <a:ext cx="3232708" cy="1024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055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71E0826-805E-41BB-82CC-8B7DB6024FCA}" type="slidenum">
              <a:rPr lang="en-GB" smtClean="0"/>
              <a:t>23</a:t>
            </a:fld>
            <a:endParaRPr lang="en-GB"/>
          </a:p>
        </p:txBody>
      </p:sp>
      <p:sp>
        <p:nvSpPr>
          <p:cNvPr id="7" name="Content Placeholder 2"/>
          <p:cNvSpPr>
            <a:spLocks noGrp="1"/>
          </p:cNvSpPr>
          <p:nvPr>
            <p:ph idx="1"/>
          </p:nvPr>
        </p:nvSpPr>
        <p:spPr>
          <a:xfrm>
            <a:off x="457200" y="2490531"/>
            <a:ext cx="8229600" cy="4612688"/>
          </a:xfrm>
        </p:spPr>
        <p:txBody>
          <a:bodyPr>
            <a:noAutofit/>
          </a:bodyPr>
          <a:lstStyle/>
          <a:p>
            <a:pPr marL="0" indent="0">
              <a:buClrTx/>
              <a:buNone/>
            </a:pPr>
            <a:r>
              <a:rPr lang="en-GB" altLang="en-US" sz="1800" b="1" dirty="0">
                <a:latin typeface="Calibri" panose="020F0502020204030204" pitchFamily="34" charset="0"/>
                <a:ea typeface="ＭＳ Ｐゴシック" pitchFamily="34" charset="-128"/>
                <a:cs typeface="Arial" charset="0"/>
              </a:rPr>
              <a:t>Background</a:t>
            </a:r>
          </a:p>
          <a:p>
            <a:pPr lvl="1">
              <a:spcBef>
                <a:spcPts val="0"/>
              </a:spcBef>
              <a:buClrTx/>
              <a:buFont typeface="Wingdings" panose="05000000000000000000" pitchFamily="2" charset="2"/>
              <a:buChar char="Ø"/>
            </a:pPr>
            <a:r>
              <a:rPr lang="en-GB" altLang="en-US" sz="1800" dirty="0">
                <a:latin typeface="Calibri" panose="020F0502020204030204" pitchFamily="34" charset="0"/>
                <a:ea typeface="ＭＳ Ｐゴシック" pitchFamily="34" charset="-128"/>
                <a:cs typeface="Arial" charset="0"/>
              </a:rPr>
              <a:t>Gene therapy trials at GOSH lead by Bobby Gaspar and Adrian </a:t>
            </a:r>
            <a:r>
              <a:rPr lang="en-GB" altLang="en-US" sz="1800" dirty="0" err="1">
                <a:latin typeface="Calibri" panose="020F0502020204030204" pitchFamily="34" charset="0"/>
                <a:ea typeface="ＭＳ Ｐゴシック" pitchFamily="34" charset="-128"/>
                <a:cs typeface="Arial" charset="0"/>
              </a:rPr>
              <a:t>Trasher</a:t>
            </a:r>
            <a:r>
              <a:rPr lang="en-GB" altLang="en-US" sz="1800" dirty="0">
                <a:latin typeface="Calibri" panose="020F0502020204030204" pitchFamily="34" charset="0"/>
                <a:ea typeface="ＭＳ Ｐゴシック" pitchFamily="34" charset="-128"/>
                <a:cs typeface="Arial" charset="0"/>
              </a:rPr>
              <a:t> in ADA-SCID</a:t>
            </a:r>
          </a:p>
          <a:p>
            <a:pPr lvl="1">
              <a:spcBef>
                <a:spcPts val="0"/>
              </a:spcBef>
              <a:buClrTx/>
              <a:buFont typeface="Wingdings" panose="05000000000000000000" pitchFamily="2" charset="2"/>
              <a:buChar char="Ø"/>
            </a:pPr>
            <a:r>
              <a:rPr lang="en-GB" altLang="en-US" sz="1800" dirty="0">
                <a:latin typeface="Calibri" panose="020F0502020204030204" pitchFamily="34" charset="0"/>
                <a:ea typeface="ＭＳ Ｐゴシック" pitchFamily="34" charset="-128"/>
                <a:cs typeface="Arial" charset="0"/>
              </a:rPr>
              <a:t>Patients were successfully treated</a:t>
            </a:r>
          </a:p>
          <a:p>
            <a:pPr lvl="1">
              <a:spcBef>
                <a:spcPts val="0"/>
              </a:spcBef>
              <a:buClrTx/>
              <a:buFont typeface="Wingdings" panose="05000000000000000000" pitchFamily="2" charset="2"/>
              <a:buChar char="Ø"/>
            </a:pPr>
            <a:r>
              <a:rPr lang="en-GB" altLang="en-US" sz="1800" dirty="0">
                <a:latin typeface="Calibri" panose="020F0502020204030204" pitchFamily="34" charset="0"/>
                <a:ea typeface="ＭＳ Ｐゴシック" pitchFamily="34" charset="-128"/>
                <a:cs typeface="Arial" charset="0"/>
              </a:rPr>
              <a:t>Main IP clinical data</a:t>
            </a:r>
          </a:p>
          <a:p>
            <a:pPr>
              <a:buClrTx/>
              <a:buFont typeface="Wingdings" panose="05000000000000000000" pitchFamily="2" charset="2"/>
              <a:buChar char="Ø"/>
            </a:pPr>
            <a:endParaRPr lang="en-GB" altLang="en-US" sz="1800" dirty="0">
              <a:latin typeface="Calibri" panose="020F0502020204030204" pitchFamily="34" charset="0"/>
              <a:ea typeface="ＭＳ Ｐゴシック" pitchFamily="34" charset="-128"/>
              <a:cs typeface="Arial" charset="0"/>
            </a:endParaRPr>
          </a:p>
          <a:p>
            <a:pPr marL="0" indent="0">
              <a:buClrTx/>
              <a:buNone/>
            </a:pPr>
            <a:r>
              <a:rPr lang="en-GB" altLang="en-US" sz="1800" b="1" dirty="0">
                <a:latin typeface="Calibri" panose="020F0502020204030204" pitchFamily="34" charset="0"/>
                <a:ea typeface="ＭＳ Ｐゴシック" pitchFamily="34" charset="-128"/>
                <a:cs typeface="Arial" charset="0"/>
              </a:rPr>
              <a:t>Orchard Therapeutics – Gene Therapy Spin-out</a:t>
            </a:r>
          </a:p>
          <a:p>
            <a:pPr lvl="1">
              <a:spcBef>
                <a:spcPts val="0"/>
              </a:spcBef>
              <a:buClrTx/>
              <a:buFont typeface="Wingdings" panose="05000000000000000000" pitchFamily="2" charset="2"/>
              <a:buChar char="Ø"/>
            </a:pPr>
            <a:r>
              <a:rPr lang="en-GB" altLang="en-US" sz="1800" dirty="0">
                <a:latin typeface="Calibri" panose="020F0502020204030204" pitchFamily="34" charset="0"/>
                <a:ea typeface="ＭＳ Ｐゴシック" pitchFamily="34" charset="-128"/>
                <a:cs typeface="Arial" charset="0"/>
              </a:rPr>
              <a:t>Spun out from UCL in 2015</a:t>
            </a:r>
          </a:p>
          <a:p>
            <a:pPr lvl="1">
              <a:spcBef>
                <a:spcPts val="0"/>
              </a:spcBef>
              <a:buClrTx/>
              <a:buFont typeface="Wingdings" panose="05000000000000000000" pitchFamily="2" charset="2"/>
              <a:buChar char="Ø"/>
            </a:pPr>
            <a:r>
              <a:rPr lang="en-GB" altLang="en-US" sz="1800" dirty="0">
                <a:latin typeface="Calibri" panose="020F0502020204030204" pitchFamily="34" charset="0"/>
                <a:ea typeface="ＭＳ Ｐゴシック" pitchFamily="34" charset="-128"/>
                <a:cs typeface="Arial" charset="0"/>
              </a:rPr>
              <a:t>Series A, B and C total of ~USD300m</a:t>
            </a:r>
          </a:p>
          <a:p>
            <a:pPr lvl="1">
              <a:spcBef>
                <a:spcPts val="0"/>
              </a:spcBef>
              <a:buClrTx/>
              <a:buFont typeface="Wingdings" panose="05000000000000000000" pitchFamily="2" charset="2"/>
              <a:buChar char="Ø"/>
            </a:pPr>
            <a:r>
              <a:rPr lang="en-GB" altLang="en-US" sz="1800" dirty="0">
                <a:latin typeface="Calibri" panose="020F0502020204030204" pitchFamily="34" charset="0"/>
                <a:ea typeface="ＭＳ Ｐゴシック" pitchFamily="34" charset="-128"/>
                <a:cs typeface="Arial" charset="0"/>
              </a:rPr>
              <a:t>UCL/GOSH licensed 3 programmes incl. clinical data and other IP</a:t>
            </a:r>
          </a:p>
          <a:p>
            <a:pPr lvl="1">
              <a:spcBef>
                <a:spcPts val="0"/>
              </a:spcBef>
              <a:buClrTx/>
              <a:buFont typeface="Wingdings" panose="05000000000000000000" pitchFamily="2" charset="2"/>
              <a:buChar char="Ø"/>
            </a:pPr>
            <a:r>
              <a:rPr lang="en-GB" altLang="en-US" sz="1800" dirty="0">
                <a:latin typeface="Calibri" panose="020F0502020204030204" pitchFamily="34" charset="0"/>
                <a:ea typeface="ＭＳ Ｐゴシック" pitchFamily="34" charset="-128"/>
                <a:cs typeface="Arial" charset="0"/>
              </a:rPr>
              <a:t>Focus on </a:t>
            </a:r>
            <a:r>
              <a:rPr lang="en-GB" altLang="en-US" sz="1800" i="1" dirty="0">
                <a:latin typeface="Calibri" panose="020F0502020204030204" pitchFamily="34" charset="0"/>
                <a:ea typeface="ＭＳ Ｐゴシック" pitchFamily="34" charset="-128"/>
                <a:cs typeface="Arial" charset="0"/>
              </a:rPr>
              <a:t>ex-vivo</a:t>
            </a:r>
            <a:r>
              <a:rPr lang="en-GB" altLang="en-US" sz="1800" dirty="0">
                <a:latin typeface="Calibri" panose="020F0502020204030204" pitchFamily="34" charset="0"/>
                <a:ea typeface="ＭＳ Ｐゴシック" pitchFamily="34" charset="-128"/>
                <a:cs typeface="Arial" charset="0"/>
              </a:rPr>
              <a:t> autologous haematopoietic stem cell gene therapies</a:t>
            </a:r>
          </a:p>
          <a:p>
            <a:pPr lvl="1">
              <a:spcBef>
                <a:spcPts val="0"/>
              </a:spcBef>
              <a:buClrTx/>
              <a:buFont typeface="Wingdings" panose="05000000000000000000" pitchFamily="2" charset="2"/>
              <a:buChar char="Ø"/>
            </a:pPr>
            <a:r>
              <a:rPr lang="en-GB" altLang="en-US" sz="1800" dirty="0">
                <a:latin typeface="Calibri" panose="020F0502020204030204" pitchFamily="34" charset="0"/>
                <a:ea typeface="ＭＳ Ｐゴシック" pitchFamily="34" charset="-128"/>
                <a:cs typeface="Arial" charset="0"/>
              </a:rPr>
              <a:t>Additional licenses from University of Manchester, </a:t>
            </a:r>
            <a:r>
              <a:rPr lang="en-GB" altLang="en-US" sz="1800" dirty="0" err="1">
                <a:latin typeface="Calibri" panose="020F0502020204030204" pitchFamily="34" charset="0"/>
                <a:ea typeface="ＭＳ Ｐゴシック" pitchFamily="34" charset="-128"/>
                <a:cs typeface="Arial" charset="0"/>
              </a:rPr>
              <a:t>Genethon</a:t>
            </a:r>
            <a:r>
              <a:rPr lang="en-GB" altLang="en-US" sz="1800" dirty="0">
                <a:latin typeface="Calibri" panose="020F0502020204030204" pitchFamily="34" charset="0"/>
                <a:ea typeface="ＭＳ Ｐゴシック" pitchFamily="34" charset="-128"/>
                <a:cs typeface="Arial" charset="0"/>
              </a:rPr>
              <a:t>, UCLA and Boston Children’s</a:t>
            </a:r>
          </a:p>
          <a:p>
            <a:pPr lvl="1">
              <a:spcBef>
                <a:spcPts val="0"/>
              </a:spcBef>
              <a:buClrTx/>
              <a:buFont typeface="Wingdings" panose="05000000000000000000" pitchFamily="2" charset="2"/>
              <a:buChar char="Ø"/>
            </a:pPr>
            <a:r>
              <a:rPr lang="en-GB" altLang="en-US" sz="1800" dirty="0" err="1">
                <a:latin typeface="Calibri" panose="020F0502020204030204" pitchFamily="34" charset="0"/>
                <a:ea typeface="ＭＳ Ｐゴシック" pitchFamily="34" charset="-128"/>
                <a:cs typeface="Arial" charset="0"/>
              </a:rPr>
              <a:t>Aqcuired</a:t>
            </a:r>
            <a:r>
              <a:rPr lang="en-GB" altLang="en-US" sz="1800" dirty="0">
                <a:latin typeface="Calibri" panose="020F0502020204030204" pitchFamily="34" charset="0"/>
                <a:ea typeface="ＭＳ Ｐゴシック" pitchFamily="34" charset="-128"/>
                <a:cs typeface="Arial" charset="0"/>
              </a:rPr>
              <a:t> GSK assets in April 2018</a:t>
            </a:r>
          </a:p>
          <a:p>
            <a:pPr lvl="1">
              <a:spcBef>
                <a:spcPts val="0"/>
              </a:spcBef>
              <a:buClrTx/>
              <a:buFont typeface="Wingdings" panose="05000000000000000000" pitchFamily="2" charset="2"/>
              <a:buChar char="Ø"/>
            </a:pPr>
            <a:r>
              <a:rPr lang="en-GB" altLang="en-US" sz="1800" dirty="0">
                <a:latin typeface="Calibri" panose="020F0502020204030204" pitchFamily="34" charset="0"/>
                <a:ea typeface="ＭＳ Ｐゴシック" pitchFamily="34" charset="-128"/>
                <a:cs typeface="Arial" charset="0"/>
              </a:rPr>
              <a:t>IPO in November 2018 raised  </a:t>
            </a:r>
            <a:r>
              <a:rPr lang="en-GB" altLang="en-US" sz="1800" dirty="0" smtClean="0">
                <a:latin typeface="Calibri" panose="020F0502020204030204" pitchFamily="34" charset="0"/>
                <a:ea typeface="ＭＳ Ｐゴシック" pitchFamily="34" charset="-128"/>
                <a:cs typeface="Arial" charset="0"/>
              </a:rPr>
              <a:t>USD225</a:t>
            </a:r>
            <a:endParaRPr lang="en-GB" altLang="en-US" sz="1800" dirty="0">
              <a:latin typeface="Calibri" panose="020F0502020204030204" pitchFamily="34" charset="0"/>
              <a:ea typeface="ＭＳ Ｐゴシック" pitchFamily="34" charset="-128"/>
              <a:cs typeface="Arial" charset="0"/>
            </a:endParaRPr>
          </a:p>
        </p:txBody>
      </p:sp>
      <p:pic>
        <p:nvPicPr>
          <p:cNvPr id="8" name="Picture 6" descr="http://www.uclb.com/wp-content/uploads/2017/07/orchardtherapeutics-300x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839" y="970218"/>
            <a:ext cx="2694321" cy="1085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96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fade">
                                      <p:cBhvr>
                                        <p:cTn id="7" dur="500"/>
                                        <p:tgtEl>
                                          <p:spTgt spid="7">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6" end="6"/>
                                            </p:txEl>
                                          </p:spTgt>
                                        </p:tgtEl>
                                        <p:attrNameLst>
                                          <p:attrName>style.visibility</p:attrName>
                                        </p:attrNameLst>
                                      </p:cBhvr>
                                      <p:to>
                                        <p:strVal val="visible"/>
                                      </p:to>
                                    </p:set>
                                    <p:animEffect transition="in" filter="fade">
                                      <p:cBhvr>
                                        <p:cTn id="10" dur="500"/>
                                        <p:tgtEl>
                                          <p:spTgt spid="7">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animEffect transition="in" filter="fade">
                                      <p:cBhvr>
                                        <p:cTn id="13" dur="500"/>
                                        <p:tgtEl>
                                          <p:spTgt spid="7">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8" end="8"/>
                                            </p:txEl>
                                          </p:spTgt>
                                        </p:tgtEl>
                                        <p:attrNameLst>
                                          <p:attrName>style.visibility</p:attrName>
                                        </p:attrNameLst>
                                      </p:cBhvr>
                                      <p:to>
                                        <p:strVal val="visible"/>
                                      </p:to>
                                    </p:set>
                                    <p:animEffect transition="in" filter="fade">
                                      <p:cBhvr>
                                        <p:cTn id="16" dur="500"/>
                                        <p:tgtEl>
                                          <p:spTgt spid="7">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animEffect transition="in" filter="fade">
                                      <p:cBhvr>
                                        <p:cTn id="19" dur="500"/>
                                        <p:tgtEl>
                                          <p:spTgt spid="7">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10" end="10"/>
                                            </p:txEl>
                                          </p:spTgt>
                                        </p:tgtEl>
                                        <p:attrNameLst>
                                          <p:attrName>style.visibility</p:attrName>
                                        </p:attrNameLst>
                                      </p:cBhvr>
                                      <p:to>
                                        <p:strVal val="visible"/>
                                      </p:to>
                                    </p:set>
                                    <p:animEffect transition="in" filter="fade">
                                      <p:cBhvr>
                                        <p:cTn id="22" dur="500"/>
                                        <p:tgtEl>
                                          <p:spTgt spid="7">
                                            <p:txEl>
                                              <p:pRg st="10" end="1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11" end="11"/>
                                            </p:txEl>
                                          </p:spTgt>
                                        </p:tgtEl>
                                        <p:attrNameLst>
                                          <p:attrName>style.visibility</p:attrName>
                                        </p:attrNameLst>
                                      </p:cBhvr>
                                      <p:to>
                                        <p:strVal val="visible"/>
                                      </p:to>
                                    </p:set>
                                    <p:animEffect transition="in" filter="fade">
                                      <p:cBhvr>
                                        <p:cTn id="25" dur="500"/>
                                        <p:tgtEl>
                                          <p:spTgt spid="7">
                                            <p:txEl>
                                              <p:pRg st="11" end="1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12" end="12"/>
                                            </p:txEl>
                                          </p:spTgt>
                                        </p:tgtEl>
                                        <p:attrNameLst>
                                          <p:attrName>style.visibility</p:attrName>
                                        </p:attrNameLst>
                                      </p:cBhvr>
                                      <p:to>
                                        <p:strVal val="visible"/>
                                      </p:to>
                                    </p:set>
                                    <p:animEffect transition="in" filter="fade">
                                      <p:cBhvr>
                                        <p:cTn id="28"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71E0826-805E-41BB-82CC-8B7DB6024FCA}" type="slidenum">
              <a:rPr lang="en-GB" smtClean="0"/>
              <a:t>24</a:t>
            </a:fld>
            <a:endParaRPr lang="en-GB"/>
          </a:p>
        </p:txBody>
      </p:sp>
      <p:sp>
        <p:nvSpPr>
          <p:cNvPr id="7" name="Content Placeholder 2"/>
          <p:cNvSpPr>
            <a:spLocks noGrp="1"/>
          </p:cNvSpPr>
          <p:nvPr>
            <p:ph idx="1"/>
          </p:nvPr>
        </p:nvSpPr>
        <p:spPr>
          <a:xfrm>
            <a:off x="381000" y="2126577"/>
            <a:ext cx="9620250" cy="4921923"/>
          </a:xfrm>
        </p:spPr>
        <p:txBody>
          <a:bodyPr>
            <a:noAutofit/>
          </a:bodyPr>
          <a:lstStyle/>
          <a:p>
            <a:pPr marL="0" indent="0">
              <a:buClrTx/>
              <a:buNone/>
            </a:pPr>
            <a:r>
              <a:rPr lang="en-GB" altLang="en-US" sz="1800" b="1" dirty="0">
                <a:latin typeface="Calibri" panose="020F0502020204030204" pitchFamily="34" charset="0"/>
                <a:ea typeface="ＭＳ Ｐゴシック" pitchFamily="34" charset="-128"/>
                <a:cs typeface="Arial" charset="0"/>
              </a:rPr>
              <a:t>Background – Gene therapy license</a:t>
            </a:r>
            <a:endParaRPr lang="en-GB" altLang="en-US" sz="1800" dirty="0">
              <a:latin typeface="Calibri" panose="020F0502020204030204" pitchFamily="34" charset="0"/>
              <a:ea typeface="ＭＳ Ｐゴシック" pitchFamily="34" charset="-128"/>
              <a:cs typeface="Arial" charset="0"/>
            </a:endParaRPr>
          </a:p>
          <a:p>
            <a:pPr lvl="1">
              <a:spcBef>
                <a:spcPts val="0"/>
              </a:spcBef>
              <a:buClrTx/>
              <a:buFont typeface="Wingdings" panose="05000000000000000000" pitchFamily="2" charset="2"/>
              <a:buChar char="Ø"/>
            </a:pPr>
            <a:r>
              <a:rPr lang="en-GB" altLang="en-US" sz="1800" dirty="0">
                <a:latin typeface="Calibri" panose="020F0502020204030204" pitchFamily="34" charset="0"/>
                <a:ea typeface="ＭＳ Ｐゴシック" pitchFamily="34" charset="-128"/>
                <a:cs typeface="Arial" charset="0"/>
              </a:rPr>
              <a:t>Professor Amit </a:t>
            </a:r>
            <a:r>
              <a:rPr lang="en-GB" altLang="en-US" sz="1800" dirty="0" err="1">
                <a:latin typeface="Calibri" panose="020F0502020204030204" pitchFamily="34" charset="0"/>
                <a:ea typeface="ＭＳ Ｐゴシック" pitchFamily="34" charset="-128"/>
                <a:cs typeface="Arial" charset="0"/>
              </a:rPr>
              <a:t>Nathwani</a:t>
            </a:r>
            <a:r>
              <a:rPr lang="en-GB" altLang="en-US" sz="1800" dirty="0">
                <a:latin typeface="Calibri" panose="020F0502020204030204" pitchFamily="34" charset="0"/>
                <a:ea typeface="ＭＳ Ｐゴシック" pitchFamily="34" charset="-128"/>
                <a:cs typeface="Arial" charset="0"/>
              </a:rPr>
              <a:t> leads haemophilia clinic at Royal Free Hospital and is leading on gene therapy for haematological disorders research</a:t>
            </a:r>
          </a:p>
          <a:p>
            <a:pPr lvl="1">
              <a:spcBef>
                <a:spcPts val="0"/>
              </a:spcBef>
              <a:buClrTx/>
              <a:buFont typeface="Wingdings" panose="05000000000000000000" pitchFamily="2" charset="2"/>
              <a:buChar char="Ø"/>
            </a:pPr>
            <a:r>
              <a:rPr lang="en-GB" altLang="en-US" sz="1800" dirty="0">
                <a:latin typeface="Calibri" panose="020F0502020204030204" pitchFamily="34" charset="0"/>
                <a:ea typeface="ＭＳ Ｐゴシック" pitchFamily="34" charset="-128"/>
                <a:cs typeface="Arial" charset="0"/>
              </a:rPr>
              <a:t>Background UCL and St Jude Children’s Research Hospital developed a novel adeno-associated viral vector (AVV) for gene therapies</a:t>
            </a:r>
          </a:p>
          <a:p>
            <a:pPr lvl="1">
              <a:spcBef>
                <a:spcPts val="0"/>
              </a:spcBef>
              <a:buClrTx/>
              <a:buFont typeface="Wingdings" panose="05000000000000000000" pitchFamily="2" charset="2"/>
              <a:buChar char="Ø"/>
            </a:pPr>
            <a:r>
              <a:rPr lang="en-GB" altLang="en-US" sz="1800" dirty="0">
                <a:latin typeface="Calibri" panose="020F0502020204030204" pitchFamily="34" charset="0"/>
                <a:ea typeface="ＭＳ Ｐゴシック" pitchFamily="34" charset="-128"/>
                <a:cs typeface="Arial" charset="0"/>
              </a:rPr>
              <a:t>Developed codon optimised sequence and promotor  for Factor VIII </a:t>
            </a:r>
          </a:p>
          <a:p>
            <a:pPr>
              <a:buClrTx/>
              <a:buFont typeface="Wingdings" panose="05000000000000000000" pitchFamily="2" charset="2"/>
              <a:buChar char="Ø"/>
            </a:pPr>
            <a:endParaRPr lang="en-GB" altLang="en-US" sz="1800" dirty="0">
              <a:latin typeface="Calibri" panose="020F0502020204030204" pitchFamily="34" charset="0"/>
              <a:ea typeface="ＭＳ Ｐゴシック" pitchFamily="34" charset="-128"/>
              <a:cs typeface="Arial" charset="0"/>
            </a:endParaRPr>
          </a:p>
          <a:p>
            <a:pPr marL="0" indent="0">
              <a:buClrTx/>
              <a:buNone/>
            </a:pPr>
            <a:r>
              <a:rPr lang="en-GB" altLang="en-US" sz="1800" b="1" dirty="0" err="1">
                <a:latin typeface="Calibri" panose="020F0502020204030204" pitchFamily="34" charset="0"/>
                <a:ea typeface="ＭＳ Ｐゴシック" pitchFamily="34" charset="-128"/>
                <a:cs typeface="Arial" charset="0"/>
              </a:rPr>
              <a:t>BioMarin</a:t>
            </a:r>
            <a:r>
              <a:rPr lang="en-GB" altLang="en-US" sz="1800" b="1" dirty="0">
                <a:latin typeface="Calibri" panose="020F0502020204030204" pitchFamily="34" charset="0"/>
                <a:ea typeface="ＭＳ Ｐゴシック" pitchFamily="34" charset="-128"/>
                <a:cs typeface="Arial" charset="0"/>
              </a:rPr>
              <a:t> – Exclusive gene therapy license</a:t>
            </a:r>
          </a:p>
          <a:p>
            <a:pPr lvl="1">
              <a:spcBef>
                <a:spcPts val="0"/>
              </a:spcBef>
              <a:buClrTx/>
              <a:buFont typeface="Wingdings" panose="05000000000000000000" pitchFamily="2" charset="2"/>
              <a:buChar char="Ø"/>
            </a:pPr>
            <a:r>
              <a:rPr lang="en-GB" altLang="en-US" sz="1800" dirty="0">
                <a:latin typeface="Calibri" panose="020F0502020204030204" pitchFamily="34" charset="0"/>
                <a:ea typeface="ＭＳ Ｐゴシック" pitchFamily="34" charset="-128"/>
                <a:cs typeface="Arial" charset="0"/>
              </a:rPr>
              <a:t>Exclusively licensed to </a:t>
            </a:r>
            <a:r>
              <a:rPr lang="en-GB" altLang="en-US" sz="1800" dirty="0" err="1">
                <a:latin typeface="Calibri" panose="020F0502020204030204" pitchFamily="34" charset="0"/>
                <a:ea typeface="ＭＳ Ｐゴシック" pitchFamily="34" charset="-128"/>
                <a:cs typeface="Arial" charset="0"/>
              </a:rPr>
              <a:t>BioMarin</a:t>
            </a:r>
            <a:r>
              <a:rPr lang="en-GB" altLang="en-US" sz="1800" dirty="0">
                <a:latin typeface="Calibri" panose="020F0502020204030204" pitchFamily="34" charset="0"/>
                <a:ea typeface="ＭＳ Ｐゴシック" pitchFamily="34" charset="-128"/>
                <a:cs typeface="Arial" charset="0"/>
              </a:rPr>
              <a:t> in February 2013</a:t>
            </a:r>
          </a:p>
          <a:p>
            <a:pPr lvl="2">
              <a:spcBef>
                <a:spcPts val="0"/>
              </a:spcBef>
              <a:buClrTx/>
              <a:buFont typeface="Wingdings" panose="05000000000000000000" pitchFamily="2" charset="2"/>
              <a:buChar char="Ø"/>
            </a:pPr>
            <a:r>
              <a:rPr lang="en-GB" altLang="en-US" sz="1800" dirty="0">
                <a:latin typeface="Calibri" panose="020F0502020204030204" pitchFamily="34" charset="0"/>
                <a:ea typeface="ＭＳ Ｐゴシック" pitchFamily="34" charset="-128"/>
                <a:cs typeface="Arial" charset="0"/>
              </a:rPr>
              <a:t>Optimised FVIII gene therapy cassette. </a:t>
            </a:r>
          </a:p>
          <a:p>
            <a:pPr lvl="2">
              <a:spcBef>
                <a:spcPts val="0"/>
              </a:spcBef>
              <a:buClrTx/>
              <a:buFont typeface="Wingdings" panose="05000000000000000000" pitchFamily="2" charset="2"/>
              <a:buChar char="Ø"/>
            </a:pPr>
            <a:r>
              <a:rPr lang="en-GB" altLang="en-US" sz="1800" dirty="0">
                <a:latin typeface="Calibri" panose="020F0502020204030204" pitchFamily="34" charset="0"/>
                <a:ea typeface="ＭＳ Ｐゴシック" pitchFamily="34" charset="-128"/>
                <a:cs typeface="Arial" charset="0"/>
              </a:rPr>
              <a:t>Specific Factor VIII AVV vector</a:t>
            </a:r>
          </a:p>
          <a:p>
            <a:pPr lvl="1">
              <a:spcBef>
                <a:spcPts val="0"/>
              </a:spcBef>
              <a:buClrTx/>
              <a:buFont typeface="Wingdings" panose="05000000000000000000" pitchFamily="2" charset="2"/>
              <a:buChar char="Ø"/>
            </a:pPr>
            <a:r>
              <a:rPr lang="en-GB" altLang="en-US" sz="1800" dirty="0" err="1">
                <a:latin typeface="Calibri" panose="020F0502020204030204" pitchFamily="34" charset="0"/>
                <a:ea typeface="ＭＳ Ｐゴシック" pitchFamily="34" charset="-128"/>
                <a:cs typeface="Arial" charset="0"/>
              </a:rPr>
              <a:t>BioMarin</a:t>
            </a:r>
            <a:r>
              <a:rPr lang="en-GB" altLang="en-US" sz="1800" dirty="0">
                <a:latin typeface="Calibri" panose="020F0502020204030204" pitchFamily="34" charset="0"/>
                <a:ea typeface="ＭＳ Ｐゴシック" pitchFamily="34" charset="-128"/>
                <a:cs typeface="Arial" charset="0"/>
              </a:rPr>
              <a:t> clinically develops the project </a:t>
            </a:r>
          </a:p>
          <a:p>
            <a:pPr lvl="2">
              <a:spcBef>
                <a:spcPts val="0"/>
              </a:spcBef>
              <a:buClrTx/>
              <a:buFont typeface="Wingdings" panose="05000000000000000000" pitchFamily="2" charset="2"/>
              <a:buChar char="Ø"/>
            </a:pPr>
            <a:r>
              <a:rPr lang="en-GB" altLang="en-US" sz="1800" dirty="0" err="1">
                <a:latin typeface="Calibri" panose="020F0502020204030204" pitchFamily="34" charset="0"/>
                <a:ea typeface="ＭＳ Ｐゴシック" pitchFamily="34" charset="-128"/>
                <a:cs typeface="Arial" charset="0"/>
              </a:rPr>
              <a:t>Valoctocogene</a:t>
            </a:r>
            <a:r>
              <a:rPr lang="en-GB" altLang="en-US" sz="1800" dirty="0">
                <a:latin typeface="Calibri" panose="020F0502020204030204" pitchFamily="34" charset="0"/>
                <a:ea typeface="ＭＳ Ｐゴシック" pitchFamily="34" charset="-128"/>
                <a:cs typeface="Arial" charset="0"/>
              </a:rPr>
              <a:t> </a:t>
            </a:r>
            <a:r>
              <a:rPr lang="en-GB" altLang="en-US" sz="1800" dirty="0" err="1">
                <a:latin typeface="Calibri" panose="020F0502020204030204" pitchFamily="34" charset="0"/>
                <a:ea typeface="ＭＳ Ｐゴシック" pitchFamily="34" charset="-128"/>
                <a:cs typeface="Arial" charset="0"/>
              </a:rPr>
              <a:t>roxaparvovec</a:t>
            </a:r>
            <a:r>
              <a:rPr lang="en-GB" altLang="en-US" sz="1800" dirty="0">
                <a:latin typeface="Calibri" panose="020F0502020204030204" pitchFamily="34" charset="0"/>
                <a:ea typeface="ＭＳ Ｐゴシック" pitchFamily="34" charset="-128"/>
                <a:cs typeface="Arial" charset="0"/>
              </a:rPr>
              <a:t> positive read outs in Phase I/II that suggest a one-time infusion of </a:t>
            </a:r>
            <a:r>
              <a:rPr lang="en-GB" altLang="en-US" sz="1800" dirty="0" err="1">
                <a:latin typeface="Calibri" panose="020F0502020204030204" pitchFamily="34" charset="0"/>
                <a:ea typeface="ＭＳ Ｐゴシック" pitchFamily="34" charset="-128"/>
                <a:cs typeface="Arial" charset="0"/>
              </a:rPr>
              <a:t>valoctocogene</a:t>
            </a:r>
            <a:r>
              <a:rPr lang="en-GB" altLang="en-US" sz="1800" dirty="0">
                <a:latin typeface="Calibri" panose="020F0502020204030204" pitchFamily="34" charset="0"/>
                <a:ea typeface="ＭＳ Ｐゴシック" pitchFamily="34" charset="-128"/>
                <a:cs typeface="Arial" charset="0"/>
              </a:rPr>
              <a:t> </a:t>
            </a:r>
            <a:r>
              <a:rPr lang="en-GB" altLang="en-US" sz="1800" dirty="0" err="1">
                <a:latin typeface="Calibri" panose="020F0502020204030204" pitchFamily="34" charset="0"/>
                <a:ea typeface="ＭＳ Ｐゴシック" pitchFamily="34" charset="-128"/>
                <a:cs typeface="Arial" charset="0"/>
              </a:rPr>
              <a:t>roxaparvovec</a:t>
            </a:r>
            <a:r>
              <a:rPr lang="en-GB" altLang="en-US" sz="1800" dirty="0">
                <a:latin typeface="Calibri" panose="020F0502020204030204" pitchFamily="34" charset="0"/>
                <a:ea typeface="ＭＳ Ｐゴシック" pitchFamily="34" charset="-128"/>
                <a:cs typeface="Arial" charset="0"/>
              </a:rPr>
              <a:t> has the potential to eliminate bleeds and the need for exogenous factor VIII infusions</a:t>
            </a:r>
          </a:p>
          <a:p>
            <a:pPr lvl="2">
              <a:spcBef>
                <a:spcPts val="0"/>
              </a:spcBef>
              <a:buClrTx/>
              <a:buFont typeface="Wingdings" panose="05000000000000000000" pitchFamily="2" charset="2"/>
              <a:buChar char="Ø"/>
            </a:pPr>
            <a:r>
              <a:rPr lang="en-GB" altLang="en-US" sz="1800" dirty="0">
                <a:latin typeface="Calibri" panose="020F0502020204030204" pitchFamily="34" charset="0"/>
                <a:ea typeface="ＭＳ Ｐゴシック" pitchFamily="34" charset="-128"/>
                <a:cs typeface="Arial" charset="0"/>
              </a:rPr>
              <a:t>Currently in Phase III</a:t>
            </a:r>
          </a:p>
        </p:txBody>
      </p:sp>
      <p:pic>
        <p:nvPicPr>
          <p:cNvPr id="8" name="Picture 6" descr="Biomarin-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0560" y="1039309"/>
            <a:ext cx="3605727" cy="103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111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fade">
                                      <p:cBhvr>
                                        <p:cTn id="7" dur="500"/>
                                        <p:tgtEl>
                                          <p:spTgt spid="7">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6" end="6"/>
                                            </p:txEl>
                                          </p:spTgt>
                                        </p:tgtEl>
                                        <p:attrNameLst>
                                          <p:attrName>style.visibility</p:attrName>
                                        </p:attrNameLst>
                                      </p:cBhvr>
                                      <p:to>
                                        <p:strVal val="visible"/>
                                      </p:to>
                                    </p:set>
                                    <p:animEffect transition="in" filter="fade">
                                      <p:cBhvr>
                                        <p:cTn id="10" dur="500"/>
                                        <p:tgtEl>
                                          <p:spTgt spid="7">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animEffect transition="in" filter="fade">
                                      <p:cBhvr>
                                        <p:cTn id="13" dur="500"/>
                                        <p:tgtEl>
                                          <p:spTgt spid="7">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8" end="8"/>
                                            </p:txEl>
                                          </p:spTgt>
                                        </p:tgtEl>
                                        <p:attrNameLst>
                                          <p:attrName>style.visibility</p:attrName>
                                        </p:attrNameLst>
                                      </p:cBhvr>
                                      <p:to>
                                        <p:strVal val="visible"/>
                                      </p:to>
                                    </p:set>
                                    <p:animEffect transition="in" filter="fade">
                                      <p:cBhvr>
                                        <p:cTn id="16" dur="500"/>
                                        <p:tgtEl>
                                          <p:spTgt spid="7">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animEffect transition="in" filter="fade">
                                      <p:cBhvr>
                                        <p:cTn id="19" dur="500"/>
                                        <p:tgtEl>
                                          <p:spTgt spid="7">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10" end="10"/>
                                            </p:txEl>
                                          </p:spTgt>
                                        </p:tgtEl>
                                        <p:attrNameLst>
                                          <p:attrName>style.visibility</p:attrName>
                                        </p:attrNameLst>
                                      </p:cBhvr>
                                      <p:to>
                                        <p:strVal val="visible"/>
                                      </p:to>
                                    </p:set>
                                    <p:animEffect transition="in" filter="fade">
                                      <p:cBhvr>
                                        <p:cTn id="22" dur="500"/>
                                        <p:tgtEl>
                                          <p:spTgt spid="7">
                                            <p:txEl>
                                              <p:pRg st="10" end="1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11" end="11"/>
                                            </p:txEl>
                                          </p:spTgt>
                                        </p:tgtEl>
                                        <p:attrNameLst>
                                          <p:attrName>style.visibility</p:attrName>
                                        </p:attrNameLst>
                                      </p:cBhvr>
                                      <p:to>
                                        <p:strVal val="visible"/>
                                      </p:to>
                                    </p:set>
                                    <p:animEffect transition="in" filter="fade">
                                      <p:cBhvr>
                                        <p:cTn id="25"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
            <a:extLst>
              <a:ext uri="{FF2B5EF4-FFF2-40B4-BE49-F238E27FC236}">
                <a16:creationId xmlns:a16="http://schemas.microsoft.com/office/drawing/2014/main" id="{17B09F74-BFCD-7E40-B165-09904B93B677}"/>
              </a:ext>
            </a:extLst>
          </p:cNvPr>
          <p:cNvSpPr>
            <a:spLocks/>
          </p:cNvSpPr>
          <p:nvPr/>
        </p:nvSpPr>
        <p:spPr bwMode="gray">
          <a:xfrm>
            <a:off x="2175152" y="916526"/>
            <a:ext cx="6195104" cy="6195759"/>
          </a:xfrm>
          <a:prstGeom prst="ellipse">
            <a:avLst/>
          </a:prstGeom>
          <a:noFill/>
          <a:ln w="9525" cap="rnd" cmpd="sng">
            <a:solidFill>
              <a:srgbClr val="B3B3B3"/>
            </a:solidFill>
            <a:prstDash val="sysDash"/>
            <a:round/>
            <a:headEnd type="triangle" w="med" len="med"/>
            <a:tailEnd type="triangle" w="med" len="med"/>
          </a:ln>
          <a:effectLst/>
          <a:scene3d>
            <a:camera prst="orthographicFront">
              <a:rot lat="0" lon="0" rev="0"/>
            </a:camera>
            <a:lightRig rig="balanced" dir="t">
              <a:rot lat="0" lon="0" rev="8700000"/>
            </a:lightRig>
          </a:scene3d>
          <a:sp3d/>
        </p:spPr>
        <p:txBody>
          <a:bodyPr wrap="none" lIns="0" tIns="0" rIns="0" bIns="0" anchor="ctr" anchorCtr="1"/>
          <a:lstStyle/>
          <a:p>
            <a:pPr algn="ctr" defTabSz="802752" hangingPunct="0">
              <a:lnSpc>
                <a:spcPct val="90000"/>
              </a:lnSpc>
              <a:spcBef>
                <a:spcPts val="878"/>
              </a:spcBef>
              <a:spcAft>
                <a:spcPts val="877"/>
              </a:spcAft>
              <a:tabLst>
                <a:tab pos="575954" algn="l"/>
                <a:tab pos="1151908" algn="l"/>
                <a:tab pos="1727862" algn="l"/>
              </a:tabLst>
              <a:defRPr/>
            </a:pPr>
            <a:endParaRPr lang="en-US" sz="1228" kern="0" noProof="1">
              <a:solidFill>
                <a:srgbClr val="FFFFFF"/>
              </a:solidFill>
              <a:latin typeface="Bebas Neue" panose="020B0506020202020201" pitchFamily="34" charset="0"/>
              <a:sym typeface="Century Gothic"/>
            </a:endParaRPr>
          </a:p>
        </p:txBody>
      </p:sp>
      <p:sp>
        <p:nvSpPr>
          <p:cNvPr id="21" name="Titel 1">
            <a:extLst>
              <a:ext uri="{FF2B5EF4-FFF2-40B4-BE49-F238E27FC236}">
                <a16:creationId xmlns:a16="http://schemas.microsoft.com/office/drawing/2014/main" id="{04017D1D-312D-CD44-8C7A-85D21AC0D1C4}"/>
              </a:ext>
            </a:extLst>
          </p:cNvPr>
          <p:cNvSpPr txBox="1">
            <a:spLocks noGrp="1"/>
          </p:cNvSpPr>
          <p:nvPr>
            <p:ph type="title"/>
          </p:nvPr>
        </p:nvSpPr>
        <p:spPr>
          <a:prstGeom prst="rect">
            <a:avLst/>
          </a:prstGeom>
        </p:spPr>
        <p:txBody>
          <a:bodyPr anchor="ctr">
            <a:normAutofit/>
          </a:bodyPr>
          <a:lstStyle>
            <a:lvl1pPr>
              <a:defRPr sz="2600" b="1">
                <a:solidFill>
                  <a:srgbClr val="262626"/>
                </a:solidFill>
                <a:latin typeface="Century Gothic"/>
                <a:ea typeface="Century Gothic"/>
                <a:cs typeface="Century Gothic"/>
                <a:sym typeface="Century Gothic"/>
              </a:defRPr>
            </a:lvl1pPr>
          </a:lstStyle>
          <a:p>
            <a:r>
              <a:rPr lang="en-GB" dirty="0"/>
              <a:t>Common Success Factors</a:t>
            </a:r>
            <a:endParaRPr dirty="0"/>
          </a:p>
        </p:txBody>
      </p:sp>
      <p:sp>
        <p:nvSpPr>
          <p:cNvPr id="2" name="Content Placeholder 1"/>
          <p:cNvSpPr>
            <a:spLocks noGrp="1"/>
          </p:cNvSpPr>
          <p:nvPr>
            <p:ph idx="1"/>
          </p:nvPr>
        </p:nvSpPr>
        <p:spPr/>
        <p:txBody>
          <a:bodyPr/>
          <a:lstStyle/>
          <a:p>
            <a:endParaRPr lang="en-GB" dirty="0"/>
          </a:p>
        </p:txBody>
      </p:sp>
      <p:sp>
        <p:nvSpPr>
          <p:cNvPr id="28" name="Oval 3">
            <a:extLst>
              <a:ext uri="{FF2B5EF4-FFF2-40B4-BE49-F238E27FC236}">
                <a16:creationId xmlns:a16="http://schemas.microsoft.com/office/drawing/2014/main" id="{4FFD6228-D630-F148-A0BD-4D30355DE65E}"/>
              </a:ext>
            </a:extLst>
          </p:cNvPr>
          <p:cNvSpPr>
            <a:spLocks/>
          </p:cNvSpPr>
          <p:nvPr/>
        </p:nvSpPr>
        <p:spPr bwMode="gray">
          <a:xfrm>
            <a:off x="4234503" y="2971942"/>
            <a:ext cx="2084707" cy="2084927"/>
          </a:xfrm>
          <a:prstGeom prst="ellipse">
            <a:avLst/>
          </a:prstGeom>
          <a:noFill/>
          <a:ln w="12700" cmpd="sng">
            <a:solidFill>
              <a:schemeClr val="accent2"/>
            </a:solidFill>
            <a:prstDash val="solid"/>
            <a:round/>
            <a:headEnd type="triangle" w="med" len="med"/>
            <a:tailEnd type="triangle" w="med" len="med"/>
          </a:ln>
          <a:effectLst/>
          <a:scene3d>
            <a:camera prst="orthographicFront">
              <a:rot lat="0" lon="0" rev="0"/>
            </a:camera>
            <a:lightRig rig="balanced" dir="t">
              <a:rot lat="0" lon="0" rev="8700000"/>
            </a:lightRig>
          </a:scene3d>
          <a:sp3d/>
        </p:spPr>
        <p:txBody>
          <a:bodyPr wrap="none" lIns="0" tIns="0" rIns="0" bIns="0" anchor="ctr" anchorCtr="1"/>
          <a:lstStyle/>
          <a:p>
            <a:pPr algn="ctr" defTabSz="802752" hangingPunct="0">
              <a:lnSpc>
                <a:spcPct val="90000"/>
              </a:lnSpc>
              <a:spcBef>
                <a:spcPts val="878"/>
              </a:spcBef>
              <a:spcAft>
                <a:spcPts val="877"/>
              </a:spcAft>
              <a:tabLst>
                <a:tab pos="575954" algn="l"/>
                <a:tab pos="1151908" algn="l"/>
                <a:tab pos="1727862" algn="l"/>
              </a:tabLst>
              <a:defRPr/>
            </a:pPr>
            <a:endParaRPr lang="en-US" sz="1228" kern="0" noProof="1">
              <a:solidFill>
                <a:srgbClr val="FFFFFF"/>
              </a:solidFill>
              <a:latin typeface="Bebas Neue" panose="020B0506020202020201" pitchFamily="34" charset="0"/>
              <a:sym typeface="Century Gothic"/>
            </a:endParaRPr>
          </a:p>
        </p:txBody>
      </p:sp>
      <p:grpSp>
        <p:nvGrpSpPr>
          <p:cNvPr id="6" name="Group 5">
            <a:extLst>
              <a:ext uri="{FF2B5EF4-FFF2-40B4-BE49-F238E27FC236}">
                <a16:creationId xmlns:a16="http://schemas.microsoft.com/office/drawing/2014/main" id="{E7101CB6-4A36-3B4D-B8B3-66E8FC443599}"/>
              </a:ext>
            </a:extLst>
          </p:cNvPr>
          <p:cNvGrpSpPr/>
          <p:nvPr/>
        </p:nvGrpSpPr>
        <p:grpSpPr>
          <a:xfrm>
            <a:off x="3463735" y="2171795"/>
            <a:ext cx="3641410" cy="3641796"/>
            <a:chOff x="2782890" y="1875811"/>
            <a:chExt cx="4148018" cy="4148457"/>
          </a:xfrm>
        </p:grpSpPr>
        <p:sp>
          <p:nvSpPr>
            <p:cNvPr id="29" name="Oval 3">
              <a:extLst>
                <a:ext uri="{FF2B5EF4-FFF2-40B4-BE49-F238E27FC236}">
                  <a16:creationId xmlns:a16="http://schemas.microsoft.com/office/drawing/2014/main" id="{AA9DB3E5-D045-5F46-9E9E-50774A1BDEDF}"/>
                </a:ext>
              </a:extLst>
            </p:cNvPr>
            <p:cNvSpPr>
              <a:spLocks/>
            </p:cNvSpPr>
            <p:nvPr/>
          </p:nvSpPr>
          <p:spPr bwMode="gray">
            <a:xfrm>
              <a:off x="2782890" y="1875811"/>
              <a:ext cx="4148018" cy="4148457"/>
            </a:xfrm>
            <a:prstGeom prst="ellipse">
              <a:avLst/>
            </a:prstGeom>
            <a:noFill/>
            <a:ln w="12700" cap="rnd" cmpd="sng">
              <a:solidFill>
                <a:srgbClr val="2A729F"/>
              </a:solidFill>
              <a:prstDash val="sysDash"/>
              <a:round/>
              <a:headEnd type="triangle" w="med" len="med"/>
              <a:tailEnd type="triangle" w="med" len="med"/>
            </a:ln>
            <a:effectLst/>
            <a:scene3d>
              <a:camera prst="orthographicFront">
                <a:rot lat="0" lon="0" rev="0"/>
              </a:camera>
              <a:lightRig rig="balanced" dir="t">
                <a:rot lat="0" lon="0" rev="8700000"/>
              </a:lightRig>
            </a:scene3d>
            <a:sp3d/>
          </p:spPr>
          <p:txBody>
            <a:bodyPr wrap="none" lIns="0" tIns="0" rIns="0" bIns="0" anchor="ctr" anchorCtr="1"/>
            <a:lstStyle/>
            <a:p>
              <a:pPr algn="ctr" defTabSz="802752" hangingPunct="0">
                <a:lnSpc>
                  <a:spcPct val="90000"/>
                </a:lnSpc>
                <a:spcBef>
                  <a:spcPts val="878"/>
                </a:spcBef>
                <a:spcAft>
                  <a:spcPts val="877"/>
                </a:spcAft>
                <a:tabLst>
                  <a:tab pos="575954" algn="l"/>
                  <a:tab pos="1151908" algn="l"/>
                  <a:tab pos="1727862" algn="l"/>
                </a:tabLst>
                <a:defRPr/>
              </a:pPr>
              <a:endParaRPr lang="en-US" sz="1228" kern="0" noProof="1">
                <a:solidFill>
                  <a:srgbClr val="FFFFFF"/>
                </a:solidFill>
                <a:latin typeface="Bebas Neue" panose="020B0506020202020201" pitchFamily="34" charset="0"/>
                <a:sym typeface="Century Gothic"/>
              </a:endParaRPr>
            </a:p>
          </p:txBody>
        </p:sp>
        <p:sp>
          <p:nvSpPr>
            <p:cNvPr id="61" name="Triangle 94">
              <a:extLst>
                <a:ext uri="{FF2B5EF4-FFF2-40B4-BE49-F238E27FC236}">
                  <a16:creationId xmlns:a16="http://schemas.microsoft.com/office/drawing/2014/main" id="{CE2BA6E9-C7E9-A244-92A5-7ABA4BAFBC16}"/>
                </a:ext>
              </a:extLst>
            </p:cNvPr>
            <p:cNvSpPr/>
            <p:nvPr/>
          </p:nvSpPr>
          <p:spPr>
            <a:xfrm rot="4646596">
              <a:off x="4022619" y="1890791"/>
              <a:ext cx="170536" cy="214200"/>
            </a:xfrm>
            <a:prstGeom prst="triangle">
              <a:avLst>
                <a:gd name="adj" fmla="val 52793"/>
              </a:avLst>
            </a:prstGeom>
            <a:solidFill>
              <a:srgbClr val="2A729F"/>
            </a:solidFill>
            <a:ln w="12700">
              <a:miter lim="400000"/>
            </a:ln>
          </p:spPr>
          <p:txBody>
            <a:bodyPr lIns="31603" tIns="31603" rIns="31603" bIns="31603" anchor="ctr"/>
            <a:lstStyle/>
            <a:p>
              <a:pPr algn="ctr" defTabSz="802752" hangingPunct="0">
                <a:lnSpc>
                  <a:spcPct val="90000"/>
                </a:lnSpc>
                <a:spcBef>
                  <a:spcPts val="878"/>
                </a:spcBef>
                <a:defRPr sz="1800">
                  <a:solidFill>
                    <a:srgbClr val="FFFFFF"/>
                  </a:solidFill>
                  <a:latin typeface="Calibri Light"/>
                  <a:ea typeface="Calibri Light"/>
                  <a:cs typeface="Calibri Light"/>
                  <a:sym typeface="Calibri Light"/>
                </a:defRPr>
              </a:pPr>
              <a:endParaRPr sz="1580" kern="0">
                <a:solidFill>
                  <a:srgbClr val="FFFFFF"/>
                </a:solidFill>
                <a:latin typeface="Calibri Light"/>
                <a:cs typeface="Calibri Light"/>
                <a:sym typeface="Calibri Light"/>
              </a:endParaRPr>
            </a:p>
          </p:txBody>
        </p:sp>
        <p:sp>
          <p:nvSpPr>
            <p:cNvPr id="64" name="Triangle 94">
              <a:extLst>
                <a:ext uri="{FF2B5EF4-FFF2-40B4-BE49-F238E27FC236}">
                  <a16:creationId xmlns:a16="http://schemas.microsoft.com/office/drawing/2014/main" id="{D5686E63-21C6-FE4B-BB06-95B143C62BFB}"/>
                </a:ext>
              </a:extLst>
            </p:cNvPr>
            <p:cNvSpPr/>
            <p:nvPr/>
          </p:nvSpPr>
          <p:spPr>
            <a:xfrm rot="14239801">
              <a:off x="5643970" y="5711959"/>
              <a:ext cx="170536" cy="214200"/>
            </a:xfrm>
            <a:prstGeom prst="triangle">
              <a:avLst>
                <a:gd name="adj" fmla="val 52793"/>
              </a:avLst>
            </a:prstGeom>
            <a:solidFill>
              <a:srgbClr val="2A729F"/>
            </a:solidFill>
            <a:ln w="12700">
              <a:miter lim="400000"/>
            </a:ln>
          </p:spPr>
          <p:txBody>
            <a:bodyPr lIns="31603" tIns="31603" rIns="31603" bIns="31603" anchor="ctr"/>
            <a:lstStyle/>
            <a:p>
              <a:pPr algn="ctr" defTabSz="802752" hangingPunct="0">
                <a:lnSpc>
                  <a:spcPct val="90000"/>
                </a:lnSpc>
                <a:spcBef>
                  <a:spcPts val="878"/>
                </a:spcBef>
                <a:defRPr sz="1800">
                  <a:solidFill>
                    <a:srgbClr val="FFFFFF"/>
                  </a:solidFill>
                  <a:latin typeface="Calibri Light"/>
                  <a:ea typeface="Calibri Light"/>
                  <a:cs typeface="Calibri Light"/>
                  <a:sym typeface="Calibri Light"/>
                </a:defRPr>
              </a:pPr>
              <a:endParaRPr sz="1580" kern="0">
                <a:solidFill>
                  <a:srgbClr val="FFFFFF"/>
                </a:solidFill>
                <a:latin typeface="Calibri Light"/>
                <a:cs typeface="Calibri Light"/>
                <a:sym typeface="Calibri Light"/>
              </a:endParaRPr>
            </a:p>
          </p:txBody>
        </p:sp>
        <p:sp>
          <p:nvSpPr>
            <p:cNvPr id="77" name="Triangle 94">
              <a:extLst>
                <a:ext uri="{FF2B5EF4-FFF2-40B4-BE49-F238E27FC236}">
                  <a16:creationId xmlns:a16="http://schemas.microsoft.com/office/drawing/2014/main" id="{0BEB1529-16BC-4B42-AACB-1F5AA81D8E92}"/>
                </a:ext>
              </a:extLst>
            </p:cNvPr>
            <p:cNvSpPr/>
            <p:nvPr/>
          </p:nvSpPr>
          <p:spPr>
            <a:xfrm rot="15142636">
              <a:off x="5402440" y="5812943"/>
              <a:ext cx="170536" cy="214200"/>
            </a:xfrm>
            <a:prstGeom prst="triangle">
              <a:avLst>
                <a:gd name="adj" fmla="val 52793"/>
              </a:avLst>
            </a:prstGeom>
            <a:solidFill>
              <a:srgbClr val="2A729F"/>
            </a:solidFill>
            <a:ln w="12700">
              <a:miter lim="400000"/>
            </a:ln>
          </p:spPr>
          <p:txBody>
            <a:bodyPr lIns="31603" tIns="31603" rIns="31603" bIns="31603" anchor="ctr"/>
            <a:lstStyle/>
            <a:p>
              <a:pPr algn="ctr" defTabSz="802752" hangingPunct="0">
                <a:lnSpc>
                  <a:spcPct val="90000"/>
                </a:lnSpc>
                <a:spcBef>
                  <a:spcPts val="878"/>
                </a:spcBef>
                <a:defRPr sz="1800">
                  <a:solidFill>
                    <a:srgbClr val="FFFFFF"/>
                  </a:solidFill>
                  <a:latin typeface="Calibri Light"/>
                  <a:ea typeface="Calibri Light"/>
                  <a:cs typeface="Calibri Light"/>
                  <a:sym typeface="Calibri Light"/>
                </a:defRPr>
              </a:pPr>
              <a:endParaRPr sz="1580" kern="0">
                <a:solidFill>
                  <a:srgbClr val="FFFFFF"/>
                </a:solidFill>
                <a:latin typeface="Calibri Light"/>
                <a:cs typeface="Calibri Light"/>
                <a:sym typeface="Calibri Light"/>
              </a:endParaRPr>
            </a:p>
          </p:txBody>
        </p:sp>
        <p:sp>
          <p:nvSpPr>
            <p:cNvPr id="78" name="Triangle 94">
              <a:extLst>
                <a:ext uri="{FF2B5EF4-FFF2-40B4-BE49-F238E27FC236}">
                  <a16:creationId xmlns:a16="http://schemas.microsoft.com/office/drawing/2014/main" id="{4E9A72DE-111D-A843-A6F8-B716E679A83F}"/>
                </a:ext>
              </a:extLst>
            </p:cNvPr>
            <p:cNvSpPr/>
            <p:nvPr/>
          </p:nvSpPr>
          <p:spPr>
            <a:xfrm rot="4030679">
              <a:off x="3781451" y="2006401"/>
              <a:ext cx="170536" cy="214200"/>
            </a:xfrm>
            <a:prstGeom prst="triangle">
              <a:avLst>
                <a:gd name="adj" fmla="val 52793"/>
              </a:avLst>
            </a:prstGeom>
            <a:solidFill>
              <a:srgbClr val="2A729F"/>
            </a:solidFill>
            <a:ln w="12700">
              <a:miter lim="400000"/>
            </a:ln>
          </p:spPr>
          <p:txBody>
            <a:bodyPr lIns="31603" tIns="31603" rIns="31603" bIns="31603" anchor="ctr"/>
            <a:lstStyle/>
            <a:p>
              <a:pPr algn="ctr" defTabSz="802752" hangingPunct="0">
                <a:lnSpc>
                  <a:spcPct val="90000"/>
                </a:lnSpc>
                <a:spcBef>
                  <a:spcPts val="878"/>
                </a:spcBef>
                <a:defRPr sz="1800">
                  <a:solidFill>
                    <a:srgbClr val="FFFFFF"/>
                  </a:solidFill>
                  <a:latin typeface="Calibri Light"/>
                  <a:ea typeface="Calibri Light"/>
                  <a:cs typeface="Calibri Light"/>
                  <a:sym typeface="Calibri Light"/>
                </a:defRPr>
              </a:pPr>
              <a:endParaRPr sz="1580" kern="0" dirty="0">
                <a:solidFill>
                  <a:srgbClr val="FFFFFF"/>
                </a:solidFill>
                <a:latin typeface="Calibri Light"/>
                <a:cs typeface="Calibri Light"/>
                <a:sym typeface="Calibri Light"/>
              </a:endParaRPr>
            </a:p>
          </p:txBody>
        </p:sp>
      </p:grpSp>
      <p:grpSp>
        <p:nvGrpSpPr>
          <p:cNvPr id="36" name="Group 35">
            <a:extLst>
              <a:ext uri="{FF2B5EF4-FFF2-40B4-BE49-F238E27FC236}">
                <a16:creationId xmlns:a16="http://schemas.microsoft.com/office/drawing/2014/main" id="{57106F3F-AA4A-B242-895D-6167A66517BF}"/>
              </a:ext>
            </a:extLst>
          </p:cNvPr>
          <p:cNvGrpSpPr/>
          <p:nvPr/>
        </p:nvGrpSpPr>
        <p:grpSpPr>
          <a:xfrm>
            <a:off x="4047836" y="3202218"/>
            <a:ext cx="657351" cy="657351"/>
            <a:chOff x="957484" y="3872032"/>
            <a:chExt cx="2146784" cy="2146784"/>
          </a:xfrm>
        </p:grpSpPr>
        <p:grpSp>
          <p:nvGrpSpPr>
            <p:cNvPr id="40" name="Group 39">
              <a:extLst>
                <a:ext uri="{FF2B5EF4-FFF2-40B4-BE49-F238E27FC236}">
                  <a16:creationId xmlns:a16="http://schemas.microsoft.com/office/drawing/2014/main" id="{2D45B028-FB04-3B49-8E94-5030752DC730}"/>
                </a:ext>
              </a:extLst>
            </p:cNvPr>
            <p:cNvGrpSpPr/>
            <p:nvPr/>
          </p:nvGrpSpPr>
          <p:grpSpPr>
            <a:xfrm rot="4970798">
              <a:off x="957484" y="3872032"/>
              <a:ext cx="2146784" cy="2146784"/>
              <a:chOff x="3889287" y="3525858"/>
              <a:chExt cx="1362941" cy="1362941"/>
            </a:xfrm>
          </p:grpSpPr>
          <p:sp>
            <p:nvSpPr>
              <p:cNvPr id="42" name="Овал 1">
                <a:extLst>
                  <a:ext uri="{FF2B5EF4-FFF2-40B4-BE49-F238E27FC236}">
                    <a16:creationId xmlns:a16="http://schemas.microsoft.com/office/drawing/2014/main" id="{2BFEA1CB-E92E-784E-896F-A4E9D4F84426}"/>
                  </a:ext>
                </a:extLst>
              </p:cNvPr>
              <p:cNvSpPr/>
              <p:nvPr/>
            </p:nvSpPr>
            <p:spPr>
              <a:xfrm rot="9241210">
                <a:off x="3889287" y="3525858"/>
                <a:ext cx="1362941" cy="13629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0">
                  <a:solidFill>
                    <a:schemeClr val="tx1"/>
                  </a:solidFill>
                </a:endParaRPr>
              </a:p>
            </p:txBody>
          </p:sp>
          <p:sp>
            <p:nvSpPr>
              <p:cNvPr id="43" name="Полилиния 51">
                <a:extLst>
                  <a:ext uri="{FF2B5EF4-FFF2-40B4-BE49-F238E27FC236}">
                    <a16:creationId xmlns:a16="http://schemas.microsoft.com/office/drawing/2014/main" id="{C8B8EBA6-49BC-EE43-9059-AB7D1BF56965}"/>
                  </a:ext>
                </a:extLst>
              </p:cNvPr>
              <p:cNvSpPr/>
              <p:nvPr/>
            </p:nvSpPr>
            <p:spPr>
              <a:xfrm>
                <a:off x="4663950" y="3570124"/>
                <a:ext cx="465393" cy="355327"/>
              </a:xfrm>
              <a:custGeom>
                <a:avLst/>
                <a:gdLst>
                  <a:gd name="connsiteX0" fmla="*/ 0 w 9177188"/>
                  <a:gd name="connsiteY0" fmla="*/ 9812892 h 10921772"/>
                  <a:gd name="connsiteX1" fmla="*/ 256304 w 9177188"/>
                  <a:gd name="connsiteY1" fmla="*/ 9845460 h 10921772"/>
                  <a:gd name="connsiteX2" fmla="*/ 841615 w 9177188"/>
                  <a:gd name="connsiteY2" fmla="*/ 9875016 h 10921772"/>
                  <a:gd name="connsiteX3" fmla="*/ 1136204 w 9177188"/>
                  <a:gd name="connsiteY3" fmla="*/ 9867567 h 10921772"/>
                  <a:gd name="connsiteX4" fmla="*/ 1325711 w 9177188"/>
                  <a:gd name="connsiteY4" fmla="*/ 9853157 h 10921772"/>
                  <a:gd name="connsiteX5" fmla="*/ 1370115 w 9177188"/>
                  <a:gd name="connsiteY5" fmla="*/ 10045552 h 10921772"/>
                  <a:gd name="connsiteX6" fmla="*/ 1639759 w 9177188"/>
                  <a:gd name="connsiteY6" fmla="*/ 10843163 h 10921772"/>
                  <a:gd name="connsiteX7" fmla="*/ 1675297 w 9177188"/>
                  <a:gd name="connsiteY7" fmla="*/ 10921772 h 10921772"/>
                  <a:gd name="connsiteX8" fmla="*/ 1456094 w 9177188"/>
                  <a:gd name="connsiteY8" fmla="*/ 10822673 h 10921772"/>
                  <a:gd name="connsiteX9" fmla="*/ 139953 w 9177188"/>
                  <a:gd name="connsiteY9" fmla="*/ 9945926 h 10921772"/>
                  <a:gd name="connsiteX10" fmla="*/ 4782086 w 9177188"/>
                  <a:gd name="connsiteY10" fmla="*/ 0 h 10921772"/>
                  <a:gd name="connsiteX11" fmla="*/ 5178772 w 9177188"/>
                  <a:gd name="connsiteY11" fmla="*/ 72751 h 10921772"/>
                  <a:gd name="connsiteX12" fmla="*/ 9098084 w 9177188"/>
                  <a:gd name="connsiteY12" fmla="*/ 3180682 h 10921772"/>
                  <a:gd name="connsiteX13" fmla="*/ 9177188 w 9177188"/>
                  <a:gd name="connsiteY13" fmla="*/ 3355652 h 10921772"/>
                  <a:gd name="connsiteX14" fmla="*/ 9142812 w 9177188"/>
                  <a:gd name="connsiteY14" fmla="*/ 3340111 h 10921772"/>
                  <a:gd name="connsiteX15" fmla="*/ 6914524 w 9177188"/>
                  <a:gd name="connsiteY15" fmla="*/ 2890240 h 10921772"/>
                  <a:gd name="connsiteX16" fmla="*/ 6619934 w 9177188"/>
                  <a:gd name="connsiteY16" fmla="*/ 2897689 h 10921772"/>
                  <a:gd name="connsiteX17" fmla="*/ 6430430 w 9177188"/>
                  <a:gd name="connsiteY17" fmla="*/ 2912099 h 10921772"/>
                  <a:gd name="connsiteX18" fmla="*/ 6386026 w 9177188"/>
                  <a:gd name="connsiteY18" fmla="*/ 2719705 h 10921772"/>
                  <a:gd name="connsiteX19" fmla="*/ 4889544 w 9177188"/>
                  <a:gd name="connsiteY19" fmla="*/ 102451 h 10921772"/>
                  <a:gd name="connsiteX0" fmla="*/ 0 w 9177188"/>
                  <a:gd name="connsiteY0" fmla="*/ 9812892 h 10843163"/>
                  <a:gd name="connsiteX1" fmla="*/ 256304 w 9177188"/>
                  <a:gd name="connsiteY1" fmla="*/ 9845460 h 10843163"/>
                  <a:gd name="connsiteX2" fmla="*/ 841615 w 9177188"/>
                  <a:gd name="connsiteY2" fmla="*/ 9875016 h 10843163"/>
                  <a:gd name="connsiteX3" fmla="*/ 1136204 w 9177188"/>
                  <a:gd name="connsiteY3" fmla="*/ 9867567 h 10843163"/>
                  <a:gd name="connsiteX4" fmla="*/ 1325711 w 9177188"/>
                  <a:gd name="connsiteY4" fmla="*/ 9853157 h 10843163"/>
                  <a:gd name="connsiteX5" fmla="*/ 1370115 w 9177188"/>
                  <a:gd name="connsiteY5" fmla="*/ 10045552 h 10843163"/>
                  <a:gd name="connsiteX6" fmla="*/ 1639759 w 9177188"/>
                  <a:gd name="connsiteY6" fmla="*/ 10843163 h 10843163"/>
                  <a:gd name="connsiteX7" fmla="*/ 1456094 w 9177188"/>
                  <a:gd name="connsiteY7" fmla="*/ 10822673 h 10843163"/>
                  <a:gd name="connsiteX8" fmla="*/ 139953 w 9177188"/>
                  <a:gd name="connsiteY8" fmla="*/ 9945926 h 10843163"/>
                  <a:gd name="connsiteX9" fmla="*/ 0 w 9177188"/>
                  <a:gd name="connsiteY9" fmla="*/ 9812892 h 10843163"/>
                  <a:gd name="connsiteX10" fmla="*/ 4782086 w 9177188"/>
                  <a:gd name="connsiteY10" fmla="*/ 0 h 10843163"/>
                  <a:gd name="connsiteX11" fmla="*/ 5178772 w 9177188"/>
                  <a:gd name="connsiteY11" fmla="*/ 72751 h 10843163"/>
                  <a:gd name="connsiteX12" fmla="*/ 9098084 w 9177188"/>
                  <a:gd name="connsiteY12" fmla="*/ 3180682 h 10843163"/>
                  <a:gd name="connsiteX13" fmla="*/ 9177188 w 9177188"/>
                  <a:gd name="connsiteY13" fmla="*/ 3355652 h 10843163"/>
                  <a:gd name="connsiteX14" fmla="*/ 9142812 w 9177188"/>
                  <a:gd name="connsiteY14" fmla="*/ 3340111 h 10843163"/>
                  <a:gd name="connsiteX15" fmla="*/ 6914524 w 9177188"/>
                  <a:gd name="connsiteY15" fmla="*/ 2890240 h 10843163"/>
                  <a:gd name="connsiteX16" fmla="*/ 6619934 w 9177188"/>
                  <a:gd name="connsiteY16" fmla="*/ 2897689 h 10843163"/>
                  <a:gd name="connsiteX17" fmla="*/ 6430430 w 9177188"/>
                  <a:gd name="connsiteY17" fmla="*/ 2912099 h 10843163"/>
                  <a:gd name="connsiteX18" fmla="*/ 6386026 w 9177188"/>
                  <a:gd name="connsiteY18" fmla="*/ 2719705 h 10843163"/>
                  <a:gd name="connsiteX19" fmla="*/ 4889544 w 9177188"/>
                  <a:gd name="connsiteY19" fmla="*/ 102451 h 10843163"/>
                  <a:gd name="connsiteX20" fmla="*/ 4782086 w 9177188"/>
                  <a:gd name="connsiteY20" fmla="*/ 0 h 10843163"/>
                  <a:gd name="connsiteX0" fmla="*/ 0 w 9177188"/>
                  <a:gd name="connsiteY0" fmla="*/ 9812892 h 10843163"/>
                  <a:gd name="connsiteX1" fmla="*/ 256304 w 9177188"/>
                  <a:gd name="connsiteY1" fmla="*/ 9845460 h 10843163"/>
                  <a:gd name="connsiteX2" fmla="*/ 841615 w 9177188"/>
                  <a:gd name="connsiteY2" fmla="*/ 9875016 h 10843163"/>
                  <a:gd name="connsiteX3" fmla="*/ 1136204 w 9177188"/>
                  <a:gd name="connsiteY3" fmla="*/ 9867567 h 10843163"/>
                  <a:gd name="connsiteX4" fmla="*/ 1325711 w 9177188"/>
                  <a:gd name="connsiteY4" fmla="*/ 9853157 h 10843163"/>
                  <a:gd name="connsiteX5" fmla="*/ 1370115 w 9177188"/>
                  <a:gd name="connsiteY5" fmla="*/ 10045552 h 10843163"/>
                  <a:gd name="connsiteX6" fmla="*/ 1639759 w 9177188"/>
                  <a:gd name="connsiteY6" fmla="*/ 10843163 h 10843163"/>
                  <a:gd name="connsiteX7" fmla="*/ 139953 w 9177188"/>
                  <a:gd name="connsiteY7" fmla="*/ 9945926 h 10843163"/>
                  <a:gd name="connsiteX8" fmla="*/ 0 w 9177188"/>
                  <a:gd name="connsiteY8" fmla="*/ 9812892 h 10843163"/>
                  <a:gd name="connsiteX9" fmla="*/ 4782086 w 9177188"/>
                  <a:gd name="connsiteY9" fmla="*/ 0 h 10843163"/>
                  <a:gd name="connsiteX10" fmla="*/ 5178772 w 9177188"/>
                  <a:gd name="connsiteY10" fmla="*/ 72751 h 10843163"/>
                  <a:gd name="connsiteX11" fmla="*/ 9098084 w 9177188"/>
                  <a:gd name="connsiteY11" fmla="*/ 3180682 h 10843163"/>
                  <a:gd name="connsiteX12" fmla="*/ 9177188 w 9177188"/>
                  <a:gd name="connsiteY12" fmla="*/ 3355652 h 10843163"/>
                  <a:gd name="connsiteX13" fmla="*/ 9142812 w 9177188"/>
                  <a:gd name="connsiteY13" fmla="*/ 3340111 h 10843163"/>
                  <a:gd name="connsiteX14" fmla="*/ 6914524 w 9177188"/>
                  <a:gd name="connsiteY14" fmla="*/ 2890240 h 10843163"/>
                  <a:gd name="connsiteX15" fmla="*/ 6619934 w 9177188"/>
                  <a:gd name="connsiteY15" fmla="*/ 2897689 h 10843163"/>
                  <a:gd name="connsiteX16" fmla="*/ 6430430 w 9177188"/>
                  <a:gd name="connsiteY16" fmla="*/ 2912099 h 10843163"/>
                  <a:gd name="connsiteX17" fmla="*/ 6386026 w 9177188"/>
                  <a:gd name="connsiteY17" fmla="*/ 2719705 h 10843163"/>
                  <a:gd name="connsiteX18" fmla="*/ 4889544 w 9177188"/>
                  <a:gd name="connsiteY18" fmla="*/ 102451 h 10843163"/>
                  <a:gd name="connsiteX19" fmla="*/ 4782086 w 9177188"/>
                  <a:gd name="connsiteY19" fmla="*/ 0 h 10843163"/>
                  <a:gd name="connsiteX0" fmla="*/ 0 w 9177188"/>
                  <a:gd name="connsiteY0" fmla="*/ 9812892 h 10047590"/>
                  <a:gd name="connsiteX1" fmla="*/ 256304 w 9177188"/>
                  <a:gd name="connsiteY1" fmla="*/ 9845460 h 10047590"/>
                  <a:gd name="connsiteX2" fmla="*/ 841615 w 9177188"/>
                  <a:gd name="connsiteY2" fmla="*/ 9875016 h 10047590"/>
                  <a:gd name="connsiteX3" fmla="*/ 1136204 w 9177188"/>
                  <a:gd name="connsiteY3" fmla="*/ 9867567 h 10047590"/>
                  <a:gd name="connsiteX4" fmla="*/ 1325711 w 9177188"/>
                  <a:gd name="connsiteY4" fmla="*/ 9853157 h 10047590"/>
                  <a:gd name="connsiteX5" fmla="*/ 1370115 w 9177188"/>
                  <a:gd name="connsiteY5" fmla="*/ 10045552 h 10047590"/>
                  <a:gd name="connsiteX6" fmla="*/ 139953 w 9177188"/>
                  <a:gd name="connsiteY6" fmla="*/ 9945926 h 10047590"/>
                  <a:gd name="connsiteX7" fmla="*/ 0 w 9177188"/>
                  <a:gd name="connsiteY7" fmla="*/ 9812892 h 10047590"/>
                  <a:gd name="connsiteX8" fmla="*/ 4782086 w 9177188"/>
                  <a:gd name="connsiteY8" fmla="*/ 0 h 10047590"/>
                  <a:gd name="connsiteX9" fmla="*/ 5178772 w 9177188"/>
                  <a:gd name="connsiteY9" fmla="*/ 72751 h 10047590"/>
                  <a:gd name="connsiteX10" fmla="*/ 9098084 w 9177188"/>
                  <a:gd name="connsiteY10" fmla="*/ 3180682 h 10047590"/>
                  <a:gd name="connsiteX11" fmla="*/ 9177188 w 9177188"/>
                  <a:gd name="connsiteY11" fmla="*/ 3355652 h 10047590"/>
                  <a:gd name="connsiteX12" fmla="*/ 9142812 w 9177188"/>
                  <a:gd name="connsiteY12" fmla="*/ 3340111 h 10047590"/>
                  <a:gd name="connsiteX13" fmla="*/ 6914524 w 9177188"/>
                  <a:gd name="connsiteY13" fmla="*/ 2890240 h 10047590"/>
                  <a:gd name="connsiteX14" fmla="*/ 6619934 w 9177188"/>
                  <a:gd name="connsiteY14" fmla="*/ 2897689 h 10047590"/>
                  <a:gd name="connsiteX15" fmla="*/ 6430430 w 9177188"/>
                  <a:gd name="connsiteY15" fmla="*/ 2912099 h 10047590"/>
                  <a:gd name="connsiteX16" fmla="*/ 6386026 w 9177188"/>
                  <a:gd name="connsiteY16" fmla="*/ 2719705 h 10047590"/>
                  <a:gd name="connsiteX17" fmla="*/ 4889544 w 9177188"/>
                  <a:gd name="connsiteY17" fmla="*/ 102451 h 10047590"/>
                  <a:gd name="connsiteX18" fmla="*/ 4782086 w 9177188"/>
                  <a:gd name="connsiteY18" fmla="*/ 0 h 10047590"/>
                  <a:gd name="connsiteX0" fmla="*/ 0 w 9177188"/>
                  <a:gd name="connsiteY0" fmla="*/ 9812892 h 9945926"/>
                  <a:gd name="connsiteX1" fmla="*/ 256304 w 9177188"/>
                  <a:gd name="connsiteY1" fmla="*/ 9845460 h 9945926"/>
                  <a:gd name="connsiteX2" fmla="*/ 841615 w 9177188"/>
                  <a:gd name="connsiteY2" fmla="*/ 9875016 h 9945926"/>
                  <a:gd name="connsiteX3" fmla="*/ 1136204 w 9177188"/>
                  <a:gd name="connsiteY3" fmla="*/ 9867567 h 9945926"/>
                  <a:gd name="connsiteX4" fmla="*/ 1325711 w 9177188"/>
                  <a:gd name="connsiteY4" fmla="*/ 9853157 h 9945926"/>
                  <a:gd name="connsiteX5" fmla="*/ 139953 w 9177188"/>
                  <a:gd name="connsiteY5" fmla="*/ 9945926 h 9945926"/>
                  <a:gd name="connsiteX6" fmla="*/ 0 w 9177188"/>
                  <a:gd name="connsiteY6" fmla="*/ 9812892 h 9945926"/>
                  <a:gd name="connsiteX7" fmla="*/ 4782086 w 9177188"/>
                  <a:gd name="connsiteY7" fmla="*/ 0 h 9945926"/>
                  <a:gd name="connsiteX8" fmla="*/ 5178772 w 9177188"/>
                  <a:gd name="connsiteY8" fmla="*/ 72751 h 9945926"/>
                  <a:gd name="connsiteX9" fmla="*/ 9098084 w 9177188"/>
                  <a:gd name="connsiteY9" fmla="*/ 3180682 h 9945926"/>
                  <a:gd name="connsiteX10" fmla="*/ 9177188 w 9177188"/>
                  <a:gd name="connsiteY10" fmla="*/ 3355652 h 9945926"/>
                  <a:gd name="connsiteX11" fmla="*/ 9142812 w 9177188"/>
                  <a:gd name="connsiteY11" fmla="*/ 3340111 h 9945926"/>
                  <a:gd name="connsiteX12" fmla="*/ 6914524 w 9177188"/>
                  <a:gd name="connsiteY12" fmla="*/ 2890240 h 9945926"/>
                  <a:gd name="connsiteX13" fmla="*/ 6619934 w 9177188"/>
                  <a:gd name="connsiteY13" fmla="*/ 2897689 h 9945926"/>
                  <a:gd name="connsiteX14" fmla="*/ 6430430 w 9177188"/>
                  <a:gd name="connsiteY14" fmla="*/ 2912099 h 9945926"/>
                  <a:gd name="connsiteX15" fmla="*/ 6386026 w 9177188"/>
                  <a:gd name="connsiteY15" fmla="*/ 2719705 h 9945926"/>
                  <a:gd name="connsiteX16" fmla="*/ 4889544 w 9177188"/>
                  <a:gd name="connsiteY16" fmla="*/ 102451 h 9945926"/>
                  <a:gd name="connsiteX17" fmla="*/ 4782086 w 9177188"/>
                  <a:gd name="connsiteY17" fmla="*/ 0 h 9945926"/>
                  <a:gd name="connsiteX0" fmla="*/ 0 w 9177188"/>
                  <a:gd name="connsiteY0" fmla="*/ 9812892 h 9945926"/>
                  <a:gd name="connsiteX1" fmla="*/ 256304 w 9177188"/>
                  <a:gd name="connsiteY1" fmla="*/ 9845460 h 9945926"/>
                  <a:gd name="connsiteX2" fmla="*/ 841615 w 9177188"/>
                  <a:gd name="connsiteY2" fmla="*/ 9875016 h 9945926"/>
                  <a:gd name="connsiteX3" fmla="*/ 1136204 w 9177188"/>
                  <a:gd name="connsiteY3" fmla="*/ 9867567 h 9945926"/>
                  <a:gd name="connsiteX4" fmla="*/ 139953 w 9177188"/>
                  <a:gd name="connsiteY4" fmla="*/ 9945926 h 9945926"/>
                  <a:gd name="connsiteX5" fmla="*/ 0 w 9177188"/>
                  <a:gd name="connsiteY5" fmla="*/ 9812892 h 9945926"/>
                  <a:gd name="connsiteX6" fmla="*/ 4782086 w 9177188"/>
                  <a:gd name="connsiteY6" fmla="*/ 0 h 9945926"/>
                  <a:gd name="connsiteX7" fmla="*/ 5178772 w 9177188"/>
                  <a:gd name="connsiteY7" fmla="*/ 72751 h 9945926"/>
                  <a:gd name="connsiteX8" fmla="*/ 9098084 w 9177188"/>
                  <a:gd name="connsiteY8" fmla="*/ 3180682 h 9945926"/>
                  <a:gd name="connsiteX9" fmla="*/ 9177188 w 9177188"/>
                  <a:gd name="connsiteY9" fmla="*/ 3355652 h 9945926"/>
                  <a:gd name="connsiteX10" fmla="*/ 9142812 w 9177188"/>
                  <a:gd name="connsiteY10" fmla="*/ 3340111 h 9945926"/>
                  <a:gd name="connsiteX11" fmla="*/ 6914524 w 9177188"/>
                  <a:gd name="connsiteY11" fmla="*/ 2890240 h 9945926"/>
                  <a:gd name="connsiteX12" fmla="*/ 6619934 w 9177188"/>
                  <a:gd name="connsiteY12" fmla="*/ 2897689 h 9945926"/>
                  <a:gd name="connsiteX13" fmla="*/ 6430430 w 9177188"/>
                  <a:gd name="connsiteY13" fmla="*/ 2912099 h 9945926"/>
                  <a:gd name="connsiteX14" fmla="*/ 6386026 w 9177188"/>
                  <a:gd name="connsiteY14" fmla="*/ 2719705 h 9945926"/>
                  <a:gd name="connsiteX15" fmla="*/ 4889544 w 9177188"/>
                  <a:gd name="connsiteY15" fmla="*/ 102451 h 9945926"/>
                  <a:gd name="connsiteX16" fmla="*/ 4782086 w 9177188"/>
                  <a:gd name="connsiteY16" fmla="*/ 0 h 9945926"/>
                  <a:gd name="connsiteX0" fmla="*/ 0 w 9177188"/>
                  <a:gd name="connsiteY0" fmla="*/ 9812892 h 9947044"/>
                  <a:gd name="connsiteX1" fmla="*/ 256304 w 9177188"/>
                  <a:gd name="connsiteY1" fmla="*/ 9845460 h 9947044"/>
                  <a:gd name="connsiteX2" fmla="*/ 841615 w 9177188"/>
                  <a:gd name="connsiteY2" fmla="*/ 9875016 h 9947044"/>
                  <a:gd name="connsiteX3" fmla="*/ 139953 w 9177188"/>
                  <a:gd name="connsiteY3" fmla="*/ 9945926 h 9947044"/>
                  <a:gd name="connsiteX4" fmla="*/ 0 w 9177188"/>
                  <a:gd name="connsiteY4" fmla="*/ 9812892 h 9947044"/>
                  <a:gd name="connsiteX5" fmla="*/ 4782086 w 9177188"/>
                  <a:gd name="connsiteY5" fmla="*/ 0 h 9947044"/>
                  <a:gd name="connsiteX6" fmla="*/ 5178772 w 9177188"/>
                  <a:gd name="connsiteY6" fmla="*/ 72751 h 9947044"/>
                  <a:gd name="connsiteX7" fmla="*/ 9098084 w 9177188"/>
                  <a:gd name="connsiteY7" fmla="*/ 3180682 h 9947044"/>
                  <a:gd name="connsiteX8" fmla="*/ 9177188 w 9177188"/>
                  <a:gd name="connsiteY8" fmla="*/ 3355652 h 9947044"/>
                  <a:gd name="connsiteX9" fmla="*/ 9142812 w 9177188"/>
                  <a:gd name="connsiteY9" fmla="*/ 3340111 h 9947044"/>
                  <a:gd name="connsiteX10" fmla="*/ 6914524 w 9177188"/>
                  <a:gd name="connsiteY10" fmla="*/ 2890240 h 9947044"/>
                  <a:gd name="connsiteX11" fmla="*/ 6619934 w 9177188"/>
                  <a:gd name="connsiteY11" fmla="*/ 2897689 h 9947044"/>
                  <a:gd name="connsiteX12" fmla="*/ 6430430 w 9177188"/>
                  <a:gd name="connsiteY12" fmla="*/ 2912099 h 9947044"/>
                  <a:gd name="connsiteX13" fmla="*/ 6386026 w 9177188"/>
                  <a:gd name="connsiteY13" fmla="*/ 2719705 h 9947044"/>
                  <a:gd name="connsiteX14" fmla="*/ 4889544 w 9177188"/>
                  <a:gd name="connsiteY14" fmla="*/ 102451 h 9947044"/>
                  <a:gd name="connsiteX15" fmla="*/ 4782086 w 9177188"/>
                  <a:gd name="connsiteY15" fmla="*/ 0 h 9947044"/>
                  <a:gd name="connsiteX0" fmla="*/ 0 w 9177188"/>
                  <a:gd name="connsiteY0" fmla="*/ 9812892 h 9946178"/>
                  <a:gd name="connsiteX1" fmla="*/ 256304 w 9177188"/>
                  <a:gd name="connsiteY1" fmla="*/ 9845460 h 9946178"/>
                  <a:gd name="connsiteX2" fmla="*/ 139953 w 9177188"/>
                  <a:gd name="connsiteY2" fmla="*/ 9945926 h 9946178"/>
                  <a:gd name="connsiteX3" fmla="*/ 0 w 9177188"/>
                  <a:gd name="connsiteY3" fmla="*/ 9812892 h 9946178"/>
                  <a:gd name="connsiteX4" fmla="*/ 4782086 w 9177188"/>
                  <a:gd name="connsiteY4" fmla="*/ 0 h 9946178"/>
                  <a:gd name="connsiteX5" fmla="*/ 5178772 w 9177188"/>
                  <a:gd name="connsiteY5" fmla="*/ 72751 h 9946178"/>
                  <a:gd name="connsiteX6" fmla="*/ 9098084 w 9177188"/>
                  <a:gd name="connsiteY6" fmla="*/ 3180682 h 9946178"/>
                  <a:gd name="connsiteX7" fmla="*/ 9177188 w 9177188"/>
                  <a:gd name="connsiteY7" fmla="*/ 3355652 h 9946178"/>
                  <a:gd name="connsiteX8" fmla="*/ 9142812 w 9177188"/>
                  <a:gd name="connsiteY8" fmla="*/ 3340111 h 9946178"/>
                  <a:gd name="connsiteX9" fmla="*/ 6914524 w 9177188"/>
                  <a:gd name="connsiteY9" fmla="*/ 2890240 h 9946178"/>
                  <a:gd name="connsiteX10" fmla="*/ 6619934 w 9177188"/>
                  <a:gd name="connsiteY10" fmla="*/ 2897689 h 9946178"/>
                  <a:gd name="connsiteX11" fmla="*/ 6430430 w 9177188"/>
                  <a:gd name="connsiteY11" fmla="*/ 2912099 h 9946178"/>
                  <a:gd name="connsiteX12" fmla="*/ 6386026 w 9177188"/>
                  <a:gd name="connsiteY12" fmla="*/ 2719705 h 9946178"/>
                  <a:gd name="connsiteX13" fmla="*/ 4889544 w 9177188"/>
                  <a:gd name="connsiteY13" fmla="*/ 102451 h 9946178"/>
                  <a:gd name="connsiteX14" fmla="*/ 4782086 w 9177188"/>
                  <a:gd name="connsiteY14" fmla="*/ 0 h 9946178"/>
                  <a:gd name="connsiteX0" fmla="*/ 0 w 9177188"/>
                  <a:gd name="connsiteY0" fmla="*/ 9812892 h 9845460"/>
                  <a:gd name="connsiteX1" fmla="*/ 256304 w 9177188"/>
                  <a:gd name="connsiteY1" fmla="*/ 9845460 h 9845460"/>
                  <a:gd name="connsiteX2" fmla="*/ 0 w 9177188"/>
                  <a:gd name="connsiteY2" fmla="*/ 9812892 h 9845460"/>
                  <a:gd name="connsiteX3" fmla="*/ 4782086 w 9177188"/>
                  <a:gd name="connsiteY3" fmla="*/ 0 h 9845460"/>
                  <a:gd name="connsiteX4" fmla="*/ 5178772 w 9177188"/>
                  <a:gd name="connsiteY4" fmla="*/ 72751 h 9845460"/>
                  <a:gd name="connsiteX5" fmla="*/ 9098084 w 9177188"/>
                  <a:gd name="connsiteY5" fmla="*/ 3180682 h 9845460"/>
                  <a:gd name="connsiteX6" fmla="*/ 9177188 w 9177188"/>
                  <a:gd name="connsiteY6" fmla="*/ 3355652 h 9845460"/>
                  <a:gd name="connsiteX7" fmla="*/ 9142812 w 9177188"/>
                  <a:gd name="connsiteY7" fmla="*/ 3340111 h 9845460"/>
                  <a:gd name="connsiteX8" fmla="*/ 6914524 w 9177188"/>
                  <a:gd name="connsiteY8" fmla="*/ 2890240 h 9845460"/>
                  <a:gd name="connsiteX9" fmla="*/ 6619934 w 9177188"/>
                  <a:gd name="connsiteY9" fmla="*/ 2897689 h 9845460"/>
                  <a:gd name="connsiteX10" fmla="*/ 6430430 w 9177188"/>
                  <a:gd name="connsiteY10" fmla="*/ 2912099 h 9845460"/>
                  <a:gd name="connsiteX11" fmla="*/ 6386026 w 9177188"/>
                  <a:gd name="connsiteY11" fmla="*/ 2719705 h 9845460"/>
                  <a:gd name="connsiteX12" fmla="*/ 4889544 w 9177188"/>
                  <a:gd name="connsiteY12" fmla="*/ 102451 h 9845460"/>
                  <a:gd name="connsiteX13" fmla="*/ 4782086 w 9177188"/>
                  <a:gd name="connsiteY13" fmla="*/ 0 h 9845460"/>
                  <a:gd name="connsiteX0" fmla="*/ 0 w 4395102"/>
                  <a:gd name="connsiteY0" fmla="*/ 0 h 3355652"/>
                  <a:gd name="connsiteX1" fmla="*/ 396686 w 4395102"/>
                  <a:gd name="connsiteY1" fmla="*/ 72751 h 3355652"/>
                  <a:gd name="connsiteX2" fmla="*/ 4315998 w 4395102"/>
                  <a:gd name="connsiteY2" fmla="*/ 3180682 h 3355652"/>
                  <a:gd name="connsiteX3" fmla="*/ 4395102 w 4395102"/>
                  <a:gd name="connsiteY3" fmla="*/ 3355652 h 3355652"/>
                  <a:gd name="connsiteX4" fmla="*/ 4360726 w 4395102"/>
                  <a:gd name="connsiteY4" fmla="*/ 3340111 h 3355652"/>
                  <a:gd name="connsiteX5" fmla="*/ 2132438 w 4395102"/>
                  <a:gd name="connsiteY5" fmla="*/ 2890240 h 3355652"/>
                  <a:gd name="connsiteX6" fmla="*/ 1837848 w 4395102"/>
                  <a:gd name="connsiteY6" fmla="*/ 2897689 h 3355652"/>
                  <a:gd name="connsiteX7" fmla="*/ 1648344 w 4395102"/>
                  <a:gd name="connsiteY7" fmla="*/ 2912099 h 3355652"/>
                  <a:gd name="connsiteX8" fmla="*/ 1603940 w 4395102"/>
                  <a:gd name="connsiteY8" fmla="*/ 2719705 h 3355652"/>
                  <a:gd name="connsiteX9" fmla="*/ 107458 w 4395102"/>
                  <a:gd name="connsiteY9" fmla="*/ 102451 h 3355652"/>
                  <a:gd name="connsiteX10" fmla="*/ 0 w 4395102"/>
                  <a:gd name="connsiteY10" fmla="*/ 0 h 335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95102" h="3355652">
                    <a:moveTo>
                      <a:pt x="0" y="0"/>
                    </a:moveTo>
                    <a:lnTo>
                      <a:pt x="396686" y="72751"/>
                    </a:lnTo>
                    <a:cubicBezTo>
                      <a:pt x="2127968" y="455339"/>
                      <a:pt x="3564816" y="1621726"/>
                      <a:pt x="4315998" y="3180682"/>
                    </a:cubicBezTo>
                    <a:lnTo>
                      <a:pt x="4395102" y="3355652"/>
                    </a:lnTo>
                    <a:lnTo>
                      <a:pt x="4360726" y="3340111"/>
                    </a:lnTo>
                    <a:cubicBezTo>
                      <a:pt x="3675838" y="3050428"/>
                      <a:pt x="2922846" y="2890240"/>
                      <a:pt x="2132438" y="2890240"/>
                    </a:cubicBezTo>
                    <a:cubicBezTo>
                      <a:pt x="2033638" y="2890240"/>
                      <a:pt x="1935420" y="2892743"/>
                      <a:pt x="1837848" y="2897689"/>
                    </a:cubicBezTo>
                    <a:lnTo>
                      <a:pt x="1648344" y="2912099"/>
                    </a:lnTo>
                    <a:lnTo>
                      <a:pt x="1603940" y="2719705"/>
                    </a:lnTo>
                    <a:cubicBezTo>
                      <a:pt x="1345102" y="1713686"/>
                      <a:pt x="819678" y="814671"/>
                      <a:pt x="107458" y="102451"/>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0">
                  <a:solidFill>
                    <a:schemeClr val="tx1"/>
                  </a:solidFill>
                </a:endParaRPr>
              </a:p>
            </p:txBody>
          </p:sp>
        </p:grpSp>
        <p:sp>
          <p:nvSpPr>
            <p:cNvPr id="41" name="Rechteck 43">
              <a:extLst>
                <a:ext uri="{FF2B5EF4-FFF2-40B4-BE49-F238E27FC236}">
                  <a16:creationId xmlns:a16="http://schemas.microsoft.com/office/drawing/2014/main" id="{86D5DB2D-2EDD-A944-B0F8-64F68CC73C1D}"/>
                </a:ext>
              </a:extLst>
            </p:cNvPr>
            <p:cNvSpPr txBox="1"/>
            <p:nvPr/>
          </p:nvSpPr>
          <p:spPr>
            <a:xfrm>
              <a:off x="1176443" y="4535742"/>
              <a:ext cx="1690772" cy="772506"/>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1603" tIns="31603" rIns="31603" bIns="31603" anchor="ctr">
              <a:noAutofit/>
            </a:bodyPr>
            <a:lstStyle>
              <a:lvl1pPr algn="l">
                <a:lnSpc>
                  <a:spcPct val="100000"/>
                </a:lnSpc>
                <a:defRPr sz="1100"/>
              </a:lvl1pPr>
            </a:lstStyle>
            <a:p>
              <a:pPr algn="ctr"/>
              <a:r>
                <a:rPr lang="en-US" sz="1580" b="1" dirty="0"/>
                <a:t>6</a:t>
              </a:r>
            </a:p>
          </p:txBody>
        </p:sp>
      </p:grpSp>
      <p:grpSp>
        <p:nvGrpSpPr>
          <p:cNvPr id="44" name="Group 43">
            <a:extLst>
              <a:ext uri="{FF2B5EF4-FFF2-40B4-BE49-F238E27FC236}">
                <a16:creationId xmlns:a16="http://schemas.microsoft.com/office/drawing/2014/main" id="{7D8C7760-7C73-0C4C-AD28-7AB1F3206DA2}"/>
              </a:ext>
            </a:extLst>
          </p:cNvPr>
          <p:cNvGrpSpPr/>
          <p:nvPr/>
        </p:nvGrpSpPr>
        <p:grpSpPr>
          <a:xfrm>
            <a:off x="4074979" y="4184381"/>
            <a:ext cx="657351" cy="657351"/>
            <a:chOff x="957484" y="3872032"/>
            <a:chExt cx="2146784" cy="2146784"/>
          </a:xfrm>
          <a:solidFill>
            <a:schemeClr val="accent1"/>
          </a:solidFill>
        </p:grpSpPr>
        <p:grpSp>
          <p:nvGrpSpPr>
            <p:cNvPr id="45" name="Group 44">
              <a:extLst>
                <a:ext uri="{FF2B5EF4-FFF2-40B4-BE49-F238E27FC236}">
                  <a16:creationId xmlns:a16="http://schemas.microsoft.com/office/drawing/2014/main" id="{E156E691-4F8B-134B-A467-2D6FB5FBA94C}"/>
                </a:ext>
              </a:extLst>
            </p:cNvPr>
            <p:cNvGrpSpPr/>
            <p:nvPr/>
          </p:nvGrpSpPr>
          <p:grpSpPr>
            <a:xfrm rot="4970798">
              <a:off x="957484" y="3872032"/>
              <a:ext cx="2146784" cy="2146784"/>
              <a:chOff x="3889287" y="3525858"/>
              <a:chExt cx="1362941" cy="1362941"/>
            </a:xfrm>
            <a:grpFill/>
          </p:grpSpPr>
          <p:sp>
            <p:nvSpPr>
              <p:cNvPr id="47" name="Овал 1">
                <a:extLst>
                  <a:ext uri="{FF2B5EF4-FFF2-40B4-BE49-F238E27FC236}">
                    <a16:creationId xmlns:a16="http://schemas.microsoft.com/office/drawing/2014/main" id="{FA613689-9CAA-844C-B97E-C84F0720753C}"/>
                  </a:ext>
                </a:extLst>
              </p:cNvPr>
              <p:cNvSpPr/>
              <p:nvPr/>
            </p:nvSpPr>
            <p:spPr>
              <a:xfrm rot="718983">
                <a:off x="3889287" y="3525858"/>
                <a:ext cx="1362941" cy="136294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0">
                  <a:solidFill>
                    <a:schemeClr val="tx1"/>
                  </a:solidFill>
                </a:endParaRPr>
              </a:p>
            </p:txBody>
          </p:sp>
          <p:sp>
            <p:nvSpPr>
              <p:cNvPr id="48" name="Полилиния 51">
                <a:extLst>
                  <a:ext uri="{FF2B5EF4-FFF2-40B4-BE49-F238E27FC236}">
                    <a16:creationId xmlns:a16="http://schemas.microsoft.com/office/drawing/2014/main" id="{084C8B41-A6E7-7046-A090-22F1B2F33304}"/>
                  </a:ext>
                </a:extLst>
              </p:cNvPr>
              <p:cNvSpPr/>
              <p:nvPr/>
            </p:nvSpPr>
            <p:spPr>
              <a:xfrm>
                <a:off x="4663950" y="3570124"/>
                <a:ext cx="465393" cy="355327"/>
              </a:xfrm>
              <a:custGeom>
                <a:avLst/>
                <a:gdLst>
                  <a:gd name="connsiteX0" fmla="*/ 0 w 9177188"/>
                  <a:gd name="connsiteY0" fmla="*/ 9812892 h 10921772"/>
                  <a:gd name="connsiteX1" fmla="*/ 256304 w 9177188"/>
                  <a:gd name="connsiteY1" fmla="*/ 9845460 h 10921772"/>
                  <a:gd name="connsiteX2" fmla="*/ 841615 w 9177188"/>
                  <a:gd name="connsiteY2" fmla="*/ 9875016 h 10921772"/>
                  <a:gd name="connsiteX3" fmla="*/ 1136204 w 9177188"/>
                  <a:gd name="connsiteY3" fmla="*/ 9867567 h 10921772"/>
                  <a:gd name="connsiteX4" fmla="*/ 1325711 w 9177188"/>
                  <a:gd name="connsiteY4" fmla="*/ 9853157 h 10921772"/>
                  <a:gd name="connsiteX5" fmla="*/ 1370115 w 9177188"/>
                  <a:gd name="connsiteY5" fmla="*/ 10045552 h 10921772"/>
                  <a:gd name="connsiteX6" fmla="*/ 1639759 w 9177188"/>
                  <a:gd name="connsiteY6" fmla="*/ 10843163 h 10921772"/>
                  <a:gd name="connsiteX7" fmla="*/ 1675297 w 9177188"/>
                  <a:gd name="connsiteY7" fmla="*/ 10921772 h 10921772"/>
                  <a:gd name="connsiteX8" fmla="*/ 1456094 w 9177188"/>
                  <a:gd name="connsiteY8" fmla="*/ 10822673 h 10921772"/>
                  <a:gd name="connsiteX9" fmla="*/ 139953 w 9177188"/>
                  <a:gd name="connsiteY9" fmla="*/ 9945926 h 10921772"/>
                  <a:gd name="connsiteX10" fmla="*/ 4782086 w 9177188"/>
                  <a:gd name="connsiteY10" fmla="*/ 0 h 10921772"/>
                  <a:gd name="connsiteX11" fmla="*/ 5178772 w 9177188"/>
                  <a:gd name="connsiteY11" fmla="*/ 72751 h 10921772"/>
                  <a:gd name="connsiteX12" fmla="*/ 9098084 w 9177188"/>
                  <a:gd name="connsiteY12" fmla="*/ 3180682 h 10921772"/>
                  <a:gd name="connsiteX13" fmla="*/ 9177188 w 9177188"/>
                  <a:gd name="connsiteY13" fmla="*/ 3355652 h 10921772"/>
                  <a:gd name="connsiteX14" fmla="*/ 9142812 w 9177188"/>
                  <a:gd name="connsiteY14" fmla="*/ 3340111 h 10921772"/>
                  <a:gd name="connsiteX15" fmla="*/ 6914524 w 9177188"/>
                  <a:gd name="connsiteY15" fmla="*/ 2890240 h 10921772"/>
                  <a:gd name="connsiteX16" fmla="*/ 6619934 w 9177188"/>
                  <a:gd name="connsiteY16" fmla="*/ 2897689 h 10921772"/>
                  <a:gd name="connsiteX17" fmla="*/ 6430430 w 9177188"/>
                  <a:gd name="connsiteY17" fmla="*/ 2912099 h 10921772"/>
                  <a:gd name="connsiteX18" fmla="*/ 6386026 w 9177188"/>
                  <a:gd name="connsiteY18" fmla="*/ 2719705 h 10921772"/>
                  <a:gd name="connsiteX19" fmla="*/ 4889544 w 9177188"/>
                  <a:gd name="connsiteY19" fmla="*/ 102451 h 10921772"/>
                  <a:gd name="connsiteX0" fmla="*/ 0 w 9177188"/>
                  <a:gd name="connsiteY0" fmla="*/ 9812892 h 10843163"/>
                  <a:gd name="connsiteX1" fmla="*/ 256304 w 9177188"/>
                  <a:gd name="connsiteY1" fmla="*/ 9845460 h 10843163"/>
                  <a:gd name="connsiteX2" fmla="*/ 841615 w 9177188"/>
                  <a:gd name="connsiteY2" fmla="*/ 9875016 h 10843163"/>
                  <a:gd name="connsiteX3" fmla="*/ 1136204 w 9177188"/>
                  <a:gd name="connsiteY3" fmla="*/ 9867567 h 10843163"/>
                  <a:gd name="connsiteX4" fmla="*/ 1325711 w 9177188"/>
                  <a:gd name="connsiteY4" fmla="*/ 9853157 h 10843163"/>
                  <a:gd name="connsiteX5" fmla="*/ 1370115 w 9177188"/>
                  <a:gd name="connsiteY5" fmla="*/ 10045552 h 10843163"/>
                  <a:gd name="connsiteX6" fmla="*/ 1639759 w 9177188"/>
                  <a:gd name="connsiteY6" fmla="*/ 10843163 h 10843163"/>
                  <a:gd name="connsiteX7" fmla="*/ 1456094 w 9177188"/>
                  <a:gd name="connsiteY7" fmla="*/ 10822673 h 10843163"/>
                  <a:gd name="connsiteX8" fmla="*/ 139953 w 9177188"/>
                  <a:gd name="connsiteY8" fmla="*/ 9945926 h 10843163"/>
                  <a:gd name="connsiteX9" fmla="*/ 0 w 9177188"/>
                  <a:gd name="connsiteY9" fmla="*/ 9812892 h 10843163"/>
                  <a:gd name="connsiteX10" fmla="*/ 4782086 w 9177188"/>
                  <a:gd name="connsiteY10" fmla="*/ 0 h 10843163"/>
                  <a:gd name="connsiteX11" fmla="*/ 5178772 w 9177188"/>
                  <a:gd name="connsiteY11" fmla="*/ 72751 h 10843163"/>
                  <a:gd name="connsiteX12" fmla="*/ 9098084 w 9177188"/>
                  <a:gd name="connsiteY12" fmla="*/ 3180682 h 10843163"/>
                  <a:gd name="connsiteX13" fmla="*/ 9177188 w 9177188"/>
                  <a:gd name="connsiteY13" fmla="*/ 3355652 h 10843163"/>
                  <a:gd name="connsiteX14" fmla="*/ 9142812 w 9177188"/>
                  <a:gd name="connsiteY14" fmla="*/ 3340111 h 10843163"/>
                  <a:gd name="connsiteX15" fmla="*/ 6914524 w 9177188"/>
                  <a:gd name="connsiteY15" fmla="*/ 2890240 h 10843163"/>
                  <a:gd name="connsiteX16" fmla="*/ 6619934 w 9177188"/>
                  <a:gd name="connsiteY16" fmla="*/ 2897689 h 10843163"/>
                  <a:gd name="connsiteX17" fmla="*/ 6430430 w 9177188"/>
                  <a:gd name="connsiteY17" fmla="*/ 2912099 h 10843163"/>
                  <a:gd name="connsiteX18" fmla="*/ 6386026 w 9177188"/>
                  <a:gd name="connsiteY18" fmla="*/ 2719705 h 10843163"/>
                  <a:gd name="connsiteX19" fmla="*/ 4889544 w 9177188"/>
                  <a:gd name="connsiteY19" fmla="*/ 102451 h 10843163"/>
                  <a:gd name="connsiteX20" fmla="*/ 4782086 w 9177188"/>
                  <a:gd name="connsiteY20" fmla="*/ 0 h 10843163"/>
                  <a:gd name="connsiteX0" fmla="*/ 0 w 9177188"/>
                  <a:gd name="connsiteY0" fmla="*/ 9812892 h 10843163"/>
                  <a:gd name="connsiteX1" fmla="*/ 256304 w 9177188"/>
                  <a:gd name="connsiteY1" fmla="*/ 9845460 h 10843163"/>
                  <a:gd name="connsiteX2" fmla="*/ 841615 w 9177188"/>
                  <a:gd name="connsiteY2" fmla="*/ 9875016 h 10843163"/>
                  <a:gd name="connsiteX3" fmla="*/ 1136204 w 9177188"/>
                  <a:gd name="connsiteY3" fmla="*/ 9867567 h 10843163"/>
                  <a:gd name="connsiteX4" fmla="*/ 1325711 w 9177188"/>
                  <a:gd name="connsiteY4" fmla="*/ 9853157 h 10843163"/>
                  <a:gd name="connsiteX5" fmla="*/ 1370115 w 9177188"/>
                  <a:gd name="connsiteY5" fmla="*/ 10045552 h 10843163"/>
                  <a:gd name="connsiteX6" fmla="*/ 1639759 w 9177188"/>
                  <a:gd name="connsiteY6" fmla="*/ 10843163 h 10843163"/>
                  <a:gd name="connsiteX7" fmla="*/ 139953 w 9177188"/>
                  <a:gd name="connsiteY7" fmla="*/ 9945926 h 10843163"/>
                  <a:gd name="connsiteX8" fmla="*/ 0 w 9177188"/>
                  <a:gd name="connsiteY8" fmla="*/ 9812892 h 10843163"/>
                  <a:gd name="connsiteX9" fmla="*/ 4782086 w 9177188"/>
                  <a:gd name="connsiteY9" fmla="*/ 0 h 10843163"/>
                  <a:gd name="connsiteX10" fmla="*/ 5178772 w 9177188"/>
                  <a:gd name="connsiteY10" fmla="*/ 72751 h 10843163"/>
                  <a:gd name="connsiteX11" fmla="*/ 9098084 w 9177188"/>
                  <a:gd name="connsiteY11" fmla="*/ 3180682 h 10843163"/>
                  <a:gd name="connsiteX12" fmla="*/ 9177188 w 9177188"/>
                  <a:gd name="connsiteY12" fmla="*/ 3355652 h 10843163"/>
                  <a:gd name="connsiteX13" fmla="*/ 9142812 w 9177188"/>
                  <a:gd name="connsiteY13" fmla="*/ 3340111 h 10843163"/>
                  <a:gd name="connsiteX14" fmla="*/ 6914524 w 9177188"/>
                  <a:gd name="connsiteY14" fmla="*/ 2890240 h 10843163"/>
                  <a:gd name="connsiteX15" fmla="*/ 6619934 w 9177188"/>
                  <a:gd name="connsiteY15" fmla="*/ 2897689 h 10843163"/>
                  <a:gd name="connsiteX16" fmla="*/ 6430430 w 9177188"/>
                  <a:gd name="connsiteY16" fmla="*/ 2912099 h 10843163"/>
                  <a:gd name="connsiteX17" fmla="*/ 6386026 w 9177188"/>
                  <a:gd name="connsiteY17" fmla="*/ 2719705 h 10843163"/>
                  <a:gd name="connsiteX18" fmla="*/ 4889544 w 9177188"/>
                  <a:gd name="connsiteY18" fmla="*/ 102451 h 10843163"/>
                  <a:gd name="connsiteX19" fmla="*/ 4782086 w 9177188"/>
                  <a:gd name="connsiteY19" fmla="*/ 0 h 10843163"/>
                  <a:gd name="connsiteX0" fmla="*/ 0 w 9177188"/>
                  <a:gd name="connsiteY0" fmla="*/ 9812892 h 10047590"/>
                  <a:gd name="connsiteX1" fmla="*/ 256304 w 9177188"/>
                  <a:gd name="connsiteY1" fmla="*/ 9845460 h 10047590"/>
                  <a:gd name="connsiteX2" fmla="*/ 841615 w 9177188"/>
                  <a:gd name="connsiteY2" fmla="*/ 9875016 h 10047590"/>
                  <a:gd name="connsiteX3" fmla="*/ 1136204 w 9177188"/>
                  <a:gd name="connsiteY3" fmla="*/ 9867567 h 10047590"/>
                  <a:gd name="connsiteX4" fmla="*/ 1325711 w 9177188"/>
                  <a:gd name="connsiteY4" fmla="*/ 9853157 h 10047590"/>
                  <a:gd name="connsiteX5" fmla="*/ 1370115 w 9177188"/>
                  <a:gd name="connsiteY5" fmla="*/ 10045552 h 10047590"/>
                  <a:gd name="connsiteX6" fmla="*/ 139953 w 9177188"/>
                  <a:gd name="connsiteY6" fmla="*/ 9945926 h 10047590"/>
                  <a:gd name="connsiteX7" fmla="*/ 0 w 9177188"/>
                  <a:gd name="connsiteY7" fmla="*/ 9812892 h 10047590"/>
                  <a:gd name="connsiteX8" fmla="*/ 4782086 w 9177188"/>
                  <a:gd name="connsiteY8" fmla="*/ 0 h 10047590"/>
                  <a:gd name="connsiteX9" fmla="*/ 5178772 w 9177188"/>
                  <a:gd name="connsiteY9" fmla="*/ 72751 h 10047590"/>
                  <a:gd name="connsiteX10" fmla="*/ 9098084 w 9177188"/>
                  <a:gd name="connsiteY10" fmla="*/ 3180682 h 10047590"/>
                  <a:gd name="connsiteX11" fmla="*/ 9177188 w 9177188"/>
                  <a:gd name="connsiteY11" fmla="*/ 3355652 h 10047590"/>
                  <a:gd name="connsiteX12" fmla="*/ 9142812 w 9177188"/>
                  <a:gd name="connsiteY12" fmla="*/ 3340111 h 10047590"/>
                  <a:gd name="connsiteX13" fmla="*/ 6914524 w 9177188"/>
                  <a:gd name="connsiteY13" fmla="*/ 2890240 h 10047590"/>
                  <a:gd name="connsiteX14" fmla="*/ 6619934 w 9177188"/>
                  <a:gd name="connsiteY14" fmla="*/ 2897689 h 10047590"/>
                  <a:gd name="connsiteX15" fmla="*/ 6430430 w 9177188"/>
                  <a:gd name="connsiteY15" fmla="*/ 2912099 h 10047590"/>
                  <a:gd name="connsiteX16" fmla="*/ 6386026 w 9177188"/>
                  <a:gd name="connsiteY16" fmla="*/ 2719705 h 10047590"/>
                  <a:gd name="connsiteX17" fmla="*/ 4889544 w 9177188"/>
                  <a:gd name="connsiteY17" fmla="*/ 102451 h 10047590"/>
                  <a:gd name="connsiteX18" fmla="*/ 4782086 w 9177188"/>
                  <a:gd name="connsiteY18" fmla="*/ 0 h 10047590"/>
                  <a:gd name="connsiteX0" fmla="*/ 0 w 9177188"/>
                  <a:gd name="connsiteY0" fmla="*/ 9812892 h 9945926"/>
                  <a:gd name="connsiteX1" fmla="*/ 256304 w 9177188"/>
                  <a:gd name="connsiteY1" fmla="*/ 9845460 h 9945926"/>
                  <a:gd name="connsiteX2" fmla="*/ 841615 w 9177188"/>
                  <a:gd name="connsiteY2" fmla="*/ 9875016 h 9945926"/>
                  <a:gd name="connsiteX3" fmla="*/ 1136204 w 9177188"/>
                  <a:gd name="connsiteY3" fmla="*/ 9867567 h 9945926"/>
                  <a:gd name="connsiteX4" fmla="*/ 1325711 w 9177188"/>
                  <a:gd name="connsiteY4" fmla="*/ 9853157 h 9945926"/>
                  <a:gd name="connsiteX5" fmla="*/ 139953 w 9177188"/>
                  <a:gd name="connsiteY5" fmla="*/ 9945926 h 9945926"/>
                  <a:gd name="connsiteX6" fmla="*/ 0 w 9177188"/>
                  <a:gd name="connsiteY6" fmla="*/ 9812892 h 9945926"/>
                  <a:gd name="connsiteX7" fmla="*/ 4782086 w 9177188"/>
                  <a:gd name="connsiteY7" fmla="*/ 0 h 9945926"/>
                  <a:gd name="connsiteX8" fmla="*/ 5178772 w 9177188"/>
                  <a:gd name="connsiteY8" fmla="*/ 72751 h 9945926"/>
                  <a:gd name="connsiteX9" fmla="*/ 9098084 w 9177188"/>
                  <a:gd name="connsiteY9" fmla="*/ 3180682 h 9945926"/>
                  <a:gd name="connsiteX10" fmla="*/ 9177188 w 9177188"/>
                  <a:gd name="connsiteY10" fmla="*/ 3355652 h 9945926"/>
                  <a:gd name="connsiteX11" fmla="*/ 9142812 w 9177188"/>
                  <a:gd name="connsiteY11" fmla="*/ 3340111 h 9945926"/>
                  <a:gd name="connsiteX12" fmla="*/ 6914524 w 9177188"/>
                  <a:gd name="connsiteY12" fmla="*/ 2890240 h 9945926"/>
                  <a:gd name="connsiteX13" fmla="*/ 6619934 w 9177188"/>
                  <a:gd name="connsiteY13" fmla="*/ 2897689 h 9945926"/>
                  <a:gd name="connsiteX14" fmla="*/ 6430430 w 9177188"/>
                  <a:gd name="connsiteY14" fmla="*/ 2912099 h 9945926"/>
                  <a:gd name="connsiteX15" fmla="*/ 6386026 w 9177188"/>
                  <a:gd name="connsiteY15" fmla="*/ 2719705 h 9945926"/>
                  <a:gd name="connsiteX16" fmla="*/ 4889544 w 9177188"/>
                  <a:gd name="connsiteY16" fmla="*/ 102451 h 9945926"/>
                  <a:gd name="connsiteX17" fmla="*/ 4782086 w 9177188"/>
                  <a:gd name="connsiteY17" fmla="*/ 0 h 9945926"/>
                  <a:gd name="connsiteX0" fmla="*/ 0 w 9177188"/>
                  <a:gd name="connsiteY0" fmla="*/ 9812892 h 9945926"/>
                  <a:gd name="connsiteX1" fmla="*/ 256304 w 9177188"/>
                  <a:gd name="connsiteY1" fmla="*/ 9845460 h 9945926"/>
                  <a:gd name="connsiteX2" fmla="*/ 841615 w 9177188"/>
                  <a:gd name="connsiteY2" fmla="*/ 9875016 h 9945926"/>
                  <a:gd name="connsiteX3" fmla="*/ 1136204 w 9177188"/>
                  <a:gd name="connsiteY3" fmla="*/ 9867567 h 9945926"/>
                  <a:gd name="connsiteX4" fmla="*/ 139953 w 9177188"/>
                  <a:gd name="connsiteY4" fmla="*/ 9945926 h 9945926"/>
                  <a:gd name="connsiteX5" fmla="*/ 0 w 9177188"/>
                  <a:gd name="connsiteY5" fmla="*/ 9812892 h 9945926"/>
                  <a:gd name="connsiteX6" fmla="*/ 4782086 w 9177188"/>
                  <a:gd name="connsiteY6" fmla="*/ 0 h 9945926"/>
                  <a:gd name="connsiteX7" fmla="*/ 5178772 w 9177188"/>
                  <a:gd name="connsiteY7" fmla="*/ 72751 h 9945926"/>
                  <a:gd name="connsiteX8" fmla="*/ 9098084 w 9177188"/>
                  <a:gd name="connsiteY8" fmla="*/ 3180682 h 9945926"/>
                  <a:gd name="connsiteX9" fmla="*/ 9177188 w 9177188"/>
                  <a:gd name="connsiteY9" fmla="*/ 3355652 h 9945926"/>
                  <a:gd name="connsiteX10" fmla="*/ 9142812 w 9177188"/>
                  <a:gd name="connsiteY10" fmla="*/ 3340111 h 9945926"/>
                  <a:gd name="connsiteX11" fmla="*/ 6914524 w 9177188"/>
                  <a:gd name="connsiteY11" fmla="*/ 2890240 h 9945926"/>
                  <a:gd name="connsiteX12" fmla="*/ 6619934 w 9177188"/>
                  <a:gd name="connsiteY12" fmla="*/ 2897689 h 9945926"/>
                  <a:gd name="connsiteX13" fmla="*/ 6430430 w 9177188"/>
                  <a:gd name="connsiteY13" fmla="*/ 2912099 h 9945926"/>
                  <a:gd name="connsiteX14" fmla="*/ 6386026 w 9177188"/>
                  <a:gd name="connsiteY14" fmla="*/ 2719705 h 9945926"/>
                  <a:gd name="connsiteX15" fmla="*/ 4889544 w 9177188"/>
                  <a:gd name="connsiteY15" fmla="*/ 102451 h 9945926"/>
                  <a:gd name="connsiteX16" fmla="*/ 4782086 w 9177188"/>
                  <a:gd name="connsiteY16" fmla="*/ 0 h 9945926"/>
                  <a:gd name="connsiteX0" fmla="*/ 0 w 9177188"/>
                  <a:gd name="connsiteY0" fmla="*/ 9812892 h 9947044"/>
                  <a:gd name="connsiteX1" fmla="*/ 256304 w 9177188"/>
                  <a:gd name="connsiteY1" fmla="*/ 9845460 h 9947044"/>
                  <a:gd name="connsiteX2" fmla="*/ 841615 w 9177188"/>
                  <a:gd name="connsiteY2" fmla="*/ 9875016 h 9947044"/>
                  <a:gd name="connsiteX3" fmla="*/ 139953 w 9177188"/>
                  <a:gd name="connsiteY3" fmla="*/ 9945926 h 9947044"/>
                  <a:gd name="connsiteX4" fmla="*/ 0 w 9177188"/>
                  <a:gd name="connsiteY4" fmla="*/ 9812892 h 9947044"/>
                  <a:gd name="connsiteX5" fmla="*/ 4782086 w 9177188"/>
                  <a:gd name="connsiteY5" fmla="*/ 0 h 9947044"/>
                  <a:gd name="connsiteX6" fmla="*/ 5178772 w 9177188"/>
                  <a:gd name="connsiteY6" fmla="*/ 72751 h 9947044"/>
                  <a:gd name="connsiteX7" fmla="*/ 9098084 w 9177188"/>
                  <a:gd name="connsiteY7" fmla="*/ 3180682 h 9947044"/>
                  <a:gd name="connsiteX8" fmla="*/ 9177188 w 9177188"/>
                  <a:gd name="connsiteY8" fmla="*/ 3355652 h 9947044"/>
                  <a:gd name="connsiteX9" fmla="*/ 9142812 w 9177188"/>
                  <a:gd name="connsiteY9" fmla="*/ 3340111 h 9947044"/>
                  <a:gd name="connsiteX10" fmla="*/ 6914524 w 9177188"/>
                  <a:gd name="connsiteY10" fmla="*/ 2890240 h 9947044"/>
                  <a:gd name="connsiteX11" fmla="*/ 6619934 w 9177188"/>
                  <a:gd name="connsiteY11" fmla="*/ 2897689 h 9947044"/>
                  <a:gd name="connsiteX12" fmla="*/ 6430430 w 9177188"/>
                  <a:gd name="connsiteY12" fmla="*/ 2912099 h 9947044"/>
                  <a:gd name="connsiteX13" fmla="*/ 6386026 w 9177188"/>
                  <a:gd name="connsiteY13" fmla="*/ 2719705 h 9947044"/>
                  <a:gd name="connsiteX14" fmla="*/ 4889544 w 9177188"/>
                  <a:gd name="connsiteY14" fmla="*/ 102451 h 9947044"/>
                  <a:gd name="connsiteX15" fmla="*/ 4782086 w 9177188"/>
                  <a:gd name="connsiteY15" fmla="*/ 0 h 9947044"/>
                  <a:gd name="connsiteX0" fmla="*/ 0 w 9177188"/>
                  <a:gd name="connsiteY0" fmla="*/ 9812892 h 9946178"/>
                  <a:gd name="connsiteX1" fmla="*/ 256304 w 9177188"/>
                  <a:gd name="connsiteY1" fmla="*/ 9845460 h 9946178"/>
                  <a:gd name="connsiteX2" fmla="*/ 139953 w 9177188"/>
                  <a:gd name="connsiteY2" fmla="*/ 9945926 h 9946178"/>
                  <a:gd name="connsiteX3" fmla="*/ 0 w 9177188"/>
                  <a:gd name="connsiteY3" fmla="*/ 9812892 h 9946178"/>
                  <a:gd name="connsiteX4" fmla="*/ 4782086 w 9177188"/>
                  <a:gd name="connsiteY4" fmla="*/ 0 h 9946178"/>
                  <a:gd name="connsiteX5" fmla="*/ 5178772 w 9177188"/>
                  <a:gd name="connsiteY5" fmla="*/ 72751 h 9946178"/>
                  <a:gd name="connsiteX6" fmla="*/ 9098084 w 9177188"/>
                  <a:gd name="connsiteY6" fmla="*/ 3180682 h 9946178"/>
                  <a:gd name="connsiteX7" fmla="*/ 9177188 w 9177188"/>
                  <a:gd name="connsiteY7" fmla="*/ 3355652 h 9946178"/>
                  <a:gd name="connsiteX8" fmla="*/ 9142812 w 9177188"/>
                  <a:gd name="connsiteY8" fmla="*/ 3340111 h 9946178"/>
                  <a:gd name="connsiteX9" fmla="*/ 6914524 w 9177188"/>
                  <a:gd name="connsiteY9" fmla="*/ 2890240 h 9946178"/>
                  <a:gd name="connsiteX10" fmla="*/ 6619934 w 9177188"/>
                  <a:gd name="connsiteY10" fmla="*/ 2897689 h 9946178"/>
                  <a:gd name="connsiteX11" fmla="*/ 6430430 w 9177188"/>
                  <a:gd name="connsiteY11" fmla="*/ 2912099 h 9946178"/>
                  <a:gd name="connsiteX12" fmla="*/ 6386026 w 9177188"/>
                  <a:gd name="connsiteY12" fmla="*/ 2719705 h 9946178"/>
                  <a:gd name="connsiteX13" fmla="*/ 4889544 w 9177188"/>
                  <a:gd name="connsiteY13" fmla="*/ 102451 h 9946178"/>
                  <a:gd name="connsiteX14" fmla="*/ 4782086 w 9177188"/>
                  <a:gd name="connsiteY14" fmla="*/ 0 h 9946178"/>
                  <a:gd name="connsiteX0" fmla="*/ 0 w 9177188"/>
                  <a:gd name="connsiteY0" fmla="*/ 9812892 h 9845460"/>
                  <a:gd name="connsiteX1" fmla="*/ 256304 w 9177188"/>
                  <a:gd name="connsiteY1" fmla="*/ 9845460 h 9845460"/>
                  <a:gd name="connsiteX2" fmla="*/ 0 w 9177188"/>
                  <a:gd name="connsiteY2" fmla="*/ 9812892 h 9845460"/>
                  <a:gd name="connsiteX3" fmla="*/ 4782086 w 9177188"/>
                  <a:gd name="connsiteY3" fmla="*/ 0 h 9845460"/>
                  <a:gd name="connsiteX4" fmla="*/ 5178772 w 9177188"/>
                  <a:gd name="connsiteY4" fmla="*/ 72751 h 9845460"/>
                  <a:gd name="connsiteX5" fmla="*/ 9098084 w 9177188"/>
                  <a:gd name="connsiteY5" fmla="*/ 3180682 h 9845460"/>
                  <a:gd name="connsiteX6" fmla="*/ 9177188 w 9177188"/>
                  <a:gd name="connsiteY6" fmla="*/ 3355652 h 9845460"/>
                  <a:gd name="connsiteX7" fmla="*/ 9142812 w 9177188"/>
                  <a:gd name="connsiteY7" fmla="*/ 3340111 h 9845460"/>
                  <a:gd name="connsiteX8" fmla="*/ 6914524 w 9177188"/>
                  <a:gd name="connsiteY8" fmla="*/ 2890240 h 9845460"/>
                  <a:gd name="connsiteX9" fmla="*/ 6619934 w 9177188"/>
                  <a:gd name="connsiteY9" fmla="*/ 2897689 h 9845460"/>
                  <a:gd name="connsiteX10" fmla="*/ 6430430 w 9177188"/>
                  <a:gd name="connsiteY10" fmla="*/ 2912099 h 9845460"/>
                  <a:gd name="connsiteX11" fmla="*/ 6386026 w 9177188"/>
                  <a:gd name="connsiteY11" fmla="*/ 2719705 h 9845460"/>
                  <a:gd name="connsiteX12" fmla="*/ 4889544 w 9177188"/>
                  <a:gd name="connsiteY12" fmla="*/ 102451 h 9845460"/>
                  <a:gd name="connsiteX13" fmla="*/ 4782086 w 9177188"/>
                  <a:gd name="connsiteY13" fmla="*/ 0 h 9845460"/>
                  <a:gd name="connsiteX0" fmla="*/ 0 w 4395102"/>
                  <a:gd name="connsiteY0" fmla="*/ 0 h 3355652"/>
                  <a:gd name="connsiteX1" fmla="*/ 396686 w 4395102"/>
                  <a:gd name="connsiteY1" fmla="*/ 72751 h 3355652"/>
                  <a:gd name="connsiteX2" fmla="*/ 4315998 w 4395102"/>
                  <a:gd name="connsiteY2" fmla="*/ 3180682 h 3355652"/>
                  <a:gd name="connsiteX3" fmla="*/ 4395102 w 4395102"/>
                  <a:gd name="connsiteY3" fmla="*/ 3355652 h 3355652"/>
                  <a:gd name="connsiteX4" fmla="*/ 4360726 w 4395102"/>
                  <a:gd name="connsiteY4" fmla="*/ 3340111 h 3355652"/>
                  <a:gd name="connsiteX5" fmla="*/ 2132438 w 4395102"/>
                  <a:gd name="connsiteY5" fmla="*/ 2890240 h 3355652"/>
                  <a:gd name="connsiteX6" fmla="*/ 1837848 w 4395102"/>
                  <a:gd name="connsiteY6" fmla="*/ 2897689 h 3355652"/>
                  <a:gd name="connsiteX7" fmla="*/ 1648344 w 4395102"/>
                  <a:gd name="connsiteY7" fmla="*/ 2912099 h 3355652"/>
                  <a:gd name="connsiteX8" fmla="*/ 1603940 w 4395102"/>
                  <a:gd name="connsiteY8" fmla="*/ 2719705 h 3355652"/>
                  <a:gd name="connsiteX9" fmla="*/ 107458 w 4395102"/>
                  <a:gd name="connsiteY9" fmla="*/ 102451 h 3355652"/>
                  <a:gd name="connsiteX10" fmla="*/ 0 w 4395102"/>
                  <a:gd name="connsiteY10" fmla="*/ 0 h 335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95102" h="3355652">
                    <a:moveTo>
                      <a:pt x="0" y="0"/>
                    </a:moveTo>
                    <a:lnTo>
                      <a:pt x="396686" y="72751"/>
                    </a:lnTo>
                    <a:cubicBezTo>
                      <a:pt x="2127968" y="455339"/>
                      <a:pt x="3564816" y="1621726"/>
                      <a:pt x="4315998" y="3180682"/>
                    </a:cubicBezTo>
                    <a:lnTo>
                      <a:pt x="4395102" y="3355652"/>
                    </a:lnTo>
                    <a:lnTo>
                      <a:pt x="4360726" y="3340111"/>
                    </a:lnTo>
                    <a:cubicBezTo>
                      <a:pt x="3675838" y="3050428"/>
                      <a:pt x="2922846" y="2890240"/>
                      <a:pt x="2132438" y="2890240"/>
                    </a:cubicBezTo>
                    <a:cubicBezTo>
                      <a:pt x="2033638" y="2890240"/>
                      <a:pt x="1935420" y="2892743"/>
                      <a:pt x="1837848" y="2897689"/>
                    </a:cubicBezTo>
                    <a:lnTo>
                      <a:pt x="1648344" y="2912099"/>
                    </a:lnTo>
                    <a:lnTo>
                      <a:pt x="1603940" y="2719705"/>
                    </a:lnTo>
                    <a:cubicBezTo>
                      <a:pt x="1345102" y="1713686"/>
                      <a:pt x="819678" y="814671"/>
                      <a:pt x="107458" y="102451"/>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0">
                  <a:solidFill>
                    <a:schemeClr val="tx1"/>
                  </a:solidFill>
                </a:endParaRPr>
              </a:p>
            </p:txBody>
          </p:sp>
        </p:grpSp>
        <p:sp>
          <p:nvSpPr>
            <p:cNvPr id="46" name="Rechteck 43">
              <a:extLst>
                <a:ext uri="{FF2B5EF4-FFF2-40B4-BE49-F238E27FC236}">
                  <a16:creationId xmlns:a16="http://schemas.microsoft.com/office/drawing/2014/main" id="{183A94BC-525D-3F4C-B801-B4141ABB5322}"/>
                </a:ext>
              </a:extLst>
            </p:cNvPr>
            <p:cNvSpPr txBox="1"/>
            <p:nvPr/>
          </p:nvSpPr>
          <p:spPr>
            <a:xfrm>
              <a:off x="1176443" y="4535742"/>
              <a:ext cx="1690772" cy="772506"/>
            </a:xfrm>
            <a:prstGeom prst="rect">
              <a:avLst/>
            </a:prstGeom>
            <a:gr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1603" tIns="31603" rIns="31603" bIns="31603" anchor="ctr">
              <a:noAutofit/>
            </a:bodyPr>
            <a:lstStyle>
              <a:lvl1pPr algn="l">
                <a:lnSpc>
                  <a:spcPct val="100000"/>
                </a:lnSpc>
                <a:defRPr sz="1100"/>
              </a:lvl1pPr>
            </a:lstStyle>
            <a:p>
              <a:pPr algn="ctr"/>
              <a:r>
                <a:rPr lang="en-US" sz="1580" b="1" dirty="0"/>
                <a:t>5</a:t>
              </a:r>
            </a:p>
          </p:txBody>
        </p:sp>
      </p:grpSp>
      <p:grpSp>
        <p:nvGrpSpPr>
          <p:cNvPr id="49" name="Group 48">
            <a:extLst>
              <a:ext uri="{FF2B5EF4-FFF2-40B4-BE49-F238E27FC236}">
                <a16:creationId xmlns:a16="http://schemas.microsoft.com/office/drawing/2014/main" id="{053A2F24-5AB1-3B44-AC9B-B51820C83A13}"/>
              </a:ext>
            </a:extLst>
          </p:cNvPr>
          <p:cNvGrpSpPr/>
          <p:nvPr/>
        </p:nvGrpSpPr>
        <p:grpSpPr>
          <a:xfrm>
            <a:off x="4963609" y="4649708"/>
            <a:ext cx="657351" cy="657351"/>
            <a:chOff x="957484" y="3872032"/>
            <a:chExt cx="2146784" cy="2146784"/>
          </a:xfrm>
          <a:solidFill>
            <a:schemeClr val="accent1"/>
          </a:solidFill>
        </p:grpSpPr>
        <p:grpSp>
          <p:nvGrpSpPr>
            <p:cNvPr id="50" name="Group 49">
              <a:extLst>
                <a:ext uri="{FF2B5EF4-FFF2-40B4-BE49-F238E27FC236}">
                  <a16:creationId xmlns:a16="http://schemas.microsoft.com/office/drawing/2014/main" id="{BC7F1A4B-3315-C347-962B-43DE2DDF8A29}"/>
                </a:ext>
              </a:extLst>
            </p:cNvPr>
            <p:cNvGrpSpPr/>
            <p:nvPr/>
          </p:nvGrpSpPr>
          <p:grpSpPr>
            <a:xfrm rot="4970798">
              <a:off x="957484" y="3872032"/>
              <a:ext cx="2146784" cy="2146784"/>
              <a:chOff x="3889287" y="3525858"/>
              <a:chExt cx="1362941" cy="1362941"/>
            </a:xfrm>
            <a:grpFill/>
          </p:grpSpPr>
          <p:sp>
            <p:nvSpPr>
              <p:cNvPr id="52" name="Овал 1">
                <a:extLst>
                  <a:ext uri="{FF2B5EF4-FFF2-40B4-BE49-F238E27FC236}">
                    <a16:creationId xmlns:a16="http://schemas.microsoft.com/office/drawing/2014/main" id="{24ED85A8-65AB-5547-8F19-FB18B846C5A5}"/>
                  </a:ext>
                </a:extLst>
              </p:cNvPr>
              <p:cNvSpPr/>
              <p:nvPr/>
            </p:nvSpPr>
            <p:spPr>
              <a:xfrm rot="14578604">
                <a:off x="3889287" y="3525858"/>
                <a:ext cx="1362941" cy="136294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0">
                  <a:solidFill>
                    <a:schemeClr val="tx1"/>
                  </a:solidFill>
                </a:endParaRPr>
              </a:p>
            </p:txBody>
          </p:sp>
          <p:sp>
            <p:nvSpPr>
              <p:cNvPr id="53" name="Полилиния 51">
                <a:extLst>
                  <a:ext uri="{FF2B5EF4-FFF2-40B4-BE49-F238E27FC236}">
                    <a16:creationId xmlns:a16="http://schemas.microsoft.com/office/drawing/2014/main" id="{BB4431EA-CA12-C049-9A1A-1F6FFE697148}"/>
                  </a:ext>
                </a:extLst>
              </p:cNvPr>
              <p:cNvSpPr/>
              <p:nvPr/>
            </p:nvSpPr>
            <p:spPr>
              <a:xfrm>
                <a:off x="4663950" y="3570124"/>
                <a:ext cx="465393" cy="355327"/>
              </a:xfrm>
              <a:custGeom>
                <a:avLst/>
                <a:gdLst>
                  <a:gd name="connsiteX0" fmla="*/ 0 w 9177188"/>
                  <a:gd name="connsiteY0" fmla="*/ 9812892 h 10921772"/>
                  <a:gd name="connsiteX1" fmla="*/ 256304 w 9177188"/>
                  <a:gd name="connsiteY1" fmla="*/ 9845460 h 10921772"/>
                  <a:gd name="connsiteX2" fmla="*/ 841615 w 9177188"/>
                  <a:gd name="connsiteY2" fmla="*/ 9875016 h 10921772"/>
                  <a:gd name="connsiteX3" fmla="*/ 1136204 w 9177188"/>
                  <a:gd name="connsiteY3" fmla="*/ 9867567 h 10921772"/>
                  <a:gd name="connsiteX4" fmla="*/ 1325711 w 9177188"/>
                  <a:gd name="connsiteY4" fmla="*/ 9853157 h 10921772"/>
                  <a:gd name="connsiteX5" fmla="*/ 1370115 w 9177188"/>
                  <a:gd name="connsiteY5" fmla="*/ 10045552 h 10921772"/>
                  <a:gd name="connsiteX6" fmla="*/ 1639759 w 9177188"/>
                  <a:gd name="connsiteY6" fmla="*/ 10843163 h 10921772"/>
                  <a:gd name="connsiteX7" fmla="*/ 1675297 w 9177188"/>
                  <a:gd name="connsiteY7" fmla="*/ 10921772 h 10921772"/>
                  <a:gd name="connsiteX8" fmla="*/ 1456094 w 9177188"/>
                  <a:gd name="connsiteY8" fmla="*/ 10822673 h 10921772"/>
                  <a:gd name="connsiteX9" fmla="*/ 139953 w 9177188"/>
                  <a:gd name="connsiteY9" fmla="*/ 9945926 h 10921772"/>
                  <a:gd name="connsiteX10" fmla="*/ 4782086 w 9177188"/>
                  <a:gd name="connsiteY10" fmla="*/ 0 h 10921772"/>
                  <a:gd name="connsiteX11" fmla="*/ 5178772 w 9177188"/>
                  <a:gd name="connsiteY11" fmla="*/ 72751 h 10921772"/>
                  <a:gd name="connsiteX12" fmla="*/ 9098084 w 9177188"/>
                  <a:gd name="connsiteY12" fmla="*/ 3180682 h 10921772"/>
                  <a:gd name="connsiteX13" fmla="*/ 9177188 w 9177188"/>
                  <a:gd name="connsiteY13" fmla="*/ 3355652 h 10921772"/>
                  <a:gd name="connsiteX14" fmla="*/ 9142812 w 9177188"/>
                  <a:gd name="connsiteY14" fmla="*/ 3340111 h 10921772"/>
                  <a:gd name="connsiteX15" fmla="*/ 6914524 w 9177188"/>
                  <a:gd name="connsiteY15" fmla="*/ 2890240 h 10921772"/>
                  <a:gd name="connsiteX16" fmla="*/ 6619934 w 9177188"/>
                  <a:gd name="connsiteY16" fmla="*/ 2897689 h 10921772"/>
                  <a:gd name="connsiteX17" fmla="*/ 6430430 w 9177188"/>
                  <a:gd name="connsiteY17" fmla="*/ 2912099 h 10921772"/>
                  <a:gd name="connsiteX18" fmla="*/ 6386026 w 9177188"/>
                  <a:gd name="connsiteY18" fmla="*/ 2719705 h 10921772"/>
                  <a:gd name="connsiteX19" fmla="*/ 4889544 w 9177188"/>
                  <a:gd name="connsiteY19" fmla="*/ 102451 h 10921772"/>
                  <a:gd name="connsiteX0" fmla="*/ 0 w 9177188"/>
                  <a:gd name="connsiteY0" fmla="*/ 9812892 h 10843163"/>
                  <a:gd name="connsiteX1" fmla="*/ 256304 w 9177188"/>
                  <a:gd name="connsiteY1" fmla="*/ 9845460 h 10843163"/>
                  <a:gd name="connsiteX2" fmla="*/ 841615 w 9177188"/>
                  <a:gd name="connsiteY2" fmla="*/ 9875016 h 10843163"/>
                  <a:gd name="connsiteX3" fmla="*/ 1136204 w 9177188"/>
                  <a:gd name="connsiteY3" fmla="*/ 9867567 h 10843163"/>
                  <a:gd name="connsiteX4" fmla="*/ 1325711 w 9177188"/>
                  <a:gd name="connsiteY4" fmla="*/ 9853157 h 10843163"/>
                  <a:gd name="connsiteX5" fmla="*/ 1370115 w 9177188"/>
                  <a:gd name="connsiteY5" fmla="*/ 10045552 h 10843163"/>
                  <a:gd name="connsiteX6" fmla="*/ 1639759 w 9177188"/>
                  <a:gd name="connsiteY6" fmla="*/ 10843163 h 10843163"/>
                  <a:gd name="connsiteX7" fmla="*/ 1456094 w 9177188"/>
                  <a:gd name="connsiteY7" fmla="*/ 10822673 h 10843163"/>
                  <a:gd name="connsiteX8" fmla="*/ 139953 w 9177188"/>
                  <a:gd name="connsiteY8" fmla="*/ 9945926 h 10843163"/>
                  <a:gd name="connsiteX9" fmla="*/ 0 w 9177188"/>
                  <a:gd name="connsiteY9" fmla="*/ 9812892 h 10843163"/>
                  <a:gd name="connsiteX10" fmla="*/ 4782086 w 9177188"/>
                  <a:gd name="connsiteY10" fmla="*/ 0 h 10843163"/>
                  <a:gd name="connsiteX11" fmla="*/ 5178772 w 9177188"/>
                  <a:gd name="connsiteY11" fmla="*/ 72751 h 10843163"/>
                  <a:gd name="connsiteX12" fmla="*/ 9098084 w 9177188"/>
                  <a:gd name="connsiteY12" fmla="*/ 3180682 h 10843163"/>
                  <a:gd name="connsiteX13" fmla="*/ 9177188 w 9177188"/>
                  <a:gd name="connsiteY13" fmla="*/ 3355652 h 10843163"/>
                  <a:gd name="connsiteX14" fmla="*/ 9142812 w 9177188"/>
                  <a:gd name="connsiteY14" fmla="*/ 3340111 h 10843163"/>
                  <a:gd name="connsiteX15" fmla="*/ 6914524 w 9177188"/>
                  <a:gd name="connsiteY15" fmla="*/ 2890240 h 10843163"/>
                  <a:gd name="connsiteX16" fmla="*/ 6619934 w 9177188"/>
                  <a:gd name="connsiteY16" fmla="*/ 2897689 h 10843163"/>
                  <a:gd name="connsiteX17" fmla="*/ 6430430 w 9177188"/>
                  <a:gd name="connsiteY17" fmla="*/ 2912099 h 10843163"/>
                  <a:gd name="connsiteX18" fmla="*/ 6386026 w 9177188"/>
                  <a:gd name="connsiteY18" fmla="*/ 2719705 h 10843163"/>
                  <a:gd name="connsiteX19" fmla="*/ 4889544 w 9177188"/>
                  <a:gd name="connsiteY19" fmla="*/ 102451 h 10843163"/>
                  <a:gd name="connsiteX20" fmla="*/ 4782086 w 9177188"/>
                  <a:gd name="connsiteY20" fmla="*/ 0 h 10843163"/>
                  <a:gd name="connsiteX0" fmla="*/ 0 w 9177188"/>
                  <a:gd name="connsiteY0" fmla="*/ 9812892 h 10843163"/>
                  <a:gd name="connsiteX1" fmla="*/ 256304 w 9177188"/>
                  <a:gd name="connsiteY1" fmla="*/ 9845460 h 10843163"/>
                  <a:gd name="connsiteX2" fmla="*/ 841615 w 9177188"/>
                  <a:gd name="connsiteY2" fmla="*/ 9875016 h 10843163"/>
                  <a:gd name="connsiteX3" fmla="*/ 1136204 w 9177188"/>
                  <a:gd name="connsiteY3" fmla="*/ 9867567 h 10843163"/>
                  <a:gd name="connsiteX4" fmla="*/ 1325711 w 9177188"/>
                  <a:gd name="connsiteY4" fmla="*/ 9853157 h 10843163"/>
                  <a:gd name="connsiteX5" fmla="*/ 1370115 w 9177188"/>
                  <a:gd name="connsiteY5" fmla="*/ 10045552 h 10843163"/>
                  <a:gd name="connsiteX6" fmla="*/ 1639759 w 9177188"/>
                  <a:gd name="connsiteY6" fmla="*/ 10843163 h 10843163"/>
                  <a:gd name="connsiteX7" fmla="*/ 139953 w 9177188"/>
                  <a:gd name="connsiteY7" fmla="*/ 9945926 h 10843163"/>
                  <a:gd name="connsiteX8" fmla="*/ 0 w 9177188"/>
                  <a:gd name="connsiteY8" fmla="*/ 9812892 h 10843163"/>
                  <a:gd name="connsiteX9" fmla="*/ 4782086 w 9177188"/>
                  <a:gd name="connsiteY9" fmla="*/ 0 h 10843163"/>
                  <a:gd name="connsiteX10" fmla="*/ 5178772 w 9177188"/>
                  <a:gd name="connsiteY10" fmla="*/ 72751 h 10843163"/>
                  <a:gd name="connsiteX11" fmla="*/ 9098084 w 9177188"/>
                  <a:gd name="connsiteY11" fmla="*/ 3180682 h 10843163"/>
                  <a:gd name="connsiteX12" fmla="*/ 9177188 w 9177188"/>
                  <a:gd name="connsiteY12" fmla="*/ 3355652 h 10843163"/>
                  <a:gd name="connsiteX13" fmla="*/ 9142812 w 9177188"/>
                  <a:gd name="connsiteY13" fmla="*/ 3340111 h 10843163"/>
                  <a:gd name="connsiteX14" fmla="*/ 6914524 w 9177188"/>
                  <a:gd name="connsiteY14" fmla="*/ 2890240 h 10843163"/>
                  <a:gd name="connsiteX15" fmla="*/ 6619934 w 9177188"/>
                  <a:gd name="connsiteY15" fmla="*/ 2897689 h 10843163"/>
                  <a:gd name="connsiteX16" fmla="*/ 6430430 w 9177188"/>
                  <a:gd name="connsiteY16" fmla="*/ 2912099 h 10843163"/>
                  <a:gd name="connsiteX17" fmla="*/ 6386026 w 9177188"/>
                  <a:gd name="connsiteY17" fmla="*/ 2719705 h 10843163"/>
                  <a:gd name="connsiteX18" fmla="*/ 4889544 w 9177188"/>
                  <a:gd name="connsiteY18" fmla="*/ 102451 h 10843163"/>
                  <a:gd name="connsiteX19" fmla="*/ 4782086 w 9177188"/>
                  <a:gd name="connsiteY19" fmla="*/ 0 h 10843163"/>
                  <a:gd name="connsiteX0" fmla="*/ 0 w 9177188"/>
                  <a:gd name="connsiteY0" fmla="*/ 9812892 h 10047590"/>
                  <a:gd name="connsiteX1" fmla="*/ 256304 w 9177188"/>
                  <a:gd name="connsiteY1" fmla="*/ 9845460 h 10047590"/>
                  <a:gd name="connsiteX2" fmla="*/ 841615 w 9177188"/>
                  <a:gd name="connsiteY2" fmla="*/ 9875016 h 10047590"/>
                  <a:gd name="connsiteX3" fmla="*/ 1136204 w 9177188"/>
                  <a:gd name="connsiteY3" fmla="*/ 9867567 h 10047590"/>
                  <a:gd name="connsiteX4" fmla="*/ 1325711 w 9177188"/>
                  <a:gd name="connsiteY4" fmla="*/ 9853157 h 10047590"/>
                  <a:gd name="connsiteX5" fmla="*/ 1370115 w 9177188"/>
                  <a:gd name="connsiteY5" fmla="*/ 10045552 h 10047590"/>
                  <a:gd name="connsiteX6" fmla="*/ 139953 w 9177188"/>
                  <a:gd name="connsiteY6" fmla="*/ 9945926 h 10047590"/>
                  <a:gd name="connsiteX7" fmla="*/ 0 w 9177188"/>
                  <a:gd name="connsiteY7" fmla="*/ 9812892 h 10047590"/>
                  <a:gd name="connsiteX8" fmla="*/ 4782086 w 9177188"/>
                  <a:gd name="connsiteY8" fmla="*/ 0 h 10047590"/>
                  <a:gd name="connsiteX9" fmla="*/ 5178772 w 9177188"/>
                  <a:gd name="connsiteY9" fmla="*/ 72751 h 10047590"/>
                  <a:gd name="connsiteX10" fmla="*/ 9098084 w 9177188"/>
                  <a:gd name="connsiteY10" fmla="*/ 3180682 h 10047590"/>
                  <a:gd name="connsiteX11" fmla="*/ 9177188 w 9177188"/>
                  <a:gd name="connsiteY11" fmla="*/ 3355652 h 10047590"/>
                  <a:gd name="connsiteX12" fmla="*/ 9142812 w 9177188"/>
                  <a:gd name="connsiteY12" fmla="*/ 3340111 h 10047590"/>
                  <a:gd name="connsiteX13" fmla="*/ 6914524 w 9177188"/>
                  <a:gd name="connsiteY13" fmla="*/ 2890240 h 10047590"/>
                  <a:gd name="connsiteX14" fmla="*/ 6619934 w 9177188"/>
                  <a:gd name="connsiteY14" fmla="*/ 2897689 h 10047590"/>
                  <a:gd name="connsiteX15" fmla="*/ 6430430 w 9177188"/>
                  <a:gd name="connsiteY15" fmla="*/ 2912099 h 10047590"/>
                  <a:gd name="connsiteX16" fmla="*/ 6386026 w 9177188"/>
                  <a:gd name="connsiteY16" fmla="*/ 2719705 h 10047590"/>
                  <a:gd name="connsiteX17" fmla="*/ 4889544 w 9177188"/>
                  <a:gd name="connsiteY17" fmla="*/ 102451 h 10047590"/>
                  <a:gd name="connsiteX18" fmla="*/ 4782086 w 9177188"/>
                  <a:gd name="connsiteY18" fmla="*/ 0 h 10047590"/>
                  <a:gd name="connsiteX0" fmla="*/ 0 w 9177188"/>
                  <a:gd name="connsiteY0" fmla="*/ 9812892 h 9945926"/>
                  <a:gd name="connsiteX1" fmla="*/ 256304 w 9177188"/>
                  <a:gd name="connsiteY1" fmla="*/ 9845460 h 9945926"/>
                  <a:gd name="connsiteX2" fmla="*/ 841615 w 9177188"/>
                  <a:gd name="connsiteY2" fmla="*/ 9875016 h 9945926"/>
                  <a:gd name="connsiteX3" fmla="*/ 1136204 w 9177188"/>
                  <a:gd name="connsiteY3" fmla="*/ 9867567 h 9945926"/>
                  <a:gd name="connsiteX4" fmla="*/ 1325711 w 9177188"/>
                  <a:gd name="connsiteY4" fmla="*/ 9853157 h 9945926"/>
                  <a:gd name="connsiteX5" fmla="*/ 139953 w 9177188"/>
                  <a:gd name="connsiteY5" fmla="*/ 9945926 h 9945926"/>
                  <a:gd name="connsiteX6" fmla="*/ 0 w 9177188"/>
                  <a:gd name="connsiteY6" fmla="*/ 9812892 h 9945926"/>
                  <a:gd name="connsiteX7" fmla="*/ 4782086 w 9177188"/>
                  <a:gd name="connsiteY7" fmla="*/ 0 h 9945926"/>
                  <a:gd name="connsiteX8" fmla="*/ 5178772 w 9177188"/>
                  <a:gd name="connsiteY8" fmla="*/ 72751 h 9945926"/>
                  <a:gd name="connsiteX9" fmla="*/ 9098084 w 9177188"/>
                  <a:gd name="connsiteY9" fmla="*/ 3180682 h 9945926"/>
                  <a:gd name="connsiteX10" fmla="*/ 9177188 w 9177188"/>
                  <a:gd name="connsiteY10" fmla="*/ 3355652 h 9945926"/>
                  <a:gd name="connsiteX11" fmla="*/ 9142812 w 9177188"/>
                  <a:gd name="connsiteY11" fmla="*/ 3340111 h 9945926"/>
                  <a:gd name="connsiteX12" fmla="*/ 6914524 w 9177188"/>
                  <a:gd name="connsiteY12" fmla="*/ 2890240 h 9945926"/>
                  <a:gd name="connsiteX13" fmla="*/ 6619934 w 9177188"/>
                  <a:gd name="connsiteY13" fmla="*/ 2897689 h 9945926"/>
                  <a:gd name="connsiteX14" fmla="*/ 6430430 w 9177188"/>
                  <a:gd name="connsiteY14" fmla="*/ 2912099 h 9945926"/>
                  <a:gd name="connsiteX15" fmla="*/ 6386026 w 9177188"/>
                  <a:gd name="connsiteY15" fmla="*/ 2719705 h 9945926"/>
                  <a:gd name="connsiteX16" fmla="*/ 4889544 w 9177188"/>
                  <a:gd name="connsiteY16" fmla="*/ 102451 h 9945926"/>
                  <a:gd name="connsiteX17" fmla="*/ 4782086 w 9177188"/>
                  <a:gd name="connsiteY17" fmla="*/ 0 h 9945926"/>
                  <a:gd name="connsiteX0" fmla="*/ 0 w 9177188"/>
                  <a:gd name="connsiteY0" fmla="*/ 9812892 h 9945926"/>
                  <a:gd name="connsiteX1" fmla="*/ 256304 w 9177188"/>
                  <a:gd name="connsiteY1" fmla="*/ 9845460 h 9945926"/>
                  <a:gd name="connsiteX2" fmla="*/ 841615 w 9177188"/>
                  <a:gd name="connsiteY2" fmla="*/ 9875016 h 9945926"/>
                  <a:gd name="connsiteX3" fmla="*/ 1136204 w 9177188"/>
                  <a:gd name="connsiteY3" fmla="*/ 9867567 h 9945926"/>
                  <a:gd name="connsiteX4" fmla="*/ 139953 w 9177188"/>
                  <a:gd name="connsiteY4" fmla="*/ 9945926 h 9945926"/>
                  <a:gd name="connsiteX5" fmla="*/ 0 w 9177188"/>
                  <a:gd name="connsiteY5" fmla="*/ 9812892 h 9945926"/>
                  <a:gd name="connsiteX6" fmla="*/ 4782086 w 9177188"/>
                  <a:gd name="connsiteY6" fmla="*/ 0 h 9945926"/>
                  <a:gd name="connsiteX7" fmla="*/ 5178772 w 9177188"/>
                  <a:gd name="connsiteY7" fmla="*/ 72751 h 9945926"/>
                  <a:gd name="connsiteX8" fmla="*/ 9098084 w 9177188"/>
                  <a:gd name="connsiteY8" fmla="*/ 3180682 h 9945926"/>
                  <a:gd name="connsiteX9" fmla="*/ 9177188 w 9177188"/>
                  <a:gd name="connsiteY9" fmla="*/ 3355652 h 9945926"/>
                  <a:gd name="connsiteX10" fmla="*/ 9142812 w 9177188"/>
                  <a:gd name="connsiteY10" fmla="*/ 3340111 h 9945926"/>
                  <a:gd name="connsiteX11" fmla="*/ 6914524 w 9177188"/>
                  <a:gd name="connsiteY11" fmla="*/ 2890240 h 9945926"/>
                  <a:gd name="connsiteX12" fmla="*/ 6619934 w 9177188"/>
                  <a:gd name="connsiteY12" fmla="*/ 2897689 h 9945926"/>
                  <a:gd name="connsiteX13" fmla="*/ 6430430 w 9177188"/>
                  <a:gd name="connsiteY13" fmla="*/ 2912099 h 9945926"/>
                  <a:gd name="connsiteX14" fmla="*/ 6386026 w 9177188"/>
                  <a:gd name="connsiteY14" fmla="*/ 2719705 h 9945926"/>
                  <a:gd name="connsiteX15" fmla="*/ 4889544 w 9177188"/>
                  <a:gd name="connsiteY15" fmla="*/ 102451 h 9945926"/>
                  <a:gd name="connsiteX16" fmla="*/ 4782086 w 9177188"/>
                  <a:gd name="connsiteY16" fmla="*/ 0 h 9945926"/>
                  <a:gd name="connsiteX0" fmla="*/ 0 w 9177188"/>
                  <a:gd name="connsiteY0" fmla="*/ 9812892 h 9947044"/>
                  <a:gd name="connsiteX1" fmla="*/ 256304 w 9177188"/>
                  <a:gd name="connsiteY1" fmla="*/ 9845460 h 9947044"/>
                  <a:gd name="connsiteX2" fmla="*/ 841615 w 9177188"/>
                  <a:gd name="connsiteY2" fmla="*/ 9875016 h 9947044"/>
                  <a:gd name="connsiteX3" fmla="*/ 139953 w 9177188"/>
                  <a:gd name="connsiteY3" fmla="*/ 9945926 h 9947044"/>
                  <a:gd name="connsiteX4" fmla="*/ 0 w 9177188"/>
                  <a:gd name="connsiteY4" fmla="*/ 9812892 h 9947044"/>
                  <a:gd name="connsiteX5" fmla="*/ 4782086 w 9177188"/>
                  <a:gd name="connsiteY5" fmla="*/ 0 h 9947044"/>
                  <a:gd name="connsiteX6" fmla="*/ 5178772 w 9177188"/>
                  <a:gd name="connsiteY6" fmla="*/ 72751 h 9947044"/>
                  <a:gd name="connsiteX7" fmla="*/ 9098084 w 9177188"/>
                  <a:gd name="connsiteY7" fmla="*/ 3180682 h 9947044"/>
                  <a:gd name="connsiteX8" fmla="*/ 9177188 w 9177188"/>
                  <a:gd name="connsiteY8" fmla="*/ 3355652 h 9947044"/>
                  <a:gd name="connsiteX9" fmla="*/ 9142812 w 9177188"/>
                  <a:gd name="connsiteY9" fmla="*/ 3340111 h 9947044"/>
                  <a:gd name="connsiteX10" fmla="*/ 6914524 w 9177188"/>
                  <a:gd name="connsiteY10" fmla="*/ 2890240 h 9947044"/>
                  <a:gd name="connsiteX11" fmla="*/ 6619934 w 9177188"/>
                  <a:gd name="connsiteY11" fmla="*/ 2897689 h 9947044"/>
                  <a:gd name="connsiteX12" fmla="*/ 6430430 w 9177188"/>
                  <a:gd name="connsiteY12" fmla="*/ 2912099 h 9947044"/>
                  <a:gd name="connsiteX13" fmla="*/ 6386026 w 9177188"/>
                  <a:gd name="connsiteY13" fmla="*/ 2719705 h 9947044"/>
                  <a:gd name="connsiteX14" fmla="*/ 4889544 w 9177188"/>
                  <a:gd name="connsiteY14" fmla="*/ 102451 h 9947044"/>
                  <a:gd name="connsiteX15" fmla="*/ 4782086 w 9177188"/>
                  <a:gd name="connsiteY15" fmla="*/ 0 h 9947044"/>
                  <a:gd name="connsiteX0" fmla="*/ 0 w 9177188"/>
                  <a:gd name="connsiteY0" fmla="*/ 9812892 h 9946178"/>
                  <a:gd name="connsiteX1" fmla="*/ 256304 w 9177188"/>
                  <a:gd name="connsiteY1" fmla="*/ 9845460 h 9946178"/>
                  <a:gd name="connsiteX2" fmla="*/ 139953 w 9177188"/>
                  <a:gd name="connsiteY2" fmla="*/ 9945926 h 9946178"/>
                  <a:gd name="connsiteX3" fmla="*/ 0 w 9177188"/>
                  <a:gd name="connsiteY3" fmla="*/ 9812892 h 9946178"/>
                  <a:gd name="connsiteX4" fmla="*/ 4782086 w 9177188"/>
                  <a:gd name="connsiteY4" fmla="*/ 0 h 9946178"/>
                  <a:gd name="connsiteX5" fmla="*/ 5178772 w 9177188"/>
                  <a:gd name="connsiteY5" fmla="*/ 72751 h 9946178"/>
                  <a:gd name="connsiteX6" fmla="*/ 9098084 w 9177188"/>
                  <a:gd name="connsiteY6" fmla="*/ 3180682 h 9946178"/>
                  <a:gd name="connsiteX7" fmla="*/ 9177188 w 9177188"/>
                  <a:gd name="connsiteY7" fmla="*/ 3355652 h 9946178"/>
                  <a:gd name="connsiteX8" fmla="*/ 9142812 w 9177188"/>
                  <a:gd name="connsiteY8" fmla="*/ 3340111 h 9946178"/>
                  <a:gd name="connsiteX9" fmla="*/ 6914524 w 9177188"/>
                  <a:gd name="connsiteY9" fmla="*/ 2890240 h 9946178"/>
                  <a:gd name="connsiteX10" fmla="*/ 6619934 w 9177188"/>
                  <a:gd name="connsiteY10" fmla="*/ 2897689 h 9946178"/>
                  <a:gd name="connsiteX11" fmla="*/ 6430430 w 9177188"/>
                  <a:gd name="connsiteY11" fmla="*/ 2912099 h 9946178"/>
                  <a:gd name="connsiteX12" fmla="*/ 6386026 w 9177188"/>
                  <a:gd name="connsiteY12" fmla="*/ 2719705 h 9946178"/>
                  <a:gd name="connsiteX13" fmla="*/ 4889544 w 9177188"/>
                  <a:gd name="connsiteY13" fmla="*/ 102451 h 9946178"/>
                  <a:gd name="connsiteX14" fmla="*/ 4782086 w 9177188"/>
                  <a:gd name="connsiteY14" fmla="*/ 0 h 9946178"/>
                  <a:gd name="connsiteX0" fmla="*/ 0 w 9177188"/>
                  <a:gd name="connsiteY0" fmla="*/ 9812892 h 9845460"/>
                  <a:gd name="connsiteX1" fmla="*/ 256304 w 9177188"/>
                  <a:gd name="connsiteY1" fmla="*/ 9845460 h 9845460"/>
                  <a:gd name="connsiteX2" fmla="*/ 0 w 9177188"/>
                  <a:gd name="connsiteY2" fmla="*/ 9812892 h 9845460"/>
                  <a:gd name="connsiteX3" fmla="*/ 4782086 w 9177188"/>
                  <a:gd name="connsiteY3" fmla="*/ 0 h 9845460"/>
                  <a:gd name="connsiteX4" fmla="*/ 5178772 w 9177188"/>
                  <a:gd name="connsiteY4" fmla="*/ 72751 h 9845460"/>
                  <a:gd name="connsiteX5" fmla="*/ 9098084 w 9177188"/>
                  <a:gd name="connsiteY5" fmla="*/ 3180682 h 9845460"/>
                  <a:gd name="connsiteX6" fmla="*/ 9177188 w 9177188"/>
                  <a:gd name="connsiteY6" fmla="*/ 3355652 h 9845460"/>
                  <a:gd name="connsiteX7" fmla="*/ 9142812 w 9177188"/>
                  <a:gd name="connsiteY7" fmla="*/ 3340111 h 9845460"/>
                  <a:gd name="connsiteX8" fmla="*/ 6914524 w 9177188"/>
                  <a:gd name="connsiteY8" fmla="*/ 2890240 h 9845460"/>
                  <a:gd name="connsiteX9" fmla="*/ 6619934 w 9177188"/>
                  <a:gd name="connsiteY9" fmla="*/ 2897689 h 9845460"/>
                  <a:gd name="connsiteX10" fmla="*/ 6430430 w 9177188"/>
                  <a:gd name="connsiteY10" fmla="*/ 2912099 h 9845460"/>
                  <a:gd name="connsiteX11" fmla="*/ 6386026 w 9177188"/>
                  <a:gd name="connsiteY11" fmla="*/ 2719705 h 9845460"/>
                  <a:gd name="connsiteX12" fmla="*/ 4889544 w 9177188"/>
                  <a:gd name="connsiteY12" fmla="*/ 102451 h 9845460"/>
                  <a:gd name="connsiteX13" fmla="*/ 4782086 w 9177188"/>
                  <a:gd name="connsiteY13" fmla="*/ 0 h 9845460"/>
                  <a:gd name="connsiteX0" fmla="*/ 0 w 4395102"/>
                  <a:gd name="connsiteY0" fmla="*/ 0 h 3355652"/>
                  <a:gd name="connsiteX1" fmla="*/ 396686 w 4395102"/>
                  <a:gd name="connsiteY1" fmla="*/ 72751 h 3355652"/>
                  <a:gd name="connsiteX2" fmla="*/ 4315998 w 4395102"/>
                  <a:gd name="connsiteY2" fmla="*/ 3180682 h 3355652"/>
                  <a:gd name="connsiteX3" fmla="*/ 4395102 w 4395102"/>
                  <a:gd name="connsiteY3" fmla="*/ 3355652 h 3355652"/>
                  <a:gd name="connsiteX4" fmla="*/ 4360726 w 4395102"/>
                  <a:gd name="connsiteY4" fmla="*/ 3340111 h 3355652"/>
                  <a:gd name="connsiteX5" fmla="*/ 2132438 w 4395102"/>
                  <a:gd name="connsiteY5" fmla="*/ 2890240 h 3355652"/>
                  <a:gd name="connsiteX6" fmla="*/ 1837848 w 4395102"/>
                  <a:gd name="connsiteY6" fmla="*/ 2897689 h 3355652"/>
                  <a:gd name="connsiteX7" fmla="*/ 1648344 w 4395102"/>
                  <a:gd name="connsiteY7" fmla="*/ 2912099 h 3355652"/>
                  <a:gd name="connsiteX8" fmla="*/ 1603940 w 4395102"/>
                  <a:gd name="connsiteY8" fmla="*/ 2719705 h 3355652"/>
                  <a:gd name="connsiteX9" fmla="*/ 107458 w 4395102"/>
                  <a:gd name="connsiteY9" fmla="*/ 102451 h 3355652"/>
                  <a:gd name="connsiteX10" fmla="*/ 0 w 4395102"/>
                  <a:gd name="connsiteY10" fmla="*/ 0 h 335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95102" h="3355652">
                    <a:moveTo>
                      <a:pt x="0" y="0"/>
                    </a:moveTo>
                    <a:lnTo>
                      <a:pt x="396686" y="72751"/>
                    </a:lnTo>
                    <a:cubicBezTo>
                      <a:pt x="2127968" y="455339"/>
                      <a:pt x="3564816" y="1621726"/>
                      <a:pt x="4315998" y="3180682"/>
                    </a:cubicBezTo>
                    <a:lnTo>
                      <a:pt x="4395102" y="3355652"/>
                    </a:lnTo>
                    <a:lnTo>
                      <a:pt x="4360726" y="3340111"/>
                    </a:lnTo>
                    <a:cubicBezTo>
                      <a:pt x="3675838" y="3050428"/>
                      <a:pt x="2922846" y="2890240"/>
                      <a:pt x="2132438" y="2890240"/>
                    </a:cubicBezTo>
                    <a:cubicBezTo>
                      <a:pt x="2033638" y="2890240"/>
                      <a:pt x="1935420" y="2892743"/>
                      <a:pt x="1837848" y="2897689"/>
                    </a:cubicBezTo>
                    <a:lnTo>
                      <a:pt x="1648344" y="2912099"/>
                    </a:lnTo>
                    <a:lnTo>
                      <a:pt x="1603940" y="2719705"/>
                    </a:lnTo>
                    <a:cubicBezTo>
                      <a:pt x="1345102" y="1713686"/>
                      <a:pt x="819678" y="814671"/>
                      <a:pt x="107458" y="102451"/>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0">
                  <a:solidFill>
                    <a:schemeClr val="tx1"/>
                  </a:solidFill>
                </a:endParaRPr>
              </a:p>
            </p:txBody>
          </p:sp>
        </p:grpSp>
        <p:sp>
          <p:nvSpPr>
            <p:cNvPr id="51" name="Rechteck 43">
              <a:extLst>
                <a:ext uri="{FF2B5EF4-FFF2-40B4-BE49-F238E27FC236}">
                  <a16:creationId xmlns:a16="http://schemas.microsoft.com/office/drawing/2014/main" id="{52DA5AA3-0CD4-5A4A-B3D8-DFF278B2BA6A}"/>
                </a:ext>
              </a:extLst>
            </p:cNvPr>
            <p:cNvSpPr txBox="1"/>
            <p:nvPr/>
          </p:nvSpPr>
          <p:spPr>
            <a:xfrm>
              <a:off x="1176443" y="4535742"/>
              <a:ext cx="1690772" cy="772506"/>
            </a:xfrm>
            <a:prstGeom prst="rect">
              <a:avLst/>
            </a:prstGeom>
            <a:gr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1603" tIns="31603" rIns="31603" bIns="31603" anchor="ctr">
              <a:noAutofit/>
            </a:bodyPr>
            <a:lstStyle>
              <a:lvl1pPr algn="l">
                <a:lnSpc>
                  <a:spcPct val="100000"/>
                </a:lnSpc>
                <a:defRPr sz="1100"/>
              </a:lvl1pPr>
            </a:lstStyle>
            <a:p>
              <a:pPr algn="ctr"/>
              <a:r>
                <a:rPr lang="en-US" sz="1580" b="1" dirty="0"/>
                <a:t>4</a:t>
              </a:r>
            </a:p>
          </p:txBody>
        </p:sp>
      </p:grpSp>
      <p:grpSp>
        <p:nvGrpSpPr>
          <p:cNvPr id="54" name="Group 53">
            <a:extLst>
              <a:ext uri="{FF2B5EF4-FFF2-40B4-BE49-F238E27FC236}">
                <a16:creationId xmlns:a16="http://schemas.microsoft.com/office/drawing/2014/main" id="{91856044-6DC6-064E-A51A-55E6B27EAC05}"/>
              </a:ext>
            </a:extLst>
          </p:cNvPr>
          <p:cNvGrpSpPr/>
          <p:nvPr/>
        </p:nvGrpSpPr>
        <p:grpSpPr>
          <a:xfrm>
            <a:off x="5875370" y="4166930"/>
            <a:ext cx="657351" cy="657351"/>
            <a:chOff x="957484" y="3872032"/>
            <a:chExt cx="2146784" cy="2146784"/>
          </a:xfrm>
          <a:solidFill>
            <a:schemeClr val="accent1"/>
          </a:solidFill>
        </p:grpSpPr>
        <p:grpSp>
          <p:nvGrpSpPr>
            <p:cNvPr id="55" name="Group 54">
              <a:extLst>
                <a:ext uri="{FF2B5EF4-FFF2-40B4-BE49-F238E27FC236}">
                  <a16:creationId xmlns:a16="http://schemas.microsoft.com/office/drawing/2014/main" id="{1F6D4B20-F8DC-7749-ACD7-1F0C25F906F9}"/>
                </a:ext>
              </a:extLst>
            </p:cNvPr>
            <p:cNvGrpSpPr/>
            <p:nvPr/>
          </p:nvGrpSpPr>
          <p:grpSpPr>
            <a:xfrm rot="4970798">
              <a:off x="957484" y="3872032"/>
              <a:ext cx="2146784" cy="2146784"/>
              <a:chOff x="3889287" y="3525858"/>
              <a:chExt cx="1362941" cy="1362941"/>
            </a:xfrm>
            <a:grpFill/>
          </p:grpSpPr>
          <p:sp>
            <p:nvSpPr>
              <p:cNvPr id="57" name="Овал 1">
                <a:extLst>
                  <a:ext uri="{FF2B5EF4-FFF2-40B4-BE49-F238E27FC236}">
                    <a16:creationId xmlns:a16="http://schemas.microsoft.com/office/drawing/2014/main" id="{CB2BDA86-AA47-0B44-9FBF-C569FE234FD3}"/>
                  </a:ext>
                </a:extLst>
              </p:cNvPr>
              <p:cNvSpPr/>
              <p:nvPr/>
            </p:nvSpPr>
            <p:spPr>
              <a:xfrm rot="10398797">
                <a:off x="3889287" y="3525858"/>
                <a:ext cx="1362941" cy="136294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0">
                  <a:solidFill>
                    <a:schemeClr val="tx1"/>
                  </a:solidFill>
                </a:endParaRPr>
              </a:p>
            </p:txBody>
          </p:sp>
          <p:sp>
            <p:nvSpPr>
              <p:cNvPr id="58" name="Полилиния 51">
                <a:extLst>
                  <a:ext uri="{FF2B5EF4-FFF2-40B4-BE49-F238E27FC236}">
                    <a16:creationId xmlns:a16="http://schemas.microsoft.com/office/drawing/2014/main" id="{FC20EBE3-9DC6-2E48-924C-0E52560127B7}"/>
                  </a:ext>
                </a:extLst>
              </p:cNvPr>
              <p:cNvSpPr/>
              <p:nvPr/>
            </p:nvSpPr>
            <p:spPr>
              <a:xfrm>
                <a:off x="4663950" y="3570124"/>
                <a:ext cx="465393" cy="355327"/>
              </a:xfrm>
              <a:custGeom>
                <a:avLst/>
                <a:gdLst>
                  <a:gd name="connsiteX0" fmla="*/ 0 w 9177188"/>
                  <a:gd name="connsiteY0" fmla="*/ 9812892 h 10921772"/>
                  <a:gd name="connsiteX1" fmla="*/ 256304 w 9177188"/>
                  <a:gd name="connsiteY1" fmla="*/ 9845460 h 10921772"/>
                  <a:gd name="connsiteX2" fmla="*/ 841615 w 9177188"/>
                  <a:gd name="connsiteY2" fmla="*/ 9875016 h 10921772"/>
                  <a:gd name="connsiteX3" fmla="*/ 1136204 w 9177188"/>
                  <a:gd name="connsiteY3" fmla="*/ 9867567 h 10921772"/>
                  <a:gd name="connsiteX4" fmla="*/ 1325711 w 9177188"/>
                  <a:gd name="connsiteY4" fmla="*/ 9853157 h 10921772"/>
                  <a:gd name="connsiteX5" fmla="*/ 1370115 w 9177188"/>
                  <a:gd name="connsiteY5" fmla="*/ 10045552 h 10921772"/>
                  <a:gd name="connsiteX6" fmla="*/ 1639759 w 9177188"/>
                  <a:gd name="connsiteY6" fmla="*/ 10843163 h 10921772"/>
                  <a:gd name="connsiteX7" fmla="*/ 1675297 w 9177188"/>
                  <a:gd name="connsiteY7" fmla="*/ 10921772 h 10921772"/>
                  <a:gd name="connsiteX8" fmla="*/ 1456094 w 9177188"/>
                  <a:gd name="connsiteY8" fmla="*/ 10822673 h 10921772"/>
                  <a:gd name="connsiteX9" fmla="*/ 139953 w 9177188"/>
                  <a:gd name="connsiteY9" fmla="*/ 9945926 h 10921772"/>
                  <a:gd name="connsiteX10" fmla="*/ 4782086 w 9177188"/>
                  <a:gd name="connsiteY10" fmla="*/ 0 h 10921772"/>
                  <a:gd name="connsiteX11" fmla="*/ 5178772 w 9177188"/>
                  <a:gd name="connsiteY11" fmla="*/ 72751 h 10921772"/>
                  <a:gd name="connsiteX12" fmla="*/ 9098084 w 9177188"/>
                  <a:gd name="connsiteY12" fmla="*/ 3180682 h 10921772"/>
                  <a:gd name="connsiteX13" fmla="*/ 9177188 w 9177188"/>
                  <a:gd name="connsiteY13" fmla="*/ 3355652 h 10921772"/>
                  <a:gd name="connsiteX14" fmla="*/ 9142812 w 9177188"/>
                  <a:gd name="connsiteY14" fmla="*/ 3340111 h 10921772"/>
                  <a:gd name="connsiteX15" fmla="*/ 6914524 w 9177188"/>
                  <a:gd name="connsiteY15" fmla="*/ 2890240 h 10921772"/>
                  <a:gd name="connsiteX16" fmla="*/ 6619934 w 9177188"/>
                  <a:gd name="connsiteY16" fmla="*/ 2897689 h 10921772"/>
                  <a:gd name="connsiteX17" fmla="*/ 6430430 w 9177188"/>
                  <a:gd name="connsiteY17" fmla="*/ 2912099 h 10921772"/>
                  <a:gd name="connsiteX18" fmla="*/ 6386026 w 9177188"/>
                  <a:gd name="connsiteY18" fmla="*/ 2719705 h 10921772"/>
                  <a:gd name="connsiteX19" fmla="*/ 4889544 w 9177188"/>
                  <a:gd name="connsiteY19" fmla="*/ 102451 h 10921772"/>
                  <a:gd name="connsiteX0" fmla="*/ 0 w 9177188"/>
                  <a:gd name="connsiteY0" fmla="*/ 9812892 h 10843163"/>
                  <a:gd name="connsiteX1" fmla="*/ 256304 w 9177188"/>
                  <a:gd name="connsiteY1" fmla="*/ 9845460 h 10843163"/>
                  <a:gd name="connsiteX2" fmla="*/ 841615 w 9177188"/>
                  <a:gd name="connsiteY2" fmla="*/ 9875016 h 10843163"/>
                  <a:gd name="connsiteX3" fmla="*/ 1136204 w 9177188"/>
                  <a:gd name="connsiteY3" fmla="*/ 9867567 h 10843163"/>
                  <a:gd name="connsiteX4" fmla="*/ 1325711 w 9177188"/>
                  <a:gd name="connsiteY4" fmla="*/ 9853157 h 10843163"/>
                  <a:gd name="connsiteX5" fmla="*/ 1370115 w 9177188"/>
                  <a:gd name="connsiteY5" fmla="*/ 10045552 h 10843163"/>
                  <a:gd name="connsiteX6" fmla="*/ 1639759 w 9177188"/>
                  <a:gd name="connsiteY6" fmla="*/ 10843163 h 10843163"/>
                  <a:gd name="connsiteX7" fmla="*/ 1456094 w 9177188"/>
                  <a:gd name="connsiteY7" fmla="*/ 10822673 h 10843163"/>
                  <a:gd name="connsiteX8" fmla="*/ 139953 w 9177188"/>
                  <a:gd name="connsiteY8" fmla="*/ 9945926 h 10843163"/>
                  <a:gd name="connsiteX9" fmla="*/ 0 w 9177188"/>
                  <a:gd name="connsiteY9" fmla="*/ 9812892 h 10843163"/>
                  <a:gd name="connsiteX10" fmla="*/ 4782086 w 9177188"/>
                  <a:gd name="connsiteY10" fmla="*/ 0 h 10843163"/>
                  <a:gd name="connsiteX11" fmla="*/ 5178772 w 9177188"/>
                  <a:gd name="connsiteY11" fmla="*/ 72751 h 10843163"/>
                  <a:gd name="connsiteX12" fmla="*/ 9098084 w 9177188"/>
                  <a:gd name="connsiteY12" fmla="*/ 3180682 h 10843163"/>
                  <a:gd name="connsiteX13" fmla="*/ 9177188 w 9177188"/>
                  <a:gd name="connsiteY13" fmla="*/ 3355652 h 10843163"/>
                  <a:gd name="connsiteX14" fmla="*/ 9142812 w 9177188"/>
                  <a:gd name="connsiteY14" fmla="*/ 3340111 h 10843163"/>
                  <a:gd name="connsiteX15" fmla="*/ 6914524 w 9177188"/>
                  <a:gd name="connsiteY15" fmla="*/ 2890240 h 10843163"/>
                  <a:gd name="connsiteX16" fmla="*/ 6619934 w 9177188"/>
                  <a:gd name="connsiteY16" fmla="*/ 2897689 h 10843163"/>
                  <a:gd name="connsiteX17" fmla="*/ 6430430 w 9177188"/>
                  <a:gd name="connsiteY17" fmla="*/ 2912099 h 10843163"/>
                  <a:gd name="connsiteX18" fmla="*/ 6386026 w 9177188"/>
                  <a:gd name="connsiteY18" fmla="*/ 2719705 h 10843163"/>
                  <a:gd name="connsiteX19" fmla="*/ 4889544 w 9177188"/>
                  <a:gd name="connsiteY19" fmla="*/ 102451 h 10843163"/>
                  <a:gd name="connsiteX20" fmla="*/ 4782086 w 9177188"/>
                  <a:gd name="connsiteY20" fmla="*/ 0 h 10843163"/>
                  <a:gd name="connsiteX0" fmla="*/ 0 w 9177188"/>
                  <a:gd name="connsiteY0" fmla="*/ 9812892 h 10843163"/>
                  <a:gd name="connsiteX1" fmla="*/ 256304 w 9177188"/>
                  <a:gd name="connsiteY1" fmla="*/ 9845460 h 10843163"/>
                  <a:gd name="connsiteX2" fmla="*/ 841615 w 9177188"/>
                  <a:gd name="connsiteY2" fmla="*/ 9875016 h 10843163"/>
                  <a:gd name="connsiteX3" fmla="*/ 1136204 w 9177188"/>
                  <a:gd name="connsiteY3" fmla="*/ 9867567 h 10843163"/>
                  <a:gd name="connsiteX4" fmla="*/ 1325711 w 9177188"/>
                  <a:gd name="connsiteY4" fmla="*/ 9853157 h 10843163"/>
                  <a:gd name="connsiteX5" fmla="*/ 1370115 w 9177188"/>
                  <a:gd name="connsiteY5" fmla="*/ 10045552 h 10843163"/>
                  <a:gd name="connsiteX6" fmla="*/ 1639759 w 9177188"/>
                  <a:gd name="connsiteY6" fmla="*/ 10843163 h 10843163"/>
                  <a:gd name="connsiteX7" fmla="*/ 139953 w 9177188"/>
                  <a:gd name="connsiteY7" fmla="*/ 9945926 h 10843163"/>
                  <a:gd name="connsiteX8" fmla="*/ 0 w 9177188"/>
                  <a:gd name="connsiteY8" fmla="*/ 9812892 h 10843163"/>
                  <a:gd name="connsiteX9" fmla="*/ 4782086 w 9177188"/>
                  <a:gd name="connsiteY9" fmla="*/ 0 h 10843163"/>
                  <a:gd name="connsiteX10" fmla="*/ 5178772 w 9177188"/>
                  <a:gd name="connsiteY10" fmla="*/ 72751 h 10843163"/>
                  <a:gd name="connsiteX11" fmla="*/ 9098084 w 9177188"/>
                  <a:gd name="connsiteY11" fmla="*/ 3180682 h 10843163"/>
                  <a:gd name="connsiteX12" fmla="*/ 9177188 w 9177188"/>
                  <a:gd name="connsiteY12" fmla="*/ 3355652 h 10843163"/>
                  <a:gd name="connsiteX13" fmla="*/ 9142812 w 9177188"/>
                  <a:gd name="connsiteY13" fmla="*/ 3340111 h 10843163"/>
                  <a:gd name="connsiteX14" fmla="*/ 6914524 w 9177188"/>
                  <a:gd name="connsiteY14" fmla="*/ 2890240 h 10843163"/>
                  <a:gd name="connsiteX15" fmla="*/ 6619934 w 9177188"/>
                  <a:gd name="connsiteY15" fmla="*/ 2897689 h 10843163"/>
                  <a:gd name="connsiteX16" fmla="*/ 6430430 w 9177188"/>
                  <a:gd name="connsiteY16" fmla="*/ 2912099 h 10843163"/>
                  <a:gd name="connsiteX17" fmla="*/ 6386026 w 9177188"/>
                  <a:gd name="connsiteY17" fmla="*/ 2719705 h 10843163"/>
                  <a:gd name="connsiteX18" fmla="*/ 4889544 w 9177188"/>
                  <a:gd name="connsiteY18" fmla="*/ 102451 h 10843163"/>
                  <a:gd name="connsiteX19" fmla="*/ 4782086 w 9177188"/>
                  <a:gd name="connsiteY19" fmla="*/ 0 h 10843163"/>
                  <a:gd name="connsiteX0" fmla="*/ 0 w 9177188"/>
                  <a:gd name="connsiteY0" fmla="*/ 9812892 h 10047590"/>
                  <a:gd name="connsiteX1" fmla="*/ 256304 w 9177188"/>
                  <a:gd name="connsiteY1" fmla="*/ 9845460 h 10047590"/>
                  <a:gd name="connsiteX2" fmla="*/ 841615 w 9177188"/>
                  <a:gd name="connsiteY2" fmla="*/ 9875016 h 10047590"/>
                  <a:gd name="connsiteX3" fmla="*/ 1136204 w 9177188"/>
                  <a:gd name="connsiteY3" fmla="*/ 9867567 h 10047590"/>
                  <a:gd name="connsiteX4" fmla="*/ 1325711 w 9177188"/>
                  <a:gd name="connsiteY4" fmla="*/ 9853157 h 10047590"/>
                  <a:gd name="connsiteX5" fmla="*/ 1370115 w 9177188"/>
                  <a:gd name="connsiteY5" fmla="*/ 10045552 h 10047590"/>
                  <a:gd name="connsiteX6" fmla="*/ 139953 w 9177188"/>
                  <a:gd name="connsiteY6" fmla="*/ 9945926 h 10047590"/>
                  <a:gd name="connsiteX7" fmla="*/ 0 w 9177188"/>
                  <a:gd name="connsiteY7" fmla="*/ 9812892 h 10047590"/>
                  <a:gd name="connsiteX8" fmla="*/ 4782086 w 9177188"/>
                  <a:gd name="connsiteY8" fmla="*/ 0 h 10047590"/>
                  <a:gd name="connsiteX9" fmla="*/ 5178772 w 9177188"/>
                  <a:gd name="connsiteY9" fmla="*/ 72751 h 10047590"/>
                  <a:gd name="connsiteX10" fmla="*/ 9098084 w 9177188"/>
                  <a:gd name="connsiteY10" fmla="*/ 3180682 h 10047590"/>
                  <a:gd name="connsiteX11" fmla="*/ 9177188 w 9177188"/>
                  <a:gd name="connsiteY11" fmla="*/ 3355652 h 10047590"/>
                  <a:gd name="connsiteX12" fmla="*/ 9142812 w 9177188"/>
                  <a:gd name="connsiteY12" fmla="*/ 3340111 h 10047590"/>
                  <a:gd name="connsiteX13" fmla="*/ 6914524 w 9177188"/>
                  <a:gd name="connsiteY13" fmla="*/ 2890240 h 10047590"/>
                  <a:gd name="connsiteX14" fmla="*/ 6619934 w 9177188"/>
                  <a:gd name="connsiteY14" fmla="*/ 2897689 h 10047590"/>
                  <a:gd name="connsiteX15" fmla="*/ 6430430 w 9177188"/>
                  <a:gd name="connsiteY15" fmla="*/ 2912099 h 10047590"/>
                  <a:gd name="connsiteX16" fmla="*/ 6386026 w 9177188"/>
                  <a:gd name="connsiteY16" fmla="*/ 2719705 h 10047590"/>
                  <a:gd name="connsiteX17" fmla="*/ 4889544 w 9177188"/>
                  <a:gd name="connsiteY17" fmla="*/ 102451 h 10047590"/>
                  <a:gd name="connsiteX18" fmla="*/ 4782086 w 9177188"/>
                  <a:gd name="connsiteY18" fmla="*/ 0 h 10047590"/>
                  <a:gd name="connsiteX0" fmla="*/ 0 w 9177188"/>
                  <a:gd name="connsiteY0" fmla="*/ 9812892 h 9945926"/>
                  <a:gd name="connsiteX1" fmla="*/ 256304 w 9177188"/>
                  <a:gd name="connsiteY1" fmla="*/ 9845460 h 9945926"/>
                  <a:gd name="connsiteX2" fmla="*/ 841615 w 9177188"/>
                  <a:gd name="connsiteY2" fmla="*/ 9875016 h 9945926"/>
                  <a:gd name="connsiteX3" fmla="*/ 1136204 w 9177188"/>
                  <a:gd name="connsiteY3" fmla="*/ 9867567 h 9945926"/>
                  <a:gd name="connsiteX4" fmla="*/ 1325711 w 9177188"/>
                  <a:gd name="connsiteY4" fmla="*/ 9853157 h 9945926"/>
                  <a:gd name="connsiteX5" fmla="*/ 139953 w 9177188"/>
                  <a:gd name="connsiteY5" fmla="*/ 9945926 h 9945926"/>
                  <a:gd name="connsiteX6" fmla="*/ 0 w 9177188"/>
                  <a:gd name="connsiteY6" fmla="*/ 9812892 h 9945926"/>
                  <a:gd name="connsiteX7" fmla="*/ 4782086 w 9177188"/>
                  <a:gd name="connsiteY7" fmla="*/ 0 h 9945926"/>
                  <a:gd name="connsiteX8" fmla="*/ 5178772 w 9177188"/>
                  <a:gd name="connsiteY8" fmla="*/ 72751 h 9945926"/>
                  <a:gd name="connsiteX9" fmla="*/ 9098084 w 9177188"/>
                  <a:gd name="connsiteY9" fmla="*/ 3180682 h 9945926"/>
                  <a:gd name="connsiteX10" fmla="*/ 9177188 w 9177188"/>
                  <a:gd name="connsiteY10" fmla="*/ 3355652 h 9945926"/>
                  <a:gd name="connsiteX11" fmla="*/ 9142812 w 9177188"/>
                  <a:gd name="connsiteY11" fmla="*/ 3340111 h 9945926"/>
                  <a:gd name="connsiteX12" fmla="*/ 6914524 w 9177188"/>
                  <a:gd name="connsiteY12" fmla="*/ 2890240 h 9945926"/>
                  <a:gd name="connsiteX13" fmla="*/ 6619934 w 9177188"/>
                  <a:gd name="connsiteY13" fmla="*/ 2897689 h 9945926"/>
                  <a:gd name="connsiteX14" fmla="*/ 6430430 w 9177188"/>
                  <a:gd name="connsiteY14" fmla="*/ 2912099 h 9945926"/>
                  <a:gd name="connsiteX15" fmla="*/ 6386026 w 9177188"/>
                  <a:gd name="connsiteY15" fmla="*/ 2719705 h 9945926"/>
                  <a:gd name="connsiteX16" fmla="*/ 4889544 w 9177188"/>
                  <a:gd name="connsiteY16" fmla="*/ 102451 h 9945926"/>
                  <a:gd name="connsiteX17" fmla="*/ 4782086 w 9177188"/>
                  <a:gd name="connsiteY17" fmla="*/ 0 h 9945926"/>
                  <a:gd name="connsiteX0" fmla="*/ 0 w 9177188"/>
                  <a:gd name="connsiteY0" fmla="*/ 9812892 h 9945926"/>
                  <a:gd name="connsiteX1" fmla="*/ 256304 w 9177188"/>
                  <a:gd name="connsiteY1" fmla="*/ 9845460 h 9945926"/>
                  <a:gd name="connsiteX2" fmla="*/ 841615 w 9177188"/>
                  <a:gd name="connsiteY2" fmla="*/ 9875016 h 9945926"/>
                  <a:gd name="connsiteX3" fmla="*/ 1136204 w 9177188"/>
                  <a:gd name="connsiteY3" fmla="*/ 9867567 h 9945926"/>
                  <a:gd name="connsiteX4" fmla="*/ 139953 w 9177188"/>
                  <a:gd name="connsiteY4" fmla="*/ 9945926 h 9945926"/>
                  <a:gd name="connsiteX5" fmla="*/ 0 w 9177188"/>
                  <a:gd name="connsiteY5" fmla="*/ 9812892 h 9945926"/>
                  <a:gd name="connsiteX6" fmla="*/ 4782086 w 9177188"/>
                  <a:gd name="connsiteY6" fmla="*/ 0 h 9945926"/>
                  <a:gd name="connsiteX7" fmla="*/ 5178772 w 9177188"/>
                  <a:gd name="connsiteY7" fmla="*/ 72751 h 9945926"/>
                  <a:gd name="connsiteX8" fmla="*/ 9098084 w 9177188"/>
                  <a:gd name="connsiteY8" fmla="*/ 3180682 h 9945926"/>
                  <a:gd name="connsiteX9" fmla="*/ 9177188 w 9177188"/>
                  <a:gd name="connsiteY9" fmla="*/ 3355652 h 9945926"/>
                  <a:gd name="connsiteX10" fmla="*/ 9142812 w 9177188"/>
                  <a:gd name="connsiteY10" fmla="*/ 3340111 h 9945926"/>
                  <a:gd name="connsiteX11" fmla="*/ 6914524 w 9177188"/>
                  <a:gd name="connsiteY11" fmla="*/ 2890240 h 9945926"/>
                  <a:gd name="connsiteX12" fmla="*/ 6619934 w 9177188"/>
                  <a:gd name="connsiteY12" fmla="*/ 2897689 h 9945926"/>
                  <a:gd name="connsiteX13" fmla="*/ 6430430 w 9177188"/>
                  <a:gd name="connsiteY13" fmla="*/ 2912099 h 9945926"/>
                  <a:gd name="connsiteX14" fmla="*/ 6386026 w 9177188"/>
                  <a:gd name="connsiteY14" fmla="*/ 2719705 h 9945926"/>
                  <a:gd name="connsiteX15" fmla="*/ 4889544 w 9177188"/>
                  <a:gd name="connsiteY15" fmla="*/ 102451 h 9945926"/>
                  <a:gd name="connsiteX16" fmla="*/ 4782086 w 9177188"/>
                  <a:gd name="connsiteY16" fmla="*/ 0 h 9945926"/>
                  <a:gd name="connsiteX0" fmla="*/ 0 w 9177188"/>
                  <a:gd name="connsiteY0" fmla="*/ 9812892 h 9947044"/>
                  <a:gd name="connsiteX1" fmla="*/ 256304 w 9177188"/>
                  <a:gd name="connsiteY1" fmla="*/ 9845460 h 9947044"/>
                  <a:gd name="connsiteX2" fmla="*/ 841615 w 9177188"/>
                  <a:gd name="connsiteY2" fmla="*/ 9875016 h 9947044"/>
                  <a:gd name="connsiteX3" fmla="*/ 139953 w 9177188"/>
                  <a:gd name="connsiteY3" fmla="*/ 9945926 h 9947044"/>
                  <a:gd name="connsiteX4" fmla="*/ 0 w 9177188"/>
                  <a:gd name="connsiteY4" fmla="*/ 9812892 h 9947044"/>
                  <a:gd name="connsiteX5" fmla="*/ 4782086 w 9177188"/>
                  <a:gd name="connsiteY5" fmla="*/ 0 h 9947044"/>
                  <a:gd name="connsiteX6" fmla="*/ 5178772 w 9177188"/>
                  <a:gd name="connsiteY6" fmla="*/ 72751 h 9947044"/>
                  <a:gd name="connsiteX7" fmla="*/ 9098084 w 9177188"/>
                  <a:gd name="connsiteY7" fmla="*/ 3180682 h 9947044"/>
                  <a:gd name="connsiteX8" fmla="*/ 9177188 w 9177188"/>
                  <a:gd name="connsiteY8" fmla="*/ 3355652 h 9947044"/>
                  <a:gd name="connsiteX9" fmla="*/ 9142812 w 9177188"/>
                  <a:gd name="connsiteY9" fmla="*/ 3340111 h 9947044"/>
                  <a:gd name="connsiteX10" fmla="*/ 6914524 w 9177188"/>
                  <a:gd name="connsiteY10" fmla="*/ 2890240 h 9947044"/>
                  <a:gd name="connsiteX11" fmla="*/ 6619934 w 9177188"/>
                  <a:gd name="connsiteY11" fmla="*/ 2897689 h 9947044"/>
                  <a:gd name="connsiteX12" fmla="*/ 6430430 w 9177188"/>
                  <a:gd name="connsiteY12" fmla="*/ 2912099 h 9947044"/>
                  <a:gd name="connsiteX13" fmla="*/ 6386026 w 9177188"/>
                  <a:gd name="connsiteY13" fmla="*/ 2719705 h 9947044"/>
                  <a:gd name="connsiteX14" fmla="*/ 4889544 w 9177188"/>
                  <a:gd name="connsiteY14" fmla="*/ 102451 h 9947044"/>
                  <a:gd name="connsiteX15" fmla="*/ 4782086 w 9177188"/>
                  <a:gd name="connsiteY15" fmla="*/ 0 h 9947044"/>
                  <a:gd name="connsiteX0" fmla="*/ 0 w 9177188"/>
                  <a:gd name="connsiteY0" fmla="*/ 9812892 h 9946178"/>
                  <a:gd name="connsiteX1" fmla="*/ 256304 w 9177188"/>
                  <a:gd name="connsiteY1" fmla="*/ 9845460 h 9946178"/>
                  <a:gd name="connsiteX2" fmla="*/ 139953 w 9177188"/>
                  <a:gd name="connsiteY2" fmla="*/ 9945926 h 9946178"/>
                  <a:gd name="connsiteX3" fmla="*/ 0 w 9177188"/>
                  <a:gd name="connsiteY3" fmla="*/ 9812892 h 9946178"/>
                  <a:gd name="connsiteX4" fmla="*/ 4782086 w 9177188"/>
                  <a:gd name="connsiteY4" fmla="*/ 0 h 9946178"/>
                  <a:gd name="connsiteX5" fmla="*/ 5178772 w 9177188"/>
                  <a:gd name="connsiteY5" fmla="*/ 72751 h 9946178"/>
                  <a:gd name="connsiteX6" fmla="*/ 9098084 w 9177188"/>
                  <a:gd name="connsiteY6" fmla="*/ 3180682 h 9946178"/>
                  <a:gd name="connsiteX7" fmla="*/ 9177188 w 9177188"/>
                  <a:gd name="connsiteY7" fmla="*/ 3355652 h 9946178"/>
                  <a:gd name="connsiteX8" fmla="*/ 9142812 w 9177188"/>
                  <a:gd name="connsiteY8" fmla="*/ 3340111 h 9946178"/>
                  <a:gd name="connsiteX9" fmla="*/ 6914524 w 9177188"/>
                  <a:gd name="connsiteY9" fmla="*/ 2890240 h 9946178"/>
                  <a:gd name="connsiteX10" fmla="*/ 6619934 w 9177188"/>
                  <a:gd name="connsiteY10" fmla="*/ 2897689 h 9946178"/>
                  <a:gd name="connsiteX11" fmla="*/ 6430430 w 9177188"/>
                  <a:gd name="connsiteY11" fmla="*/ 2912099 h 9946178"/>
                  <a:gd name="connsiteX12" fmla="*/ 6386026 w 9177188"/>
                  <a:gd name="connsiteY12" fmla="*/ 2719705 h 9946178"/>
                  <a:gd name="connsiteX13" fmla="*/ 4889544 w 9177188"/>
                  <a:gd name="connsiteY13" fmla="*/ 102451 h 9946178"/>
                  <a:gd name="connsiteX14" fmla="*/ 4782086 w 9177188"/>
                  <a:gd name="connsiteY14" fmla="*/ 0 h 9946178"/>
                  <a:gd name="connsiteX0" fmla="*/ 0 w 9177188"/>
                  <a:gd name="connsiteY0" fmla="*/ 9812892 h 9845460"/>
                  <a:gd name="connsiteX1" fmla="*/ 256304 w 9177188"/>
                  <a:gd name="connsiteY1" fmla="*/ 9845460 h 9845460"/>
                  <a:gd name="connsiteX2" fmla="*/ 0 w 9177188"/>
                  <a:gd name="connsiteY2" fmla="*/ 9812892 h 9845460"/>
                  <a:gd name="connsiteX3" fmla="*/ 4782086 w 9177188"/>
                  <a:gd name="connsiteY3" fmla="*/ 0 h 9845460"/>
                  <a:gd name="connsiteX4" fmla="*/ 5178772 w 9177188"/>
                  <a:gd name="connsiteY4" fmla="*/ 72751 h 9845460"/>
                  <a:gd name="connsiteX5" fmla="*/ 9098084 w 9177188"/>
                  <a:gd name="connsiteY5" fmla="*/ 3180682 h 9845460"/>
                  <a:gd name="connsiteX6" fmla="*/ 9177188 w 9177188"/>
                  <a:gd name="connsiteY6" fmla="*/ 3355652 h 9845460"/>
                  <a:gd name="connsiteX7" fmla="*/ 9142812 w 9177188"/>
                  <a:gd name="connsiteY7" fmla="*/ 3340111 h 9845460"/>
                  <a:gd name="connsiteX8" fmla="*/ 6914524 w 9177188"/>
                  <a:gd name="connsiteY8" fmla="*/ 2890240 h 9845460"/>
                  <a:gd name="connsiteX9" fmla="*/ 6619934 w 9177188"/>
                  <a:gd name="connsiteY9" fmla="*/ 2897689 h 9845460"/>
                  <a:gd name="connsiteX10" fmla="*/ 6430430 w 9177188"/>
                  <a:gd name="connsiteY10" fmla="*/ 2912099 h 9845460"/>
                  <a:gd name="connsiteX11" fmla="*/ 6386026 w 9177188"/>
                  <a:gd name="connsiteY11" fmla="*/ 2719705 h 9845460"/>
                  <a:gd name="connsiteX12" fmla="*/ 4889544 w 9177188"/>
                  <a:gd name="connsiteY12" fmla="*/ 102451 h 9845460"/>
                  <a:gd name="connsiteX13" fmla="*/ 4782086 w 9177188"/>
                  <a:gd name="connsiteY13" fmla="*/ 0 h 9845460"/>
                  <a:gd name="connsiteX0" fmla="*/ 0 w 4395102"/>
                  <a:gd name="connsiteY0" fmla="*/ 0 h 3355652"/>
                  <a:gd name="connsiteX1" fmla="*/ 396686 w 4395102"/>
                  <a:gd name="connsiteY1" fmla="*/ 72751 h 3355652"/>
                  <a:gd name="connsiteX2" fmla="*/ 4315998 w 4395102"/>
                  <a:gd name="connsiteY2" fmla="*/ 3180682 h 3355652"/>
                  <a:gd name="connsiteX3" fmla="*/ 4395102 w 4395102"/>
                  <a:gd name="connsiteY3" fmla="*/ 3355652 h 3355652"/>
                  <a:gd name="connsiteX4" fmla="*/ 4360726 w 4395102"/>
                  <a:gd name="connsiteY4" fmla="*/ 3340111 h 3355652"/>
                  <a:gd name="connsiteX5" fmla="*/ 2132438 w 4395102"/>
                  <a:gd name="connsiteY5" fmla="*/ 2890240 h 3355652"/>
                  <a:gd name="connsiteX6" fmla="*/ 1837848 w 4395102"/>
                  <a:gd name="connsiteY6" fmla="*/ 2897689 h 3355652"/>
                  <a:gd name="connsiteX7" fmla="*/ 1648344 w 4395102"/>
                  <a:gd name="connsiteY7" fmla="*/ 2912099 h 3355652"/>
                  <a:gd name="connsiteX8" fmla="*/ 1603940 w 4395102"/>
                  <a:gd name="connsiteY8" fmla="*/ 2719705 h 3355652"/>
                  <a:gd name="connsiteX9" fmla="*/ 107458 w 4395102"/>
                  <a:gd name="connsiteY9" fmla="*/ 102451 h 3355652"/>
                  <a:gd name="connsiteX10" fmla="*/ 0 w 4395102"/>
                  <a:gd name="connsiteY10" fmla="*/ 0 h 335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95102" h="3355652">
                    <a:moveTo>
                      <a:pt x="0" y="0"/>
                    </a:moveTo>
                    <a:lnTo>
                      <a:pt x="396686" y="72751"/>
                    </a:lnTo>
                    <a:cubicBezTo>
                      <a:pt x="2127968" y="455339"/>
                      <a:pt x="3564816" y="1621726"/>
                      <a:pt x="4315998" y="3180682"/>
                    </a:cubicBezTo>
                    <a:lnTo>
                      <a:pt x="4395102" y="3355652"/>
                    </a:lnTo>
                    <a:lnTo>
                      <a:pt x="4360726" y="3340111"/>
                    </a:lnTo>
                    <a:cubicBezTo>
                      <a:pt x="3675838" y="3050428"/>
                      <a:pt x="2922846" y="2890240"/>
                      <a:pt x="2132438" y="2890240"/>
                    </a:cubicBezTo>
                    <a:cubicBezTo>
                      <a:pt x="2033638" y="2890240"/>
                      <a:pt x="1935420" y="2892743"/>
                      <a:pt x="1837848" y="2897689"/>
                    </a:cubicBezTo>
                    <a:lnTo>
                      <a:pt x="1648344" y="2912099"/>
                    </a:lnTo>
                    <a:lnTo>
                      <a:pt x="1603940" y="2719705"/>
                    </a:lnTo>
                    <a:cubicBezTo>
                      <a:pt x="1345102" y="1713686"/>
                      <a:pt x="819678" y="814671"/>
                      <a:pt x="107458" y="102451"/>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0">
                  <a:solidFill>
                    <a:schemeClr val="tx1"/>
                  </a:solidFill>
                </a:endParaRPr>
              </a:p>
            </p:txBody>
          </p:sp>
        </p:grpSp>
        <p:sp>
          <p:nvSpPr>
            <p:cNvPr id="56" name="Rechteck 43">
              <a:extLst>
                <a:ext uri="{FF2B5EF4-FFF2-40B4-BE49-F238E27FC236}">
                  <a16:creationId xmlns:a16="http://schemas.microsoft.com/office/drawing/2014/main" id="{66B86538-B092-AC4F-89A0-CBEA05E355B3}"/>
                </a:ext>
              </a:extLst>
            </p:cNvPr>
            <p:cNvSpPr txBox="1"/>
            <p:nvPr/>
          </p:nvSpPr>
          <p:spPr>
            <a:xfrm>
              <a:off x="1176443" y="4535742"/>
              <a:ext cx="1690772" cy="772506"/>
            </a:xfrm>
            <a:prstGeom prst="rect">
              <a:avLst/>
            </a:prstGeom>
            <a:gr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1603" tIns="31603" rIns="31603" bIns="31603" anchor="ctr">
              <a:noAutofit/>
            </a:bodyPr>
            <a:lstStyle>
              <a:lvl1pPr algn="l">
                <a:lnSpc>
                  <a:spcPct val="100000"/>
                </a:lnSpc>
                <a:defRPr sz="1100"/>
              </a:lvl1pPr>
            </a:lstStyle>
            <a:p>
              <a:pPr algn="ctr"/>
              <a:r>
                <a:rPr lang="en-US" sz="1580" b="1" dirty="0"/>
                <a:t>3</a:t>
              </a:r>
            </a:p>
          </p:txBody>
        </p:sp>
      </p:grpSp>
      <p:grpSp>
        <p:nvGrpSpPr>
          <p:cNvPr id="59" name="Group 58">
            <a:extLst>
              <a:ext uri="{FF2B5EF4-FFF2-40B4-BE49-F238E27FC236}">
                <a16:creationId xmlns:a16="http://schemas.microsoft.com/office/drawing/2014/main" id="{75E428D2-50F3-F54E-8912-AE2874BB4571}"/>
              </a:ext>
            </a:extLst>
          </p:cNvPr>
          <p:cNvGrpSpPr/>
          <p:nvPr/>
        </p:nvGrpSpPr>
        <p:grpSpPr>
          <a:xfrm>
            <a:off x="5865542" y="3146143"/>
            <a:ext cx="657351" cy="657351"/>
            <a:chOff x="957484" y="3872032"/>
            <a:chExt cx="2146784" cy="2146784"/>
          </a:xfrm>
          <a:solidFill>
            <a:schemeClr val="accent1"/>
          </a:solidFill>
        </p:grpSpPr>
        <p:grpSp>
          <p:nvGrpSpPr>
            <p:cNvPr id="60" name="Group 59">
              <a:extLst>
                <a:ext uri="{FF2B5EF4-FFF2-40B4-BE49-F238E27FC236}">
                  <a16:creationId xmlns:a16="http://schemas.microsoft.com/office/drawing/2014/main" id="{3E74BF01-F590-234B-A5F7-B362C764BD92}"/>
                </a:ext>
              </a:extLst>
            </p:cNvPr>
            <p:cNvGrpSpPr/>
            <p:nvPr/>
          </p:nvGrpSpPr>
          <p:grpSpPr>
            <a:xfrm rot="4970798">
              <a:off x="957484" y="3872032"/>
              <a:ext cx="2146784" cy="2146784"/>
              <a:chOff x="3889287" y="3525858"/>
              <a:chExt cx="1362941" cy="1362941"/>
            </a:xfrm>
            <a:grpFill/>
          </p:grpSpPr>
          <p:sp>
            <p:nvSpPr>
              <p:cNvPr id="63" name="Овал 1">
                <a:extLst>
                  <a:ext uri="{FF2B5EF4-FFF2-40B4-BE49-F238E27FC236}">
                    <a16:creationId xmlns:a16="http://schemas.microsoft.com/office/drawing/2014/main" id="{D8AA6C61-01CF-DF48-8011-1A0D0DEA378E}"/>
                  </a:ext>
                </a:extLst>
              </p:cNvPr>
              <p:cNvSpPr/>
              <p:nvPr/>
            </p:nvSpPr>
            <p:spPr>
              <a:xfrm rot="17593186">
                <a:off x="3889287" y="3525858"/>
                <a:ext cx="1362941" cy="136294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0">
                  <a:solidFill>
                    <a:schemeClr val="tx1"/>
                  </a:solidFill>
                </a:endParaRPr>
              </a:p>
            </p:txBody>
          </p:sp>
          <p:sp>
            <p:nvSpPr>
              <p:cNvPr id="65" name="Полилиния 51">
                <a:extLst>
                  <a:ext uri="{FF2B5EF4-FFF2-40B4-BE49-F238E27FC236}">
                    <a16:creationId xmlns:a16="http://schemas.microsoft.com/office/drawing/2014/main" id="{7E8C947F-5F06-3241-89B5-58FBEC79481F}"/>
                  </a:ext>
                </a:extLst>
              </p:cNvPr>
              <p:cNvSpPr/>
              <p:nvPr/>
            </p:nvSpPr>
            <p:spPr>
              <a:xfrm>
                <a:off x="4663950" y="3570124"/>
                <a:ext cx="465393" cy="355327"/>
              </a:xfrm>
              <a:custGeom>
                <a:avLst/>
                <a:gdLst>
                  <a:gd name="connsiteX0" fmla="*/ 0 w 9177188"/>
                  <a:gd name="connsiteY0" fmla="*/ 9812892 h 10921772"/>
                  <a:gd name="connsiteX1" fmla="*/ 256304 w 9177188"/>
                  <a:gd name="connsiteY1" fmla="*/ 9845460 h 10921772"/>
                  <a:gd name="connsiteX2" fmla="*/ 841615 w 9177188"/>
                  <a:gd name="connsiteY2" fmla="*/ 9875016 h 10921772"/>
                  <a:gd name="connsiteX3" fmla="*/ 1136204 w 9177188"/>
                  <a:gd name="connsiteY3" fmla="*/ 9867567 h 10921772"/>
                  <a:gd name="connsiteX4" fmla="*/ 1325711 w 9177188"/>
                  <a:gd name="connsiteY4" fmla="*/ 9853157 h 10921772"/>
                  <a:gd name="connsiteX5" fmla="*/ 1370115 w 9177188"/>
                  <a:gd name="connsiteY5" fmla="*/ 10045552 h 10921772"/>
                  <a:gd name="connsiteX6" fmla="*/ 1639759 w 9177188"/>
                  <a:gd name="connsiteY6" fmla="*/ 10843163 h 10921772"/>
                  <a:gd name="connsiteX7" fmla="*/ 1675297 w 9177188"/>
                  <a:gd name="connsiteY7" fmla="*/ 10921772 h 10921772"/>
                  <a:gd name="connsiteX8" fmla="*/ 1456094 w 9177188"/>
                  <a:gd name="connsiteY8" fmla="*/ 10822673 h 10921772"/>
                  <a:gd name="connsiteX9" fmla="*/ 139953 w 9177188"/>
                  <a:gd name="connsiteY9" fmla="*/ 9945926 h 10921772"/>
                  <a:gd name="connsiteX10" fmla="*/ 4782086 w 9177188"/>
                  <a:gd name="connsiteY10" fmla="*/ 0 h 10921772"/>
                  <a:gd name="connsiteX11" fmla="*/ 5178772 w 9177188"/>
                  <a:gd name="connsiteY11" fmla="*/ 72751 h 10921772"/>
                  <a:gd name="connsiteX12" fmla="*/ 9098084 w 9177188"/>
                  <a:gd name="connsiteY12" fmla="*/ 3180682 h 10921772"/>
                  <a:gd name="connsiteX13" fmla="*/ 9177188 w 9177188"/>
                  <a:gd name="connsiteY13" fmla="*/ 3355652 h 10921772"/>
                  <a:gd name="connsiteX14" fmla="*/ 9142812 w 9177188"/>
                  <a:gd name="connsiteY14" fmla="*/ 3340111 h 10921772"/>
                  <a:gd name="connsiteX15" fmla="*/ 6914524 w 9177188"/>
                  <a:gd name="connsiteY15" fmla="*/ 2890240 h 10921772"/>
                  <a:gd name="connsiteX16" fmla="*/ 6619934 w 9177188"/>
                  <a:gd name="connsiteY16" fmla="*/ 2897689 h 10921772"/>
                  <a:gd name="connsiteX17" fmla="*/ 6430430 w 9177188"/>
                  <a:gd name="connsiteY17" fmla="*/ 2912099 h 10921772"/>
                  <a:gd name="connsiteX18" fmla="*/ 6386026 w 9177188"/>
                  <a:gd name="connsiteY18" fmla="*/ 2719705 h 10921772"/>
                  <a:gd name="connsiteX19" fmla="*/ 4889544 w 9177188"/>
                  <a:gd name="connsiteY19" fmla="*/ 102451 h 10921772"/>
                  <a:gd name="connsiteX0" fmla="*/ 0 w 9177188"/>
                  <a:gd name="connsiteY0" fmla="*/ 9812892 h 10843163"/>
                  <a:gd name="connsiteX1" fmla="*/ 256304 w 9177188"/>
                  <a:gd name="connsiteY1" fmla="*/ 9845460 h 10843163"/>
                  <a:gd name="connsiteX2" fmla="*/ 841615 w 9177188"/>
                  <a:gd name="connsiteY2" fmla="*/ 9875016 h 10843163"/>
                  <a:gd name="connsiteX3" fmla="*/ 1136204 w 9177188"/>
                  <a:gd name="connsiteY3" fmla="*/ 9867567 h 10843163"/>
                  <a:gd name="connsiteX4" fmla="*/ 1325711 w 9177188"/>
                  <a:gd name="connsiteY4" fmla="*/ 9853157 h 10843163"/>
                  <a:gd name="connsiteX5" fmla="*/ 1370115 w 9177188"/>
                  <a:gd name="connsiteY5" fmla="*/ 10045552 h 10843163"/>
                  <a:gd name="connsiteX6" fmla="*/ 1639759 w 9177188"/>
                  <a:gd name="connsiteY6" fmla="*/ 10843163 h 10843163"/>
                  <a:gd name="connsiteX7" fmla="*/ 1456094 w 9177188"/>
                  <a:gd name="connsiteY7" fmla="*/ 10822673 h 10843163"/>
                  <a:gd name="connsiteX8" fmla="*/ 139953 w 9177188"/>
                  <a:gd name="connsiteY8" fmla="*/ 9945926 h 10843163"/>
                  <a:gd name="connsiteX9" fmla="*/ 0 w 9177188"/>
                  <a:gd name="connsiteY9" fmla="*/ 9812892 h 10843163"/>
                  <a:gd name="connsiteX10" fmla="*/ 4782086 w 9177188"/>
                  <a:gd name="connsiteY10" fmla="*/ 0 h 10843163"/>
                  <a:gd name="connsiteX11" fmla="*/ 5178772 w 9177188"/>
                  <a:gd name="connsiteY11" fmla="*/ 72751 h 10843163"/>
                  <a:gd name="connsiteX12" fmla="*/ 9098084 w 9177188"/>
                  <a:gd name="connsiteY12" fmla="*/ 3180682 h 10843163"/>
                  <a:gd name="connsiteX13" fmla="*/ 9177188 w 9177188"/>
                  <a:gd name="connsiteY13" fmla="*/ 3355652 h 10843163"/>
                  <a:gd name="connsiteX14" fmla="*/ 9142812 w 9177188"/>
                  <a:gd name="connsiteY14" fmla="*/ 3340111 h 10843163"/>
                  <a:gd name="connsiteX15" fmla="*/ 6914524 w 9177188"/>
                  <a:gd name="connsiteY15" fmla="*/ 2890240 h 10843163"/>
                  <a:gd name="connsiteX16" fmla="*/ 6619934 w 9177188"/>
                  <a:gd name="connsiteY16" fmla="*/ 2897689 h 10843163"/>
                  <a:gd name="connsiteX17" fmla="*/ 6430430 w 9177188"/>
                  <a:gd name="connsiteY17" fmla="*/ 2912099 h 10843163"/>
                  <a:gd name="connsiteX18" fmla="*/ 6386026 w 9177188"/>
                  <a:gd name="connsiteY18" fmla="*/ 2719705 h 10843163"/>
                  <a:gd name="connsiteX19" fmla="*/ 4889544 w 9177188"/>
                  <a:gd name="connsiteY19" fmla="*/ 102451 h 10843163"/>
                  <a:gd name="connsiteX20" fmla="*/ 4782086 w 9177188"/>
                  <a:gd name="connsiteY20" fmla="*/ 0 h 10843163"/>
                  <a:gd name="connsiteX0" fmla="*/ 0 w 9177188"/>
                  <a:gd name="connsiteY0" fmla="*/ 9812892 h 10843163"/>
                  <a:gd name="connsiteX1" fmla="*/ 256304 w 9177188"/>
                  <a:gd name="connsiteY1" fmla="*/ 9845460 h 10843163"/>
                  <a:gd name="connsiteX2" fmla="*/ 841615 w 9177188"/>
                  <a:gd name="connsiteY2" fmla="*/ 9875016 h 10843163"/>
                  <a:gd name="connsiteX3" fmla="*/ 1136204 w 9177188"/>
                  <a:gd name="connsiteY3" fmla="*/ 9867567 h 10843163"/>
                  <a:gd name="connsiteX4" fmla="*/ 1325711 w 9177188"/>
                  <a:gd name="connsiteY4" fmla="*/ 9853157 h 10843163"/>
                  <a:gd name="connsiteX5" fmla="*/ 1370115 w 9177188"/>
                  <a:gd name="connsiteY5" fmla="*/ 10045552 h 10843163"/>
                  <a:gd name="connsiteX6" fmla="*/ 1639759 w 9177188"/>
                  <a:gd name="connsiteY6" fmla="*/ 10843163 h 10843163"/>
                  <a:gd name="connsiteX7" fmla="*/ 139953 w 9177188"/>
                  <a:gd name="connsiteY7" fmla="*/ 9945926 h 10843163"/>
                  <a:gd name="connsiteX8" fmla="*/ 0 w 9177188"/>
                  <a:gd name="connsiteY8" fmla="*/ 9812892 h 10843163"/>
                  <a:gd name="connsiteX9" fmla="*/ 4782086 w 9177188"/>
                  <a:gd name="connsiteY9" fmla="*/ 0 h 10843163"/>
                  <a:gd name="connsiteX10" fmla="*/ 5178772 w 9177188"/>
                  <a:gd name="connsiteY10" fmla="*/ 72751 h 10843163"/>
                  <a:gd name="connsiteX11" fmla="*/ 9098084 w 9177188"/>
                  <a:gd name="connsiteY11" fmla="*/ 3180682 h 10843163"/>
                  <a:gd name="connsiteX12" fmla="*/ 9177188 w 9177188"/>
                  <a:gd name="connsiteY12" fmla="*/ 3355652 h 10843163"/>
                  <a:gd name="connsiteX13" fmla="*/ 9142812 w 9177188"/>
                  <a:gd name="connsiteY13" fmla="*/ 3340111 h 10843163"/>
                  <a:gd name="connsiteX14" fmla="*/ 6914524 w 9177188"/>
                  <a:gd name="connsiteY14" fmla="*/ 2890240 h 10843163"/>
                  <a:gd name="connsiteX15" fmla="*/ 6619934 w 9177188"/>
                  <a:gd name="connsiteY15" fmla="*/ 2897689 h 10843163"/>
                  <a:gd name="connsiteX16" fmla="*/ 6430430 w 9177188"/>
                  <a:gd name="connsiteY16" fmla="*/ 2912099 h 10843163"/>
                  <a:gd name="connsiteX17" fmla="*/ 6386026 w 9177188"/>
                  <a:gd name="connsiteY17" fmla="*/ 2719705 h 10843163"/>
                  <a:gd name="connsiteX18" fmla="*/ 4889544 w 9177188"/>
                  <a:gd name="connsiteY18" fmla="*/ 102451 h 10843163"/>
                  <a:gd name="connsiteX19" fmla="*/ 4782086 w 9177188"/>
                  <a:gd name="connsiteY19" fmla="*/ 0 h 10843163"/>
                  <a:gd name="connsiteX0" fmla="*/ 0 w 9177188"/>
                  <a:gd name="connsiteY0" fmla="*/ 9812892 h 10047590"/>
                  <a:gd name="connsiteX1" fmla="*/ 256304 w 9177188"/>
                  <a:gd name="connsiteY1" fmla="*/ 9845460 h 10047590"/>
                  <a:gd name="connsiteX2" fmla="*/ 841615 w 9177188"/>
                  <a:gd name="connsiteY2" fmla="*/ 9875016 h 10047590"/>
                  <a:gd name="connsiteX3" fmla="*/ 1136204 w 9177188"/>
                  <a:gd name="connsiteY3" fmla="*/ 9867567 h 10047590"/>
                  <a:gd name="connsiteX4" fmla="*/ 1325711 w 9177188"/>
                  <a:gd name="connsiteY4" fmla="*/ 9853157 h 10047590"/>
                  <a:gd name="connsiteX5" fmla="*/ 1370115 w 9177188"/>
                  <a:gd name="connsiteY5" fmla="*/ 10045552 h 10047590"/>
                  <a:gd name="connsiteX6" fmla="*/ 139953 w 9177188"/>
                  <a:gd name="connsiteY6" fmla="*/ 9945926 h 10047590"/>
                  <a:gd name="connsiteX7" fmla="*/ 0 w 9177188"/>
                  <a:gd name="connsiteY7" fmla="*/ 9812892 h 10047590"/>
                  <a:gd name="connsiteX8" fmla="*/ 4782086 w 9177188"/>
                  <a:gd name="connsiteY8" fmla="*/ 0 h 10047590"/>
                  <a:gd name="connsiteX9" fmla="*/ 5178772 w 9177188"/>
                  <a:gd name="connsiteY9" fmla="*/ 72751 h 10047590"/>
                  <a:gd name="connsiteX10" fmla="*/ 9098084 w 9177188"/>
                  <a:gd name="connsiteY10" fmla="*/ 3180682 h 10047590"/>
                  <a:gd name="connsiteX11" fmla="*/ 9177188 w 9177188"/>
                  <a:gd name="connsiteY11" fmla="*/ 3355652 h 10047590"/>
                  <a:gd name="connsiteX12" fmla="*/ 9142812 w 9177188"/>
                  <a:gd name="connsiteY12" fmla="*/ 3340111 h 10047590"/>
                  <a:gd name="connsiteX13" fmla="*/ 6914524 w 9177188"/>
                  <a:gd name="connsiteY13" fmla="*/ 2890240 h 10047590"/>
                  <a:gd name="connsiteX14" fmla="*/ 6619934 w 9177188"/>
                  <a:gd name="connsiteY14" fmla="*/ 2897689 h 10047590"/>
                  <a:gd name="connsiteX15" fmla="*/ 6430430 w 9177188"/>
                  <a:gd name="connsiteY15" fmla="*/ 2912099 h 10047590"/>
                  <a:gd name="connsiteX16" fmla="*/ 6386026 w 9177188"/>
                  <a:gd name="connsiteY16" fmla="*/ 2719705 h 10047590"/>
                  <a:gd name="connsiteX17" fmla="*/ 4889544 w 9177188"/>
                  <a:gd name="connsiteY17" fmla="*/ 102451 h 10047590"/>
                  <a:gd name="connsiteX18" fmla="*/ 4782086 w 9177188"/>
                  <a:gd name="connsiteY18" fmla="*/ 0 h 10047590"/>
                  <a:gd name="connsiteX0" fmla="*/ 0 w 9177188"/>
                  <a:gd name="connsiteY0" fmla="*/ 9812892 h 9945926"/>
                  <a:gd name="connsiteX1" fmla="*/ 256304 w 9177188"/>
                  <a:gd name="connsiteY1" fmla="*/ 9845460 h 9945926"/>
                  <a:gd name="connsiteX2" fmla="*/ 841615 w 9177188"/>
                  <a:gd name="connsiteY2" fmla="*/ 9875016 h 9945926"/>
                  <a:gd name="connsiteX3" fmla="*/ 1136204 w 9177188"/>
                  <a:gd name="connsiteY3" fmla="*/ 9867567 h 9945926"/>
                  <a:gd name="connsiteX4" fmla="*/ 1325711 w 9177188"/>
                  <a:gd name="connsiteY4" fmla="*/ 9853157 h 9945926"/>
                  <a:gd name="connsiteX5" fmla="*/ 139953 w 9177188"/>
                  <a:gd name="connsiteY5" fmla="*/ 9945926 h 9945926"/>
                  <a:gd name="connsiteX6" fmla="*/ 0 w 9177188"/>
                  <a:gd name="connsiteY6" fmla="*/ 9812892 h 9945926"/>
                  <a:gd name="connsiteX7" fmla="*/ 4782086 w 9177188"/>
                  <a:gd name="connsiteY7" fmla="*/ 0 h 9945926"/>
                  <a:gd name="connsiteX8" fmla="*/ 5178772 w 9177188"/>
                  <a:gd name="connsiteY8" fmla="*/ 72751 h 9945926"/>
                  <a:gd name="connsiteX9" fmla="*/ 9098084 w 9177188"/>
                  <a:gd name="connsiteY9" fmla="*/ 3180682 h 9945926"/>
                  <a:gd name="connsiteX10" fmla="*/ 9177188 w 9177188"/>
                  <a:gd name="connsiteY10" fmla="*/ 3355652 h 9945926"/>
                  <a:gd name="connsiteX11" fmla="*/ 9142812 w 9177188"/>
                  <a:gd name="connsiteY11" fmla="*/ 3340111 h 9945926"/>
                  <a:gd name="connsiteX12" fmla="*/ 6914524 w 9177188"/>
                  <a:gd name="connsiteY12" fmla="*/ 2890240 h 9945926"/>
                  <a:gd name="connsiteX13" fmla="*/ 6619934 w 9177188"/>
                  <a:gd name="connsiteY13" fmla="*/ 2897689 h 9945926"/>
                  <a:gd name="connsiteX14" fmla="*/ 6430430 w 9177188"/>
                  <a:gd name="connsiteY14" fmla="*/ 2912099 h 9945926"/>
                  <a:gd name="connsiteX15" fmla="*/ 6386026 w 9177188"/>
                  <a:gd name="connsiteY15" fmla="*/ 2719705 h 9945926"/>
                  <a:gd name="connsiteX16" fmla="*/ 4889544 w 9177188"/>
                  <a:gd name="connsiteY16" fmla="*/ 102451 h 9945926"/>
                  <a:gd name="connsiteX17" fmla="*/ 4782086 w 9177188"/>
                  <a:gd name="connsiteY17" fmla="*/ 0 h 9945926"/>
                  <a:gd name="connsiteX0" fmla="*/ 0 w 9177188"/>
                  <a:gd name="connsiteY0" fmla="*/ 9812892 h 9945926"/>
                  <a:gd name="connsiteX1" fmla="*/ 256304 w 9177188"/>
                  <a:gd name="connsiteY1" fmla="*/ 9845460 h 9945926"/>
                  <a:gd name="connsiteX2" fmla="*/ 841615 w 9177188"/>
                  <a:gd name="connsiteY2" fmla="*/ 9875016 h 9945926"/>
                  <a:gd name="connsiteX3" fmla="*/ 1136204 w 9177188"/>
                  <a:gd name="connsiteY3" fmla="*/ 9867567 h 9945926"/>
                  <a:gd name="connsiteX4" fmla="*/ 139953 w 9177188"/>
                  <a:gd name="connsiteY4" fmla="*/ 9945926 h 9945926"/>
                  <a:gd name="connsiteX5" fmla="*/ 0 w 9177188"/>
                  <a:gd name="connsiteY5" fmla="*/ 9812892 h 9945926"/>
                  <a:gd name="connsiteX6" fmla="*/ 4782086 w 9177188"/>
                  <a:gd name="connsiteY6" fmla="*/ 0 h 9945926"/>
                  <a:gd name="connsiteX7" fmla="*/ 5178772 w 9177188"/>
                  <a:gd name="connsiteY7" fmla="*/ 72751 h 9945926"/>
                  <a:gd name="connsiteX8" fmla="*/ 9098084 w 9177188"/>
                  <a:gd name="connsiteY8" fmla="*/ 3180682 h 9945926"/>
                  <a:gd name="connsiteX9" fmla="*/ 9177188 w 9177188"/>
                  <a:gd name="connsiteY9" fmla="*/ 3355652 h 9945926"/>
                  <a:gd name="connsiteX10" fmla="*/ 9142812 w 9177188"/>
                  <a:gd name="connsiteY10" fmla="*/ 3340111 h 9945926"/>
                  <a:gd name="connsiteX11" fmla="*/ 6914524 w 9177188"/>
                  <a:gd name="connsiteY11" fmla="*/ 2890240 h 9945926"/>
                  <a:gd name="connsiteX12" fmla="*/ 6619934 w 9177188"/>
                  <a:gd name="connsiteY12" fmla="*/ 2897689 h 9945926"/>
                  <a:gd name="connsiteX13" fmla="*/ 6430430 w 9177188"/>
                  <a:gd name="connsiteY13" fmla="*/ 2912099 h 9945926"/>
                  <a:gd name="connsiteX14" fmla="*/ 6386026 w 9177188"/>
                  <a:gd name="connsiteY14" fmla="*/ 2719705 h 9945926"/>
                  <a:gd name="connsiteX15" fmla="*/ 4889544 w 9177188"/>
                  <a:gd name="connsiteY15" fmla="*/ 102451 h 9945926"/>
                  <a:gd name="connsiteX16" fmla="*/ 4782086 w 9177188"/>
                  <a:gd name="connsiteY16" fmla="*/ 0 h 9945926"/>
                  <a:gd name="connsiteX0" fmla="*/ 0 w 9177188"/>
                  <a:gd name="connsiteY0" fmla="*/ 9812892 h 9947044"/>
                  <a:gd name="connsiteX1" fmla="*/ 256304 w 9177188"/>
                  <a:gd name="connsiteY1" fmla="*/ 9845460 h 9947044"/>
                  <a:gd name="connsiteX2" fmla="*/ 841615 w 9177188"/>
                  <a:gd name="connsiteY2" fmla="*/ 9875016 h 9947044"/>
                  <a:gd name="connsiteX3" fmla="*/ 139953 w 9177188"/>
                  <a:gd name="connsiteY3" fmla="*/ 9945926 h 9947044"/>
                  <a:gd name="connsiteX4" fmla="*/ 0 w 9177188"/>
                  <a:gd name="connsiteY4" fmla="*/ 9812892 h 9947044"/>
                  <a:gd name="connsiteX5" fmla="*/ 4782086 w 9177188"/>
                  <a:gd name="connsiteY5" fmla="*/ 0 h 9947044"/>
                  <a:gd name="connsiteX6" fmla="*/ 5178772 w 9177188"/>
                  <a:gd name="connsiteY6" fmla="*/ 72751 h 9947044"/>
                  <a:gd name="connsiteX7" fmla="*/ 9098084 w 9177188"/>
                  <a:gd name="connsiteY7" fmla="*/ 3180682 h 9947044"/>
                  <a:gd name="connsiteX8" fmla="*/ 9177188 w 9177188"/>
                  <a:gd name="connsiteY8" fmla="*/ 3355652 h 9947044"/>
                  <a:gd name="connsiteX9" fmla="*/ 9142812 w 9177188"/>
                  <a:gd name="connsiteY9" fmla="*/ 3340111 h 9947044"/>
                  <a:gd name="connsiteX10" fmla="*/ 6914524 w 9177188"/>
                  <a:gd name="connsiteY10" fmla="*/ 2890240 h 9947044"/>
                  <a:gd name="connsiteX11" fmla="*/ 6619934 w 9177188"/>
                  <a:gd name="connsiteY11" fmla="*/ 2897689 h 9947044"/>
                  <a:gd name="connsiteX12" fmla="*/ 6430430 w 9177188"/>
                  <a:gd name="connsiteY12" fmla="*/ 2912099 h 9947044"/>
                  <a:gd name="connsiteX13" fmla="*/ 6386026 w 9177188"/>
                  <a:gd name="connsiteY13" fmla="*/ 2719705 h 9947044"/>
                  <a:gd name="connsiteX14" fmla="*/ 4889544 w 9177188"/>
                  <a:gd name="connsiteY14" fmla="*/ 102451 h 9947044"/>
                  <a:gd name="connsiteX15" fmla="*/ 4782086 w 9177188"/>
                  <a:gd name="connsiteY15" fmla="*/ 0 h 9947044"/>
                  <a:gd name="connsiteX0" fmla="*/ 0 w 9177188"/>
                  <a:gd name="connsiteY0" fmla="*/ 9812892 h 9946178"/>
                  <a:gd name="connsiteX1" fmla="*/ 256304 w 9177188"/>
                  <a:gd name="connsiteY1" fmla="*/ 9845460 h 9946178"/>
                  <a:gd name="connsiteX2" fmla="*/ 139953 w 9177188"/>
                  <a:gd name="connsiteY2" fmla="*/ 9945926 h 9946178"/>
                  <a:gd name="connsiteX3" fmla="*/ 0 w 9177188"/>
                  <a:gd name="connsiteY3" fmla="*/ 9812892 h 9946178"/>
                  <a:gd name="connsiteX4" fmla="*/ 4782086 w 9177188"/>
                  <a:gd name="connsiteY4" fmla="*/ 0 h 9946178"/>
                  <a:gd name="connsiteX5" fmla="*/ 5178772 w 9177188"/>
                  <a:gd name="connsiteY5" fmla="*/ 72751 h 9946178"/>
                  <a:gd name="connsiteX6" fmla="*/ 9098084 w 9177188"/>
                  <a:gd name="connsiteY6" fmla="*/ 3180682 h 9946178"/>
                  <a:gd name="connsiteX7" fmla="*/ 9177188 w 9177188"/>
                  <a:gd name="connsiteY7" fmla="*/ 3355652 h 9946178"/>
                  <a:gd name="connsiteX8" fmla="*/ 9142812 w 9177188"/>
                  <a:gd name="connsiteY8" fmla="*/ 3340111 h 9946178"/>
                  <a:gd name="connsiteX9" fmla="*/ 6914524 w 9177188"/>
                  <a:gd name="connsiteY9" fmla="*/ 2890240 h 9946178"/>
                  <a:gd name="connsiteX10" fmla="*/ 6619934 w 9177188"/>
                  <a:gd name="connsiteY10" fmla="*/ 2897689 h 9946178"/>
                  <a:gd name="connsiteX11" fmla="*/ 6430430 w 9177188"/>
                  <a:gd name="connsiteY11" fmla="*/ 2912099 h 9946178"/>
                  <a:gd name="connsiteX12" fmla="*/ 6386026 w 9177188"/>
                  <a:gd name="connsiteY12" fmla="*/ 2719705 h 9946178"/>
                  <a:gd name="connsiteX13" fmla="*/ 4889544 w 9177188"/>
                  <a:gd name="connsiteY13" fmla="*/ 102451 h 9946178"/>
                  <a:gd name="connsiteX14" fmla="*/ 4782086 w 9177188"/>
                  <a:gd name="connsiteY14" fmla="*/ 0 h 9946178"/>
                  <a:gd name="connsiteX0" fmla="*/ 0 w 9177188"/>
                  <a:gd name="connsiteY0" fmla="*/ 9812892 h 9845460"/>
                  <a:gd name="connsiteX1" fmla="*/ 256304 w 9177188"/>
                  <a:gd name="connsiteY1" fmla="*/ 9845460 h 9845460"/>
                  <a:gd name="connsiteX2" fmla="*/ 0 w 9177188"/>
                  <a:gd name="connsiteY2" fmla="*/ 9812892 h 9845460"/>
                  <a:gd name="connsiteX3" fmla="*/ 4782086 w 9177188"/>
                  <a:gd name="connsiteY3" fmla="*/ 0 h 9845460"/>
                  <a:gd name="connsiteX4" fmla="*/ 5178772 w 9177188"/>
                  <a:gd name="connsiteY4" fmla="*/ 72751 h 9845460"/>
                  <a:gd name="connsiteX5" fmla="*/ 9098084 w 9177188"/>
                  <a:gd name="connsiteY5" fmla="*/ 3180682 h 9845460"/>
                  <a:gd name="connsiteX6" fmla="*/ 9177188 w 9177188"/>
                  <a:gd name="connsiteY6" fmla="*/ 3355652 h 9845460"/>
                  <a:gd name="connsiteX7" fmla="*/ 9142812 w 9177188"/>
                  <a:gd name="connsiteY7" fmla="*/ 3340111 h 9845460"/>
                  <a:gd name="connsiteX8" fmla="*/ 6914524 w 9177188"/>
                  <a:gd name="connsiteY8" fmla="*/ 2890240 h 9845460"/>
                  <a:gd name="connsiteX9" fmla="*/ 6619934 w 9177188"/>
                  <a:gd name="connsiteY9" fmla="*/ 2897689 h 9845460"/>
                  <a:gd name="connsiteX10" fmla="*/ 6430430 w 9177188"/>
                  <a:gd name="connsiteY10" fmla="*/ 2912099 h 9845460"/>
                  <a:gd name="connsiteX11" fmla="*/ 6386026 w 9177188"/>
                  <a:gd name="connsiteY11" fmla="*/ 2719705 h 9845460"/>
                  <a:gd name="connsiteX12" fmla="*/ 4889544 w 9177188"/>
                  <a:gd name="connsiteY12" fmla="*/ 102451 h 9845460"/>
                  <a:gd name="connsiteX13" fmla="*/ 4782086 w 9177188"/>
                  <a:gd name="connsiteY13" fmla="*/ 0 h 9845460"/>
                  <a:gd name="connsiteX0" fmla="*/ 0 w 4395102"/>
                  <a:gd name="connsiteY0" fmla="*/ 0 h 3355652"/>
                  <a:gd name="connsiteX1" fmla="*/ 396686 w 4395102"/>
                  <a:gd name="connsiteY1" fmla="*/ 72751 h 3355652"/>
                  <a:gd name="connsiteX2" fmla="*/ 4315998 w 4395102"/>
                  <a:gd name="connsiteY2" fmla="*/ 3180682 h 3355652"/>
                  <a:gd name="connsiteX3" fmla="*/ 4395102 w 4395102"/>
                  <a:gd name="connsiteY3" fmla="*/ 3355652 h 3355652"/>
                  <a:gd name="connsiteX4" fmla="*/ 4360726 w 4395102"/>
                  <a:gd name="connsiteY4" fmla="*/ 3340111 h 3355652"/>
                  <a:gd name="connsiteX5" fmla="*/ 2132438 w 4395102"/>
                  <a:gd name="connsiteY5" fmla="*/ 2890240 h 3355652"/>
                  <a:gd name="connsiteX6" fmla="*/ 1837848 w 4395102"/>
                  <a:gd name="connsiteY6" fmla="*/ 2897689 h 3355652"/>
                  <a:gd name="connsiteX7" fmla="*/ 1648344 w 4395102"/>
                  <a:gd name="connsiteY7" fmla="*/ 2912099 h 3355652"/>
                  <a:gd name="connsiteX8" fmla="*/ 1603940 w 4395102"/>
                  <a:gd name="connsiteY8" fmla="*/ 2719705 h 3355652"/>
                  <a:gd name="connsiteX9" fmla="*/ 107458 w 4395102"/>
                  <a:gd name="connsiteY9" fmla="*/ 102451 h 3355652"/>
                  <a:gd name="connsiteX10" fmla="*/ 0 w 4395102"/>
                  <a:gd name="connsiteY10" fmla="*/ 0 h 335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95102" h="3355652">
                    <a:moveTo>
                      <a:pt x="0" y="0"/>
                    </a:moveTo>
                    <a:lnTo>
                      <a:pt x="396686" y="72751"/>
                    </a:lnTo>
                    <a:cubicBezTo>
                      <a:pt x="2127968" y="455339"/>
                      <a:pt x="3564816" y="1621726"/>
                      <a:pt x="4315998" y="3180682"/>
                    </a:cubicBezTo>
                    <a:lnTo>
                      <a:pt x="4395102" y="3355652"/>
                    </a:lnTo>
                    <a:lnTo>
                      <a:pt x="4360726" y="3340111"/>
                    </a:lnTo>
                    <a:cubicBezTo>
                      <a:pt x="3675838" y="3050428"/>
                      <a:pt x="2922846" y="2890240"/>
                      <a:pt x="2132438" y="2890240"/>
                    </a:cubicBezTo>
                    <a:cubicBezTo>
                      <a:pt x="2033638" y="2890240"/>
                      <a:pt x="1935420" y="2892743"/>
                      <a:pt x="1837848" y="2897689"/>
                    </a:cubicBezTo>
                    <a:lnTo>
                      <a:pt x="1648344" y="2912099"/>
                    </a:lnTo>
                    <a:lnTo>
                      <a:pt x="1603940" y="2719705"/>
                    </a:lnTo>
                    <a:cubicBezTo>
                      <a:pt x="1345102" y="1713686"/>
                      <a:pt x="819678" y="814671"/>
                      <a:pt x="107458" y="102451"/>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0">
                  <a:solidFill>
                    <a:schemeClr val="tx1"/>
                  </a:solidFill>
                </a:endParaRPr>
              </a:p>
            </p:txBody>
          </p:sp>
        </p:grpSp>
        <p:sp>
          <p:nvSpPr>
            <p:cNvPr id="62" name="Rechteck 43">
              <a:extLst>
                <a:ext uri="{FF2B5EF4-FFF2-40B4-BE49-F238E27FC236}">
                  <a16:creationId xmlns:a16="http://schemas.microsoft.com/office/drawing/2014/main" id="{D0CCBF0C-F3A4-4143-B4C2-EE273882AE03}"/>
                </a:ext>
              </a:extLst>
            </p:cNvPr>
            <p:cNvSpPr txBox="1"/>
            <p:nvPr/>
          </p:nvSpPr>
          <p:spPr>
            <a:xfrm>
              <a:off x="1176443" y="4535742"/>
              <a:ext cx="1690772" cy="772506"/>
            </a:xfrm>
            <a:prstGeom prst="rect">
              <a:avLst/>
            </a:prstGeom>
            <a:gr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1603" tIns="31603" rIns="31603" bIns="31603" anchor="ctr">
              <a:noAutofit/>
            </a:bodyPr>
            <a:lstStyle>
              <a:lvl1pPr algn="l">
                <a:lnSpc>
                  <a:spcPct val="100000"/>
                </a:lnSpc>
                <a:defRPr sz="1100"/>
              </a:lvl1pPr>
            </a:lstStyle>
            <a:p>
              <a:pPr algn="ctr"/>
              <a:r>
                <a:rPr lang="en-US" sz="1580" b="1" dirty="0"/>
                <a:t>2</a:t>
              </a:r>
            </a:p>
          </p:txBody>
        </p:sp>
      </p:grpSp>
      <p:grpSp>
        <p:nvGrpSpPr>
          <p:cNvPr id="66" name="Group 65">
            <a:extLst>
              <a:ext uri="{FF2B5EF4-FFF2-40B4-BE49-F238E27FC236}">
                <a16:creationId xmlns:a16="http://schemas.microsoft.com/office/drawing/2014/main" id="{3A031515-8BB3-5F43-806E-CCE2716C0FB8}"/>
              </a:ext>
            </a:extLst>
          </p:cNvPr>
          <p:cNvGrpSpPr/>
          <p:nvPr/>
        </p:nvGrpSpPr>
        <p:grpSpPr>
          <a:xfrm>
            <a:off x="4929589" y="2623161"/>
            <a:ext cx="657351" cy="657351"/>
            <a:chOff x="957484" y="3872032"/>
            <a:chExt cx="2146784" cy="2146784"/>
          </a:xfrm>
          <a:solidFill>
            <a:schemeClr val="accent1"/>
          </a:solidFill>
        </p:grpSpPr>
        <p:grpSp>
          <p:nvGrpSpPr>
            <p:cNvPr id="67" name="Group 66">
              <a:extLst>
                <a:ext uri="{FF2B5EF4-FFF2-40B4-BE49-F238E27FC236}">
                  <a16:creationId xmlns:a16="http://schemas.microsoft.com/office/drawing/2014/main" id="{15F8A686-8066-5A48-A712-3231DE980EB5}"/>
                </a:ext>
              </a:extLst>
            </p:cNvPr>
            <p:cNvGrpSpPr/>
            <p:nvPr/>
          </p:nvGrpSpPr>
          <p:grpSpPr>
            <a:xfrm rot="4970798">
              <a:off x="957484" y="3872032"/>
              <a:ext cx="2146784" cy="2146784"/>
              <a:chOff x="3889287" y="3525858"/>
              <a:chExt cx="1362941" cy="1362941"/>
            </a:xfrm>
            <a:grpFill/>
          </p:grpSpPr>
          <p:sp>
            <p:nvSpPr>
              <p:cNvPr id="69" name="Овал 1">
                <a:extLst>
                  <a:ext uri="{FF2B5EF4-FFF2-40B4-BE49-F238E27FC236}">
                    <a16:creationId xmlns:a16="http://schemas.microsoft.com/office/drawing/2014/main" id="{7DD501A2-723E-1046-8B45-3F6B0220D55A}"/>
                  </a:ext>
                </a:extLst>
              </p:cNvPr>
              <p:cNvSpPr/>
              <p:nvPr/>
            </p:nvSpPr>
            <p:spPr>
              <a:xfrm rot="12719132">
                <a:off x="3889287" y="3525858"/>
                <a:ext cx="1362941" cy="136294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0">
                  <a:solidFill>
                    <a:schemeClr val="tx1"/>
                  </a:solidFill>
                </a:endParaRPr>
              </a:p>
            </p:txBody>
          </p:sp>
          <p:sp>
            <p:nvSpPr>
              <p:cNvPr id="70" name="Полилиния 51">
                <a:extLst>
                  <a:ext uri="{FF2B5EF4-FFF2-40B4-BE49-F238E27FC236}">
                    <a16:creationId xmlns:a16="http://schemas.microsoft.com/office/drawing/2014/main" id="{F496A2A3-F9F6-514F-ACB8-F9C2DCD6780D}"/>
                  </a:ext>
                </a:extLst>
              </p:cNvPr>
              <p:cNvSpPr/>
              <p:nvPr/>
            </p:nvSpPr>
            <p:spPr>
              <a:xfrm>
                <a:off x="4663950" y="3570124"/>
                <a:ext cx="465393" cy="355327"/>
              </a:xfrm>
              <a:custGeom>
                <a:avLst/>
                <a:gdLst>
                  <a:gd name="connsiteX0" fmla="*/ 0 w 9177188"/>
                  <a:gd name="connsiteY0" fmla="*/ 9812892 h 10921772"/>
                  <a:gd name="connsiteX1" fmla="*/ 256304 w 9177188"/>
                  <a:gd name="connsiteY1" fmla="*/ 9845460 h 10921772"/>
                  <a:gd name="connsiteX2" fmla="*/ 841615 w 9177188"/>
                  <a:gd name="connsiteY2" fmla="*/ 9875016 h 10921772"/>
                  <a:gd name="connsiteX3" fmla="*/ 1136204 w 9177188"/>
                  <a:gd name="connsiteY3" fmla="*/ 9867567 h 10921772"/>
                  <a:gd name="connsiteX4" fmla="*/ 1325711 w 9177188"/>
                  <a:gd name="connsiteY4" fmla="*/ 9853157 h 10921772"/>
                  <a:gd name="connsiteX5" fmla="*/ 1370115 w 9177188"/>
                  <a:gd name="connsiteY5" fmla="*/ 10045552 h 10921772"/>
                  <a:gd name="connsiteX6" fmla="*/ 1639759 w 9177188"/>
                  <a:gd name="connsiteY6" fmla="*/ 10843163 h 10921772"/>
                  <a:gd name="connsiteX7" fmla="*/ 1675297 w 9177188"/>
                  <a:gd name="connsiteY7" fmla="*/ 10921772 h 10921772"/>
                  <a:gd name="connsiteX8" fmla="*/ 1456094 w 9177188"/>
                  <a:gd name="connsiteY8" fmla="*/ 10822673 h 10921772"/>
                  <a:gd name="connsiteX9" fmla="*/ 139953 w 9177188"/>
                  <a:gd name="connsiteY9" fmla="*/ 9945926 h 10921772"/>
                  <a:gd name="connsiteX10" fmla="*/ 4782086 w 9177188"/>
                  <a:gd name="connsiteY10" fmla="*/ 0 h 10921772"/>
                  <a:gd name="connsiteX11" fmla="*/ 5178772 w 9177188"/>
                  <a:gd name="connsiteY11" fmla="*/ 72751 h 10921772"/>
                  <a:gd name="connsiteX12" fmla="*/ 9098084 w 9177188"/>
                  <a:gd name="connsiteY12" fmla="*/ 3180682 h 10921772"/>
                  <a:gd name="connsiteX13" fmla="*/ 9177188 w 9177188"/>
                  <a:gd name="connsiteY13" fmla="*/ 3355652 h 10921772"/>
                  <a:gd name="connsiteX14" fmla="*/ 9142812 w 9177188"/>
                  <a:gd name="connsiteY14" fmla="*/ 3340111 h 10921772"/>
                  <a:gd name="connsiteX15" fmla="*/ 6914524 w 9177188"/>
                  <a:gd name="connsiteY15" fmla="*/ 2890240 h 10921772"/>
                  <a:gd name="connsiteX16" fmla="*/ 6619934 w 9177188"/>
                  <a:gd name="connsiteY16" fmla="*/ 2897689 h 10921772"/>
                  <a:gd name="connsiteX17" fmla="*/ 6430430 w 9177188"/>
                  <a:gd name="connsiteY17" fmla="*/ 2912099 h 10921772"/>
                  <a:gd name="connsiteX18" fmla="*/ 6386026 w 9177188"/>
                  <a:gd name="connsiteY18" fmla="*/ 2719705 h 10921772"/>
                  <a:gd name="connsiteX19" fmla="*/ 4889544 w 9177188"/>
                  <a:gd name="connsiteY19" fmla="*/ 102451 h 10921772"/>
                  <a:gd name="connsiteX0" fmla="*/ 0 w 9177188"/>
                  <a:gd name="connsiteY0" fmla="*/ 9812892 h 10843163"/>
                  <a:gd name="connsiteX1" fmla="*/ 256304 w 9177188"/>
                  <a:gd name="connsiteY1" fmla="*/ 9845460 h 10843163"/>
                  <a:gd name="connsiteX2" fmla="*/ 841615 w 9177188"/>
                  <a:gd name="connsiteY2" fmla="*/ 9875016 h 10843163"/>
                  <a:gd name="connsiteX3" fmla="*/ 1136204 w 9177188"/>
                  <a:gd name="connsiteY3" fmla="*/ 9867567 h 10843163"/>
                  <a:gd name="connsiteX4" fmla="*/ 1325711 w 9177188"/>
                  <a:gd name="connsiteY4" fmla="*/ 9853157 h 10843163"/>
                  <a:gd name="connsiteX5" fmla="*/ 1370115 w 9177188"/>
                  <a:gd name="connsiteY5" fmla="*/ 10045552 h 10843163"/>
                  <a:gd name="connsiteX6" fmla="*/ 1639759 w 9177188"/>
                  <a:gd name="connsiteY6" fmla="*/ 10843163 h 10843163"/>
                  <a:gd name="connsiteX7" fmla="*/ 1456094 w 9177188"/>
                  <a:gd name="connsiteY7" fmla="*/ 10822673 h 10843163"/>
                  <a:gd name="connsiteX8" fmla="*/ 139953 w 9177188"/>
                  <a:gd name="connsiteY8" fmla="*/ 9945926 h 10843163"/>
                  <a:gd name="connsiteX9" fmla="*/ 0 w 9177188"/>
                  <a:gd name="connsiteY9" fmla="*/ 9812892 h 10843163"/>
                  <a:gd name="connsiteX10" fmla="*/ 4782086 w 9177188"/>
                  <a:gd name="connsiteY10" fmla="*/ 0 h 10843163"/>
                  <a:gd name="connsiteX11" fmla="*/ 5178772 w 9177188"/>
                  <a:gd name="connsiteY11" fmla="*/ 72751 h 10843163"/>
                  <a:gd name="connsiteX12" fmla="*/ 9098084 w 9177188"/>
                  <a:gd name="connsiteY12" fmla="*/ 3180682 h 10843163"/>
                  <a:gd name="connsiteX13" fmla="*/ 9177188 w 9177188"/>
                  <a:gd name="connsiteY13" fmla="*/ 3355652 h 10843163"/>
                  <a:gd name="connsiteX14" fmla="*/ 9142812 w 9177188"/>
                  <a:gd name="connsiteY14" fmla="*/ 3340111 h 10843163"/>
                  <a:gd name="connsiteX15" fmla="*/ 6914524 w 9177188"/>
                  <a:gd name="connsiteY15" fmla="*/ 2890240 h 10843163"/>
                  <a:gd name="connsiteX16" fmla="*/ 6619934 w 9177188"/>
                  <a:gd name="connsiteY16" fmla="*/ 2897689 h 10843163"/>
                  <a:gd name="connsiteX17" fmla="*/ 6430430 w 9177188"/>
                  <a:gd name="connsiteY17" fmla="*/ 2912099 h 10843163"/>
                  <a:gd name="connsiteX18" fmla="*/ 6386026 w 9177188"/>
                  <a:gd name="connsiteY18" fmla="*/ 2719705 h 10843163"/>
                  <a:gd name="connsiteX19" fmla="*/ 4889544 w 9177188"/>
                  <a:gd name="connsiteY19" fmla="*/ 102451 h 10843163"/>
                  <a:gd name="connsiteX20" fmla="*/ 4782086 w 9177188"/>
                  <a:gd name="connsiteY20" fmla="*/ 0 h 10843163"/>
                  <a:gd name="connsiteX0" fmla="*/ 0 w 9177188"/>
                  <a:gd name="connsiteY0" fmla="*/ 9812892 h 10843163"/>
                  <a:gd name="connsiteX1" fmla="*/ 256304 w 9177188"/>
                  <a:gd name="connsiteY1" fmla="*/ 9845460 h 10843163"/>
                  <a:gd name="connsiteX2" fmla="*/ 841615 w 9177188"/>
                  <a:gd name="connsiteY2" fmla="*/ 9875016 h 10843163"/>
                  <a:gd name="connsiteX3" fmla="*/ 1136204 w 9177188"/>
                  <a:gd name="connsiteY3" fmla="*/ 9867567 h 10843163"/>
                  <a:gd name="connsiteX4" fmla="*/ 1325711 w 9177188"/>
                  <a:gd name="connsiteY4" fmla="*/ 9853157 h 10843163"/>
                  <a:gd name="connsiteX5" fmla="*/ 1370115 w 9177188"/>
                  <a:gd name="connsiteY5" fmla="*/ 10045552 h 10843163"/>
                  <a:gd name="connsiteX6" fmla="*/ 1639759 w 9177188"/>
                  <a:gd name="connsiteY6" fmla="*/ 10843163 h 10843163"/>
                  <a:gd name="connsiteX7" fmla="*/ 139953 w 9177188"/>
                  <a:gd name="connsiteY7" fmla="*/ 9945926 h 10843163"/>
                  <a:gd name="connsiteX8" fmla="*/ 0 w 9177188"/>
                  <a:gd name="connsiteY8" fmla="*/ 9812892 h 10843163"/>
                  <a:gd name="connsiteX9" fmla="*/ 4782086 w 9177188"/>
                  <a:gd name="connsiteY9" fmla="*/ 0 h 10843163"/>
                  <a:gd name="connsiteX10" fmla="*/ 5178772 w 9177188"/>
                  <a:gd name="connsiteY10" fmla="*/ 72751 h 10843163"/>
                  <a:gd name="connsiteX11" fmla="*/ 9098084 w 9177188"/>
                  <a:gd name="connsiteY11" fmla="*/ 3180682 h 10843163"/>
                  <a:gd name="connsiteX12" fmla="*/ 9177188 w 9177188"/>
                  <a:gd name="connsiteY12" fmla="*/ 3355652 h 10843163"/>
                  <a:gd name="connsiteX13" fmla="*/ 9142812 w 9177188"/>
                  <a:gd name="connsiteY13" fmla="*/ 3340111 h 10843163"/>
                  <a:gd name="connsiteX14" fmla="*/ 6914524 w 9177188"/>
                  <a:gd name="connsiteY14" fmla="*/ 2890240 h 10843163"/>
                  <a:gd name="connsiteX15" fmla="*/ 6619934 w 9177188"/>
                  <a:gd name="connsiteY15" fmla="*/ 2897689 h 10843163"/>
                  <a:gd name="connsiteX16" fmla="*/ 6430430 w 9177188"/>
                  <a:gd name="connsiteY16" fmla="*/ 2912099 h 10843163"/>
                  <a:gd name="connsiteX17" fmla="*/ 6386026 w 9177188"/>
                  <a:gd name="connsiteY17" fmla="*/ 2719705 h 10843163"/>
                  <a:gd name="connsiteX18" fmla="*/ 4889544 w 9177188"/>
                  <a:gd name="connsiteY18" fmla="*/ 102451 h 10843163"/>
                  <a:gd name="connsiteX19" fmla="*/ 4782086 w 9177188"/>
                  <a:gd name="connsiteY19" fmla="*/ 0 h 10843163"/>
                  <a:gd name="connsiteX0" fmla="*/ 0 w 9177188"/>
                  <a:gd name="connsiteY0" fmla="*/ 9812892 h 10047590"/>
                  <a:gd name="connsiteX1" fmla="*/ 256304 w 9177188"/>
                  <a:gd name="connsiteY1" fmla="*/ 9845460 h 10047590"/>
                  <a:gd name="connsiteX2" fmla="*/ 841615 w 9177188"/>
                  <a:gd name="connsiteY2" fmla="*/ 9875016 h 10047590"/>
                  <a:gd name="connsiteX3" fmla="*/ 1136204 w 9177188"/>
                  <a:gd name="connsiteY3" fmla="*/ 9867567 h 10047590"/>
                  <a:gd name="connsiteX4" fmla="*/ 1325711 w 9177188"/>
                  <a:gd name="connsiteY4" fmla="*/ 9853157 h 10047590"/>
                  <a:gd name="connsiteX5" fmla="*/ 1370115 w 9177188"/>
                  <a:gd name="connsiteY5" fmla="*/ 10045552 h 10047590"/>
                  <a:gd name="connsiteX6" fmla="*/ 139953 w 9177188"/>
                  <a:gd name="connsiteY6" fmla="*/ 9945926 h 10047590"/>
                  <a:gd name="connsiteX7" fmla="*/ 0 w 9177188"/>
                  <a:gd name="connsiteY7" fmla="*/ 9812892 h 10047590"/>
                  <a:gd name="connsiteX8" fmla="*/ 4782086 w 9177188"/>
                  <a:gd name="connsiteY8" fmla="*/ 0 h 10047590"/>
                  <a:gd name="connsiteX9" fmla="*/ 5178772 w 9177188"/>
                  <a:gd name="connsiteY9" fmla="*/ 72751 h 10047590"/>
                  <a:gd name="connsiteX10" fmla="*/ 9098084 w 9177188"/>
                  <a:gd name="connsiteY10" fmla="*/ 3180682 h 10047590"/>
                  <a:gd name="connsiteX11" fmla="*/ 9177188 w 9177188"/>
                  <a:gd name="connsiteY11" fmla="*/ 3355652 h 10047590"/>
                  <a:gd name="connsiteX12" fmla="*/ 9142812 w 9177188"/>
                  <a:gd name="connsiteY12" fmla="*/ 3340111 h 10047590"/>
                  <a:gd name="connsiteX13" fmla="*/ 6914524 w 9177188"/>
                  <a:gd name="connsiteY13" fmla="*/ 2890240 h 10047590"/>
                  <a:gd name="connsiteX14" fmla="*/ 6619934 w 9177188"/>
                  <a:gd name="connsiteY14" fmla="*/ 2897689 h 10047590"/>
                  <a:gd name="connsiteX15" fmla="*/ 6430430 w 9177188"/>
                  <a:gd name="connsiteY15" fmla="*/ 2912099 h 10047590"/>
                  <a:gd name="connsiteX16" fmla="*/ 6386026 w 9177188"/>
                  <a:gd name="connsiteY16" fmla="*/ 2719705 h 10047590"/>
                  <a:gd name="connsiteX17" fmla="*/ 4889544 w 9177188"/>
                  <a:gd name="connsiteY17" fmla="*/ 102451 h 10047590"/>
                  <a:gd name="connsiteX18" fmla="*/ 4782086 w 9177188"/>
                  <a:gd name="connsiteY18" fmla="*/ 0 h 10047590"/>
                  <a:gd name="connsiteX0" fmla="*/ 0 w 9177188"/>
                  <a:gd name="connsiteY0" fmla="*/ 9812892 h 9945926"/>
                  <a:gd name="connsiteX1" fmla="*/ 256304 w 9177188"/>
                  <a:gd name="connsiteY1" fmla="*/ 9845460 h 9945926"/>
                  <a:gd name="connsiteX2" fmla="*/ 841615 w 9177188"/>
                  <a:gd name="connsiteY2" fmla="*/ 9875016 h 9945926"/>
                  <a:gd name="connsiteX3" fmla="*/ 1136204 w 9177188"/>
                  <a:gd name="connsiteY3" fmla="*/ 9867567 h 9945926"/>
                  <a:gd name="connsiteX4" fmla="*/ 1325711 w 9177188"/>
                  <a:gd name="connsiteY4" fmla="*/ 9853157 h 9945926"/>
                  <a:gd name="connsiteX5" fmla="*/ 139953 w 9177188"/>
                  <a:gd name="connsiteY5" fmla="*/ 9945926 h 9945926"/>
                  <a:gd name="connsiteX6" fmla="*/ 0 w 9177188"/>
                  <a:gd name="connsiteY6" fmla="*/ 9812892 h 9945926"/>
                  <a:gd name="connsiteX7" fmla="*/ 4782086 w 9177188"/>
                  <a:gd name="connsiteY7" fmla="*/ 0 h 9945926"/>
                  <a:gd name="connsiteX8" fmla="*/ 5178772 w 9177188"/>
                  <a:gd name="connsiteY8" fmla="*/ 72751 h 9945926"/>
                  <a:gd name="connsiteX9" fmla="*/ 9098084 w 9177188"/>
                  <a:gd name="connsiteY9" fmla="*/ 3180682 h 9945926"/>
                  <a:gd name="connsiteX10" fmla="*/ 9177188 w 9177188"/>
                  <a:gd name="connsiteY10" fmla="*/ 3355652 h 9945926"/>
                  <a:gd name="connsiteX11" fmla="*/ 9142812 w 9177188"/>
                  <a:gd name="connsiteY11" fmla="*/ 3340111 h 9945926"/>
                  <a:gd name="connsiteX12" fmla="*/ 6914524 w 9177188"/>
                  <a:gd name="connsiteY12" fmla="*/ 2890240 h 9945926"/>
                  <a:gd name="connsiteX13" fmla="*/ 6619934 w 9177188"/>
                  <a:gd name="connsiteY13" fmla="*/ 2897689 h 9945926"/>
                  <a:gd name="connsiteX14" fmla="*/ 6430430 w 9177188"/>
                  <a:gd name="connsiteY14" fmla="*/ 2912099 h 9945926"/>
                  <a:gd name="connsiteX15" fmla="*/ 6386026 w 9177188"/>
                  <a:gd name="connsiteY15" fmla="*/ 2719705 h 9945926"/>
                  <a:gd name="connsiteX16" fmla="*/ 4889544 w 9177188"/>
                  <a:gd name="connsiteY16" fmla="*/ 102451 h 9945926"/>
                  <a:gd name="connsiteX17" fmla="*/ 4782086 w 9177188"/>
                  <a:gd name="connsiteY17" fmla="*/ 0 h 9945926"/>
                  <a:gd name="connsiteX0" fmla="*/ 0 w 9177188"/>
                  <a:gd name="connsiteY0" fmla="*/ 9812892 h 9945926"/>
                  <a:gd name="connsiteX1" fmla="*/ 256304 w 9177188"/>
                  <a:gd name="connsiteY1" fmla="*/ 9845460 h 9945926"/>
                  <a:gd name="connsiteX2" fmla="*/ 841615 w 9177188"/>
                  <a:gd name="connsiteY2" fmla="*/ 9875016 h 9945926"/>
                  <a:gd name="connsiteX3" fmla="*/ 1136204 w 9177188"/>
                  <a:gd name="connsiteY3" fmla="*/ 9867567 h 9945926"/>
                  <a:gd name="connsiteX4" fmla="*/ 139953 w 9177188"/>
                  <a:gd name="connsiteY4" fmla="*/ 9945926 h 9945926"/>
                  <a:gd name="connsiteX5" fmla="*/ 0 w 9177188"/>
                  <a:gd name="connsiteY5" fmla="*/ 9812892 h 9945926"/>
                  <a:gd name="connsiteX6" fmla="*/ 4782086 w 9177188"/>
                  <a:gd name="connsiteY6" fmla="*/ 0 h 9945926"/>
                  <a:gd name="connsiteX7" fmla="*/ 5178772 w 9177188"/>
                  <a:gd name="connsiteY7" fmla="*/ 72751 h 9945926"/>
                  <a:gd name="connsiteX8" fmla="*/ 9098084 w 9177188"/>
                  <a:gd name="connsiteY8" fmla="*/ 3180682 h 9945926"/>
                  <a:gd name="connsiteX9" fmla="*/ 9177188 w 9177188"/>
                  <a:gd name="connsiteY9" fmla="*/ 3355652 h 9945926"/>
                  <a:gd name="connsiteX10" fmla="*/ 9142812 w 9177188"/>
                  <a:gd name="connsiteY10" fmla="*/ 3340111 h 9945926"/>
                  <a:gd name="connsiteX11" fmla="*/ 6914524 w 9177188"/>
                  <a:gd name="connsiteY11" fmla="*/ 2890240 h 9945926"/>
                  <a:gd name="connsiteX12" fmla="*/ 6619934 w 9177188"/>
                  <a:gd name="connsiteY12" fmla="*/ 2897689 h 9945926"/>
                  <a:gd name="connsiteX13" fmla="*/ 6430430 w 9177188"/>
                  <a:gd name="connsiteY13" fmla="*/ 2912099 h 9945926"/>
                  <a:gd name="connsiteX14" fmla="*/ 6386026 w 9177188"/>
                  <a:gd name="connsiteY14" fmla="*/ 2719705 h 9945926"/>
                  <a:gd name="connsiteX15" fmla="*/ 4889544 w 9177188"/>
                  <a:gd name="connsiteY15" fmla="*/ 102451 h 9945926"/>
                  <a:gd name="connsiteX16" fmla="*/ 4782086 w 9177188"/>
                  <a:gd name="connsiteY16" fmla="*/ 0 h 9945926"/>
                  <a:gd name="connsiteX0" fmla="*/ 0 w 9177188"/>
                  <a:gd name="connsiteY0" fmla="*/ 9812892 h 9947044"/>
                  <a:gd name="connsiteX1" fmla="*/ 256304 w 9177188"/>
                  <a:gd name="connsiteY1" fmla="*/ 9845460 h 9947044"/>
                  <a:gd name="connsiteX2" fmla="*/ 841615 w 9177188"/>
                  <a:gd name="connsiteY2" fmla="*/ 9875016 h 9947044"/>
                  <a:gd name="connsiteX3" fmla="*/ 139953 w 9177188"/>
                  <a:gd name="connsiteY3" fmla="*/ 9945926 h 9947044"/>
                  <a:gd name="connsiteX4" fmla="*/ 0 w 9177188"/>
                  <a:gd name="connsiteY4" fmla="*/ 9812892 h 9947044"/>
                  <a:gd name="connsiteX5" fmla="*/ 4782086 w 9177188"/>
                  <a:gd name="connsiteY5" fmla="*/ 0 h 9947044"/>
                  <a:gd name="connsiteX6" fmla="*/ 5178772 w 9177188"/>
                  <a:gd name="connsiteY6" fmla="*/ 72751 h 9947044"/>
                  <a:gd name="connsiteX7" fmla="*/ 9098084 w 9177188"/>
                  <a:gd name="connsiteY7" fmla="*/ 3180682 h 9947044"/>
                  <a:gd name="connsiteX8" fmla="*/ 9177188 w 9177188"/>
                  <a:gd name="connsiteY8" fmla="*/ 3355652 h 9947044"/>
                  <a:gd name="connsiteX9" fmla="*/ 9142812 w 9177188"/>
                  <a:gd name="connsiteY9" fmla="*/ 3340111 h 9947044"/>
                  <a:gd name="connsiteX10" fmla="*/ 6914524 w 9177188"/>
                  <a:gd name="connsiteY10" fmla="*/ 2890240 h 9947044"/>
                  <a:gd name="connsiteX11" fmla="*/ 6619934 w 9177188"/>
                  <a:gd name="connsiteY11" fmla="*/ 2897689 h 9947044"/>
                  <a:gd name="connsiteX12" fmla="*/ 6430430 w 9177188"/>
                  <a:gd name="connsiteY12" fmla="*/ 2912099 h 9947044"/>
                  <a:gd name="connsiteX13" fmla="*/ 6386026 w 9177188"/>
                  <a:gd name="connsiteY13" fmla="*/ 2719705 h 9947044"/>
                  <a:gd name="connsiteX14" fmla="*/ 4889544 w 9177188"/>
                  <a:gd name="connsiteY14" fmla="*/ 102451 h 9947044"/>
                  <a:gd name="connsiteX15" fmla="*/ 4782086 w 9177188"/>
                  <a:gd name="connsiteY15" fmla="*/ 0 h 9947044"/>
                  <a:gd name="connsiteX0" fmla="*/ 0 w 9177188"/>
                  <a:gd name="connsiteY0" fmla="*/ 9812892 h 9946178"/>
                  <a:gd name="connsiteX1" fmla="*/ 256304 w 9177188"/>
                  <a:gd name="connsiteY1" fmla="*/ 9845460 h 9946178"/>
                  <a:gd name="connsiteX2" fmla="*/ 139953 w 9177188"/>
                  <a:gd name="connsiteY2" fmla="*/ 9945926 h 9946178"/>
                  <a:gd name="connsiteX3" fmla="*/ 0 w 9177188"/>
                  <a:gd name="connsiteY3" fmla="*/ 9812892 h 9946178"/>
                  <a:gd name="connsiteX4" fmla="*/ 4782086 w 9177188"/>
                  <a:gd name="connsiteY4" fmla="*/ 0 h 9946178"/>
                  <a:gd name="connsiteX5" fmla="*/ 5178772 w 9177188"/>
                  <a:gd name="connsiteY5" fmla="*/ 72751 h 9946178"/>
                  <a:gd name="connsiteX6" fmla="*/ 9098084 w 9177188"/>
                  <a:gd name="connsiteY6" fmla="*/ 3180682 h 9946178"/>
                  <a:gd name="connsiteX7" fmla="*/ 9177188 w 9177188"/>
                  <a:gd name="connsiteY7" fmla="*/ 3355652 h 9946178"/>
                  <a:gd name="connsiteX8" fmla="*/ 9142812 w 9177188"/>
                  <a:gd name="connsiteY8" fmla="*/ 3340111 h 9946178"/>
                  <a:gd name="connsiteX9" fmla="*/ 6914524 w 9177188"/>
                  <a:gd name="connsiteY9" fmla="*/ 2890240 h 9946178"/>
                  <a:gd name="connsiteX10" fmla="*/ 6619934 w 9177188"/>
                  <a:gd name="connsiteY10" fmla="*/ 2897689 h 9946178"/>
                  <a:gd name="connsiteX11" fmla="*/ 6430430 w 9177188"/>
                  <a:gd name="connsiteY11" fmla="*/ 2912099 h 9946178"/>
                  <a:gd name="connsiteX12" fmla="*/ 6386026 w 9177188"/>
                  <a:gd name="connsiteY12" fmla="*/ 2719705 h 9946178"/>
                  <a:gd name="connsiteX13" fmla="*/ 4889544 w 9177188"/>
                  <a:gd name="connsiteY13" fmla="*/ 102451 h 9946178"/>
                  <a:gd name="connsiteX14" fmla="*/ 4782086 w 9177188"/>
                  <a:gd name="connsiteY14" fmla="*/ 0 h 9946178"/>
                  <a:gd name="connsiteX0" fmla="*/ 0 w 9177188"/>
                  <a:gd name="connsiteY0" fmla="*/ 9812892 h 9845460"/>
                  <a:gd name="connsiteX1" fmla="*/ 256304 w 9177188"/>
                  <a:gd name="connsiteY1" fmla="*/ 9845460 h 9845460"/>
                  <a:gd name="connsiteX2" fmla="*/ 0 w 9177188"/>
                  <a:gd name="connsiteY2" fmla="*/ 9812892 h 9845460"/>
                  <a:gd name="connsiteX3" fmla="*/ 4782086 w 9177188"/>
                  <a:gd name="connsiteY3" fmla="*/ 0 h 9845460"/>
                  <a:gd name="connsiteX4" fmla="*/ 5178772 w 9177188"/>
                  <a:gd name="connsiteY4" fmla="*/ 72751 h 9845460"/>
                  <a:gd name="connsiteX5" fmla="*/ 9098084 w 9177188"/>
                  <a:gd name="connsiteY5" fmla="*/ 3180682 h 9845460"/>
                  <a:gd name="connsiteX6" fmla="*/ 9177188 w 9177188"/>
                  <a:gd name="connsiteY6" fmla="*/ 3355652 h 9845460"/>
                  <a:gd name="connsiteX7" fmla="*/ 9142812 w 9177188"/>
                  <a:gd name="connsiteY7" fmla="*/ 3340111 h 9845460"/>
                  <a:gd name="connsiteX8" fmla="*/ 6914524 w 9177188"/>
                  <a:gd name="connsiteY8" fmla="*/ 2890240 h 9845460"/>
                  <a:gd name="connsiteX9" fmla="*/ 6619934 w 9177188"/>
                  <a:gd name="connsiteY9" fmla="*/ 2897689 h 9845460"/>
                  <a:gd name="connsiteX10" fmla="*/ 6430430 w 9177188"/>
                  <a:gd name="connsiteY10" fmla="*/ 2912099 h 9845460"/>
                  <a:gd name="connsiteX11" fmla="*/ 6386026 w 9177188"/>
                  <a:gd name="connsiteY11" fmla="*/ 2719705 h 9845460"/>
                  <a:gd name="connsiteX12" fmla="*/ 4889544 w 9177188"/>
                  <a:gd name="connsiteY12" fmla="*/ 102451 h 9845460"/>
                  <a:gd name="connsiteX13" fmla="*/ 4782086 w 9177188"/>
                  <a:gd name="connsiteY13" fmla="*/ 0 h 9845460"/>
                  <a:gd name="connsiteX0" fmla="*/ 0 w 4395102"/>
                  <a:gd name="connsiteY0" fmla="*/ 0 h 3355652"/>
                  <a:gd name="connsiteX1" fmla="*/ 396686 w 4395102"/>
                  <a:gd name="connsiteY1" fmla="*/ 72751 h 3355652"/>
                  <a:gd name="connsiteX2" fmla="*/ 4315998 w 4395102"/>
                  <a:gd name="connsiteY2" fmla="*/ 3180682 h 3355652"/>
                  <a:gd name="connsiteX3" fmla="*/ 4395102 w 4395102"/>
                  <a:gd name="connsiteY3" fmla="*/ 3355652 h 3355652"/>
                  <a:gd name="connsiteX4" fmla="*/ 4360726 w 4395102"/>
                  <a:gd name="connsiteY4" fmla="*/ 3340111 h 3355652"/>
                  <a:gd name="connsiteX5" fmla="*/ 2132438 w 4395102"/>
                  <a:gd name="connsiteY5" fmla="*/ 2890240 h 3355652"/>
                  <a:gd name="connsiteX6" fmla="*/ 1837848 w 4395102"/>
                  <a:gd name="connsiteY6" fmla="*/ 2897689 h 3355652"/>
                  <a:gd name="connsiteX7" fmla="*/ 1648344 w 4395102"/>
                  <a:gd name="connsiteY7" fmla="*/ 2912099 h 3355652"/>
                  <a:gd name="connsiteX8" fmla="*/ 1603940 w 4395102"/>
                  <a:gd name="connsiteY8" fmla="*/ 2719705 h 3355652"/>
                  <a:gd name="connsiteX9" fmla="*/ 107458 w 4395102"/>
                  <a:gd name="connsiteY9" fmla="*/ 102451 h 3355652"/>
                  <a:gd name="connsiteX10" fmla="*/ 0 w 4395102"/>
                  <a:gd name="connsiteY10" fmla="*/ 0 h 335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95102" h="3355652">
                    <a:moveTo>
                      <a:pt x="0" y="0"/>
                    </a:moveTo>
                    <a:lnTo>
                      <a:pt x="396686" y="72751"/>
                    </a:lnTo>
                    <a:cubicBezTo>
                      <a:pt x="2127968" y="455339"/>
                      <a:pt x="3564816" y="1621726"/>
                      <a:pt x="4315998" y="3180682"/>
                    </a:cubicBezTo>
                    <a:lnTo>
                      <a:pt x="4395102" y="3355652"/>
                    </a:lnTo>
                    <a:lnTo>
                      <a:pt x="4360726" y="3340111"/>
                    </a:lnTo>
                    <a:cubicBezTo>
                      <a:pt x="3675838" y="3050428"/>
                      <a:pt x="2922846" y="2890240"/>
                      <a:pt x="2132438" y="2890240"/>
                    </a:cubicBezTo>
                    <a:cubicBezTo>
                      <a:pt x="2033638" y="2890240"/>
                      <a:pt x="1935420" y="2892743"/>
                      <a:pt x="1837848" y="2897689"/>
                    </a:cubicBezTo>
                    <a:lnTo>
                      <a:pt x="1648344" y="2912099"/>
                    </a:lnTo>
                    <a:lnTo>
                      <a:pt x="1603940" y="2719705"/>
                    </a:lnTo>
                    <a:cubicBezTo>
                      <a:pt x="1345102" y="1713686"/>
                      <a:pt x="819678" y="814671"/>
                      <a:pt x="107458" y="102451"/>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80">
                  <a:solidFill>
                    <a:schemeClr val="tx1"/>
                  </a:solidFill>
                </a:endParaRPr>
              </a:p>
            </p:txBody>
          </p:sp>
        </p:grpSp>
        <p:sp>
          <p:nvSpPr>
            <p:cNvPr id="68" name="Rechteck 43">
              <a:extLst>
                <a:ext uri="{FF2B5EF4-FFF2-40B4-BE49-F238E27FC236}">
                  <a16:creationId xmlns:a16="http://schemas.microsoft.com/office/drawing/2014/main" id="{DF14B760-7E1F-E54C-B675-D2D60E61A622}"/>
                </a:ext>
              </a:extLst>
            </p:cNvPr>
            <p:cNvSpPr txBox="1"/>
            <p:nvPr/>
          </p:nvSpPr>
          <p:spPr>
            <a:xfrm>
              <a:off x="1176443" y="4535742"/>
              <a:ext cx="1690772" cy="772506"/>
            </a:xfrm>
            <a:prstGeom prst="rect">
              <a:avLst/>
            </a:prstGeom>
            <a:gr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1603" tIns="31603" rIns="31603" bIns="31603" anchor="ctr">
              <a:noAutofit/>
            </a:bodyPr>
            <a:lstStyle>
              <a:lvl1pPr algn="l">
                <a:lnSpc>
                  <a:spcPct val="100000"/>
                </a:lnSpc>
                <a:defRPr sz="1100"/>
              </a:lvl1pPr>
            </a:lstStyle>
            <a:p>
              <a:pPr algn="ctr"/>
              <a:r>
                <a:rPr lang="en-US" sz="1580" b="1" dirty="0"/>
                <a:t>1</a:t>
              </a:r>
            </a:p>
          </p:txBody>
        </p:sp>
      </p:grpSp>
      <p:sp>
        <p:nvSpPr>
          <p:cNvPr id="71" name="Titel 1">
            <a:extLst>
              <a:ext uri="{FF2B5EF4-FFF2-40B4-BE49-F238E27FC236}">
                <a16:creationId xmlns:a16="http://schemas.microsoft.com/office/drawing/2014/main" id="{41230A9C-6FAF-634B-8C21-34B369FD1996}"/>
              </a:ext>
            </a:extLst>
          </p:cNvPr>
          <p:cNvSpPr txBox="1">
            <a:spLocks/>
          </p:cNvSpPr>
          <p:nvPr/>
        </p:nvSpPr>
        <p:spPr bwMode="gray">
          <a:xfrm>
            <a:off x="5531770" y="1649742"/>
            <a:ext cx="4282081" cy="1026498"/>
          </a:xfrm>
          <a:prstGeom prst="rect">
            <a:avLst/>
          </a:prstGeom>
          <a:solidFill>
            <a:schemeClr val="bg1"/>
          </a:solidFill>
        </p:spPr>
        <p:txBody>
          <a:bodyPr vert="horz" lIns="0" tIns="0" rIns="0" bIns="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defTabSz="802752">
              <a:lnSpc>
                <a:spcPct val="100000"/>
              </a:lnSpc>
              <a:defRPr/>
            </a:pPr>
            <a:r>
              <a:rPr lang="en-GB" altLang="en-US" sz="1600" b="1" dirty="0">
                <a:latin typeface="Calibri" panose="020F0502020204030204" pitchFamily="34" charset="0"/>
                <a:ea typeface="ＭＳ Ｐゴシック" pitchFamily="34" charset="-128"/>
                <a:cs typeface="Arial" charset="0"/>
              </a:rPr>
              <a:t>Interdisciplinary projects</a:t>
            </a:r>
            <a:endParaRPr lang="en-GB" altLang="en-US" sz="1400" b="1" dirty="0">
              <a:latin typeface="Calibri" panose="020F0502020204030204" pitchFamily="34" charset="0"/>
              <a:ea typeface="ＭＳ Ｐゴシック" pitchFamily="34" charset="-128"/>
              <a:cs typeface="Arial" charset="0"/>
            </a:endParaRPr>
          </a:p>
          <a:p>
            <a:pPr lvl="1">
              <a:spcBef>
                <a:spcPts val="0"/>
              </a:spcBef>
            </a:pPr>
            <a:r>
              <a:rPr lang="en-GB" altLang="en-US" sz="1200" dirty="0">
                <a:latin typeface="Calibri" panose="020F0502020204030204" pitchFamily="34" charset="0"/>
                <a:ea typeface="ＭＳ Ｐゴシック" pitchFamily="34" charset="-128"/>
                <a:cs typeface="Arial" charset="0"/>
              </a:rPr>
              <a:t>Develop technologies that fulfil a specific clinical need</a:t>
            </a:r>
          </a:p>
        </p:txBody>
      </p:sp>
      <p:sp>
        <p:nvSpPr>
          <p:cNvPr id="72" name="Titel 1">
            <a:extLst>
              <a:ext uri="{FF2B5EF4-FFF2-40B4-BE49-F238E27FC236}">
                <a16:creationId xmlns:a16="http://schemas.microsoft.com/office/drawing/2014/main" id="{A69A4DC5-3476-C546-B18D-7E7C941F8ED0}"/>
              </a:ext>
            </a:extLst>
          </p:cNvPr>
          <p:cNvSpPr txBox="1">
            <a:spLocks/>
          </p:cNvSpPr>
          <p:nvPr/>
        </p:nvSpPr>
        <p:spPr bwMode="gray">
          <a:xfrm>
            <a:off x="6806887" y="2836124"/>
            <a:ext cx="2652502" cy="1026498"/>
          </a:xfrm>
          <a:prstGeom prst="rect">
            <a:avLst/>
          </a:prstGeom>
          <a:solidFill>
            <a:schemeClr val="bg1"/>
          </a:solidFill>
        </p:spPr>
        <p:txBody>
          <a:bodyPr vert="horz" lIns="0" tIns="0" rIns="0" bIns="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GB" altLang="en-US" sz="1600" b="1" dirty="0">
                <a:latin typeface="Calibri" panose="020F0502020204030204" pitchFamily="34" charset="0"/>
                <a:ea typeface="ＭＳ Ｐゴシック" pitchFamily="34" charset="-128"/>
                <a:cs typeface="Arial" charset="0"/>
              </a:rPr>
              <a:t>Strong clinical input</a:t>
            </a:r>
          </a:p>
          <a:p>
            <a:endParaRPr lang="en-GB" altLang="en-US" sz="1600" b="1" dirty="0">
              <a:latin typeface="Calibri" panose="020F0502020204030204" pitchFamily="34" charset="0"/>
              <a:ea typeface="ＭＳ Ｐゴシック" pitchFamily="34" charset="-128"/>
              <a:cs typeface="Arial" charset="0"/>
            </a:endParaRPr>
          </a:p>
          <a:p>
            <a:r>
              <a:rPr lang="en-GB" altLang="en-US" sz="1200" dirty="0">
                <a:latin typeface="Calibri" panose="020F0502020204030204" pitchFamily="34" charset="0"/>
                <a:ea typeface="ＭＳ Ｐゴシック" pitchFamily="34" charset="-128"/>
                <a:cs typeface="Arial" charset="0"/>
              </a:rPr>
              <a:t>Clinical support to trial and champion the technology</a:t>
            </a:r>
          </a:p>
          <a:p>
            <a:endParaRPr lang="en-GB" altLang="en-US" sz="1600" b="1" dirty="0">
              <a:latin typeface="Calibri" panose="020F0502020204030204" pitchFamily="34" charset="0"/>
              <a:ea typeface="ＭＳ Ｐゴシック" pitchFamily="34" charset="-128"/>
              <a:cs typeface="Arial" charset="0"/>
            </a:endParaRPr>
          </a:p>
        </p:txBody>
      </p:sp>
      <p:sp>
        <p:nvSpPr>
          <p:cNvPr id="73" name="Titel 1">
            <a:extLst>
              <a:ext uri="{FF2B5EF4-FFF2-40B4-BE49-F238E27FC236}">
                <a16:creationId xmlns:a16="http://schemas.microsoft.com/office/drawing/2014/main" id="{629D6EB2-8C2B-5D46-B055-08F57A735D0E}"/>
              </a:ext>
            </a:extLst>
          </p:cNvPr>
          <p:cNvSpPr txBox="1">
            <a:spLocks/>
          </p:cNvSpPr>
          <p:nvPr/>
        </p:nvSpPr>
        <p:spPr bwMode="gray">
          <a:xfrm>
            <a:off x="6786036" y="3959381"/>
            <a:ext cx="3027815" cy="1026498"/>
          </a:xfrm>
          <a:prstGeom prst="rect">
            <a:avLst/>
          </a:prstGeom>
          <a:solidFill>
            <a:schemeClr val="bg1"/>
          </a:solidFill>
        </p:spPr>
        <p:txBody>
          <a:bodyPr vert="horz" lIns="0" tIns="0" rIns="0" bIns="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GB" altLang="en-US" sz="1600" b="1" dirty="0">
                <a:latin typeface="Calibri" panose="020F0502020204030204" pitchFamily="34" charset="0"/>
                <a:ea typeface="ＭＳ Ｐゴシック" pitchFamily="34" charset="-128"/>
                <a:cs typeface="Arial" charset="0"/>
              </a:rPr>
              <a:t>Focus on (rare and/or orphan) specific indications</a:t>
            </a:r>
          </a:p>
          <a:p>
            <a:pPr defTabSz="802752">
              <a:lnSpc>
                <a:spcPct val="100000"/>
              </a:lnSpc>
              <a:defRPr/>
            </a:pPr>
            <a:endParaRPr lang="en-US" sz="790" dirty="0">
              <a:latin typeface="Century Gothic" panose="020B0502020202020204" pitchFamily="34" charset="0"/>
            </a:endParaRPr>
          </a:p>
        </p:txBody>
      </p:sp>
      <p:sp>
        <p:nvSpPr>
          <p:cNvPr id="74" name="Titel 1">
            <a:extLst>
              <a:ext uri="{FF2B5EF4-FFF2-40B4-BE49-F238E27FC236}">
                <a16:creationId xmlns:a16="http://schemas.microsoft.com/office/drawing/2014/main" id="{82CC1E6D-6832-F44E-81B8-6DDC72FB3763}"/>
              </a:ext>
            </a:extLst>
          </p:cNvPr>
          <p:cNvSpPr txBox="1">
            <a:spLocks/>
          </p:cNvSpPr>
          <p:nvPr/>
        </p:nvSpPr>
        <p:spPr bwMode="gray">
          <a:xfrm>
            <a:off x="978195" y="5016296"/>
            <a:ext cx="3931807" cy="1026498"/>
          </a:xfrm>
          <a:prstGeom prst="rect">
            <a:avLst/>
          </a:prstGeom>
          <a:solidFill>
            <a:schemeClr val="bg1"/>
          </a:solidFill>
        </p:spPr>
        <p:txBody>
          <a:bodyPr vert="horz" lIns="0" tIns="0" rIns="0" bIns="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GB" altLang="en-US" sz="1600" b="1" dirty="0">
                <a:latin typeface="Calibri" panose="020F0502020204030204" pitchFamily="34" charset="0"/>
                <a:ea typeface="ＭＳ Ｐゴシック" pitchFamily="34" charset="-128"/>
                <a:cs typeface="Arial" charset="0"/>
              </a:rPr>
              <a:t>Utilizing non-dilutive funding</a:t>
            </a:r>
          </a:p>
          <a:p>
            <a:pPr algn="r" defTabSz="802752">
              <a:lnSpc>
                <a:spcPct val="100000"/>
              </a:lnSpc>
              <a:defRPr/>
            </a:pPr>
            <a:endParaRPr lang="en-US" sz="790" dirty="0">
              <a:latin typeface="Century Gothic" panose="020B0502020202020204" pitchFamily="34" charset="0"/>
            </a:endParaRPr>
          </a:p>
          <a:p>
            <a:pPr lvl="1">
              <a:spcBef>
                <a:spcPts val="0"/>
              </a:spcBef>
            </a:pPr>
            <a:r>
              <a:rPr lang="en-GB" altLang="en-US" sz="1200" dirty="0">
                <a:latin typeface="Calibri" panose="020F0502020204030204" pitchFamily="34" charset="0"/>
                <a:ea typeface="ＭＳ Ｐゴシック" pitchFamily="34" charset="-128"/>
                <a:cs typeface="Arial" charset="0"/>
              </a:rPr>
              <a:t>Available for Universities and Companies</a:t>
            </a:r>
          </a:p>
          <a:p>
            <a:pPr lvl="1">
              <a:spcBef>
                <a:spcPts val="0"/>
              </a:spcBef>
            </a:pPr>
            <a:r>
              <a:rPr lang="en-GB" altLang="en-US" sz="1200" dirty="0" err="1">
                <a:latin typeface="Calibri" panose="020F0502020204030204" pitchFamily="34" charset="0"/>
                <a:ea typeface="ＭＳ Ｐゴシック" pitchFamily="34" charset="-128"/>
                <a:cs typeface="Arial" charset="0"/>
              </a:rPr>
              <a:t>Wellcome</a:t>
            </a:r>
            <a:r>
              <a:rPr lang="en-GB" altLang="en-US" sz="1200" dirty="0">
                <a:latin typeface="Calibri" panose="020F0502020204030204" pitchFamily="34" charset="0"/>
                <a:ea typeface="ＭＳ Ｐゴシック" pitchFamily="34" charset="-128"/>
                <a:cs typeface="Arial" charset="0"/>
              </a:rPr>
              <a:t> Trust, NIHR, MRC, Cell and Gene Therapy Catapult</a:t>
            </a:r>
          </a:p>
          <a:p>
            <a:pPr lvl="1">
              <a:spcBef>
                <a:spcPts val="0"/>
              </a:spcBef>
            </a:pPr>
            <a:r>
              <a:rPr lang="en-GB" altLang="en-US" sz="1200" dirty="0">
                <a:latin typeface="Calibri" panose="020F0502020204030204" pitchFamily="34" charset="0"/>
                <a:ea typeface="ＭＳ Ｐゴシック" pitchFamily="34" charset="-128"/>
                <a:cs typeface="Arial" charset="0"/>
              </a:rPr>
              <a:t>Available for clinical trials</a:t>
            </a:r>
          </a:p>
          <a:p>
            <a:pPr algn="r" defTabSz="802752">
              <a:lnSpc>
                <a:spcPct val="100000"/>
              </a:lnSpc>
              <a:defRPr/>
            </a:pPr>
            <a:r>
              <a:rPr lang="en-US" sz="790" dirty="0">
                <a:latin typeface="Century Gothic" panose="020B0502020202020204" pitchFamily="34" charset="0"/>
              </a:rPr>
              <a:t>.</a:t>
            </a:r>
          </a:p>
        </p:txBody>
      </p:sp>
      <p:sp>
        <p:nvSpPr>
          <p:cNvPr id="75" name="Titel 1">
            <a:extLst>
              <a:ext uri="{FF2B5EF4-FFF2-40B4-BE49-F238E27FC236}">
                <a16:creationId xmlns:a16="http://schemas.microsoft.com/office/drawing/2014/main" id="{B7CCE7DA-2C51-6742-A99A-DA368B11E645}"/>
              </a:ext>
            </a:extLst>
          </p:cNvPr>
          <p:cNvSpPr txBox="1">
            <a:spLocks/>
          </p:cNvSpPr>
          <p:nvPr/>
        </p:nvSpPr>
        <p:spPr bwMode="gray">
          <a:xfrm>
            <a:off x="223285" y="3805887"/>
            <a:ext cx="3636352" cy="1026498"/>
          </a:xfrm>
          <a:prstGeom prst="rect">
            <a:avLst/>
          </a:prstGeom>
          <a:solidFill>
            <a:schemeClr val="bg1"/>
          </a:solidFill>
        </p:spPr>
        <p:txBody>
          <a:bodyPr vert="horz" lIns="0" tIns="0" rIns="0" bIns="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lvl="1">
              <a:spcBef>
                <a:spcPts val="0"/>
              </a:spcBef>
            </a:pPr>
            <a:r>
              <a:rPr lang="en-GB" altLang="en-US" sz="1600" b="1" dirty="0">
                <a:latin typeface="Calibri" panose="020F0502020204030204" pitchFamily="34" charset="0"/>
                <a:ea typeface="ＭＳ Ｐゴシック" pitchFamily="34" charset="-128"/>
                <a:cs typeface="Arial" charset="0"/>
              </a:rPr>
              <a:t>Early interactions with TTO and MHRA</a:t>
            </a:r>
          </a:p>
        </p:txBody>
      </p:sp>
      <p:sp>
        <p:nvSpPr>
          <p:cNvPr id="76" name="Titel 1">
            <a:extLst>
              <a:ext uri="{FF2B5EF4-FFF2-40B4-BE49-F238E27FC236}">
                <a16:creationId xmlns:a16="http://schemas.microsoft.com/office/drawing/2014/main" id="{B7E2FFE8-2C1D-DF44-ACC4-6F54819746F9}"/>
              </a:ext>
            </a:extLst>
          </p:cNvPr>
          <p:cNvSpPr txBox="1">
            <a:spLocks/>
          </p:cNvSpPr>
          <p:nvPr/>
        </p:nvSpPr>
        <p:spPr bwMode="gray">
          <a:xfrm>
            <a:off x="889762" y="2595478"/>
            <a:ext cx="2946707" cy="1026498"/>
          </a:xfrm>
          <a:prstGeom prst="rect">
            <a:avLst/>
          </a:prstGeom>
          <a:solidFill>
            <a:schemeClr val="bg1"/>
          </a:solidFill>
        </p:spPr>
        <p:txBody>
          <a:bodyPr vert="horz" lIns="0" tIns="0" rIns="0" bIns="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r" defTabSz="802752">
              <a:lnSpc>
                <a:spcPct val="100000"/>
              </a:lnSpc>
              <a:defRPr/>
            </a:pPr>
            <a:r>
              <a:rPr lang="en-GB" altLang="en-US" sz="1600" b="1" dirty="0">
                <a:latin typeface="Calibri" panose="020F0502020204030204" pitchFamily="34" charset="0"/>
                <a:ea typeface="ＭＳ Ｐゴシック" pitchFamily="34" charset="-128"/>
                <a:cs typeface="Arial" charset="0"/>
              </a:rPr>
              <a:t>Perseverance in emerging sectors</a:t>
            </a:r>
          </a:p>
          <a:p>
            <a:pPr algn="r" defTabSz="802752">
              <a:lnSpc>
                <a:spcPct val="100000"/>
              </a:lnSpc>
              <a:defRPr/>
            </a:pPr>
            <a:endParaRPr lang="en-US" sz="966" b="1" dirty="0">
              <a:solidFill>
                <a:srgbClr val="2A729F"/>
              </a:solidFill>
              <a:latin typeface="Century Gothic" panose="020B0502020202020204" pitchFamily="34" charset="0"/>
            </a:endParaRPr>
          </a:p>
          <a:p>
            <a:pPr algn="r" defTabSz="802752">
              <a:lnSpc>
                <a:spcPct val="100000"/>
              </a:lnSpc>
              <a:defRPr/>
            </a:pPr>
            <a:r>
              <a:rPr lang="en-US" sz="790" dirty="0">
                <a:latin typeface="Century Gothic" panose="020B0502020202020204" pitchFamily="34" charset="0"/>
              </a:rPr>
              <a:t>. </a:t>
            </a:r>
          </a:p>
        </p:txBody>
      </p:sp>
    </p:spTree>
    <p:extLst>
      <p:ext uri="{BB962C8B-B14F-4D97-AF65-F5344CB8AC3E}">
        <p14:creationId xmlns:p14="http://schemas.microsoft.com/office/powerpoint/2010/main" val="293877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0" fill="hold"/>
                                        <p:tgtEl>
                                          <p:spTgt spid="34"/>
                                        </p:tgtEl>
                                        <p:attrNameLst>
                                          <p:attrName>ppt_w</p:attrName>
                                        </p:attrNameLst>
                                      </p:cBhvr>
                                      <p:tavLst>
                                        <p:tav tm="0">
                                          <p:val>
                                            <p:strVal val="4/3*#ppt_w"/>
                                          </p:val>
                                        </p:tav>
                                        <p:tav tm="100000">
                                          <p:val>
                                            <p:strVal val="#ppt_w"/>
                                          </p:val>
                                        </p:tav>
                                      </p:tavLst>
                                    </p:anim>
                                    <p:anim calcmode="lin" valueType="num">
                                      <p:cBhvr>
                                        <p:cTn id="8" dur="5000" fill="hold"/>
                                        <p:tgtEl>
                                          <p:spTgt spid="34"/>
                                        </p:tgtEl>
                                        <p:attrNameLst>
                                          <p:attrName>ppt_h</p:attrName>
                                        </p:attrNameLst>
                                      </p:cBhvr>
                                      <p:tavLst>
                                        <p:tav tm="0">
                                          <p:val>
                                            <p:strVal val="4/3*#ppt_h"/>
                                          </p:val>
                                        </p:tav>
                                        <p:tav tm="100000">
                                          <p:val>
                                            <p:strVal val="#ppt_h"/>
                                          </p:val>
                                        </p:tav>
                                      </p:tavLst>
                                    </p:anim>
                                  </p:childTnLst>
                                </p:cTn>
                              </p:par>
                              <p:par>
                                <p:cTn id="9" presetID="8" presetClass="emph" presetSubtype="0" fill="hold" grpId="1" nodeType="withEffect">
                                  <p:stCondLst>
                                    <p:cond delay="0"/>
                                  </p:stCondLst>
                                  <p:childTnLst>
                                    <p:animRot by="-21600000">
                                      <p:cBhvr>
                                        <p:cTn id="10" dur="20000" fill="hold"/>
                                        <p:tgtEl>
                                          <p:spTgt spid="34"/>
                                        </p:tgtEl>
                                        <p:attrNameLst>
                                          <p:attrName>r</p:attrName>
                                        </p:attrNameLst>
                                      </p:cBhvr>
                                    </p:animRot>
                                  </p:childTnLst>
                                </p:cTn>
                              </p:par>
                              <p:par>
                                <p:cTn id="11" presetID="10" presetClass="entr" presetSubtype="0" fill="hold" nodeType="withEffect">
                                  <p:stCondLst>
                                    <p:cond delay="100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3000"/>
                                        <p:tgtEl>
                                          <p:spTgt spid="66"/>
                                        </p:tgtEl>
                                      </p:cBhvr>
                                    </p:animEffect>
                                  </p:childTnLst>
                                </p:cTn>
                              </p:par>
                              <p:par>
                                <p:cTn id="14" presetID="10" presetClass="entr" presetSubtype="0" fill="hold" nodeType="withEffect">
                                  <p:stCondLst>
                                    <p:cond delay="100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3000"/>
                                        <p:tgtEl>
                                          <p:spTgt spid="59"/>
                                        </p:tgtEl>
                                      </p:cBhvr>
                                    </p:animEffect>
                                  </p:childTnLst>
                                </p:cTn>
                              </p:par>
                              <p:par>
                                <p:cTn id="17" presetID="10" presetClass="entr" presetSubtype="0" fill="hold" nodeType="withEffect">
                                  <p:stCondLst>
                                    <p:cond delay="100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3000"/>
                                        <p:tgtEl>
                                          <p:spTgt spid="54"/>
                                        </p:tgtEl>
                                      </p:cBhvr>
                                    </p:animEffect>
                                  </p:childTnLst>
                                </p:cTn>
                              </p:par>
                              <p:par>
                                <p:cTn id="20" presetID="10" presetClass="entr" presetSubtype="0" fill="hold" nodeType="withEffect">
                                  <p:stCondLst>
                                    <p:cond delay="100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3000"/>
                                        <p:tgtEl>
                                          <p:spTgt spid="49"/>
                                        </p:tgtEl>
                                      </p:cBhvr>
                                    </p:animEffect>
                                  </p:childTnLst>
                                </p:cTn>
                              </p:par>
                              <p:par>
                                <p:cTn id="23" presetID="10" presetClass="entr" presetSubtype="0" fill="hold" nodeType="withEffect">
                                  <p:stCondLst>
                                    <p:cond delay="100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3000"/>
                                        <p:tgtEl>
                                          <p:spTgt spid="44"/>
                                        </p:tgtEl>
                                      </p:cBhvr>
                                    </p:animEffect>
                                  </p:childTnLst>
                                </p:cTn>
                              </p:par>
                              <p:par>
                                <p:cTn id="26" presetID="10" presetClass="entr" presetSubtype="0" fill="hold" nodeType="withEffect">
                                  <p:stCondLst>
                                    <p:cond delay="100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3000"/>
                                        <p:tgtEl>
                                          <p:spTgt spid="36"/>
                                        </p:tgtEl>
                                      </p:cBhvr>
                                    </p:animEffect>
                                  </p:childTnLst>
                                </p:cTn>
                              </p:par>
                              <p:par>
                                <p:cTn id="29" presetID="0" presetClass="path" presetSubtype="0" accel="50000" decel="50000" fill="hold" nodeType="withEffect">
                                  <p:stCondLst>
                                    <p:cond delay="1000"/>
                                  </p:stCondLst>
                                  <p:childTnLst>
                                    <p:animMotion origin="layout" path="M 0.00074 0.17178 L 5.34521E-7 -2.19236E-6 " pathEditMode="relative" rAng="0" ptsTypes="AA">
                                      <p:cBhvr>
                                        <p:cTn id="30" dur="3000" fill="hold"/>
                                        <p:tgtEl>
                                          <p:spTgt spid="66"/>
                                        </p:tgtEl>
                                        <p:attrNameLst>
                                          <p:attrName>ppt_x</p:attrName>
                                          <p:attrName>ppt_y</p:attrName>
                                        </p:attrNameLst>
                                      </p:cBhvr>
                                      <p:rCtr x="-45" y="-8589"/>
                                    </p:animMotion>
                                  </p:childTnLst>
                                </p:cTn>
                              </p:par>
                              <p:par>
                                <p:cTn id="31" presetID="0" presetClass="path" presetSubtype="0" accel="50000" decel="50000" fill="hold" nodeType="withEffect">
                                  <p:stCondLst>
                                    <p:cond delay="1000"/>
                                  </p:stCondLst>
                                  <p:childTnLst>
                                    <p:animMotion origin="layout" path="M -0.08701 0.08379 L -0.00163 0.00042 " pathEditMode="relative" rAng="0" ptsTypes="AA">
                                      <p:cBhvr>
                                        <p:cTn id="32" dur="3000" fill="hold"/>
                                        <p:tgtEl>
                                          <p:spTgt spid="59"/>
                                        </p:tgtEl>
                                        <p:attrNameLst>
                                          <p:attrName>ppt_x</p:attrName>
                                          <p:attrName>ppt_y</p:attrName>
                                        </p:attrNameLst>
                                      </p:cBhvr>
                                      <p:rCtr x="4261" y="-4179"/>
                                    </p:animMotion>
                                  </p:childTnLst>
                                </p:cTn>
                              </p:par>
                              <p:par>
                                <p:cTn id="33" presetID="0" presetClass="path" presetSubtype="0" accel="50000" decel="50000" fill="hold" nodeType="withEffect">
                                  <p:stCondLst>
                                    <p:cond delay="1000"/>
                                  </p:stCondLst>
                                  <p:childTnLst>
                                    <p:animMotion origin="layout" path="M -0.08805 -0.0861 L -0.00104 -0.00231 " pathEditMode="relative" rAng="0" ptsTypes="AA">
                                      <p:cBhvr>
                                        <p:cTn id="34" dur="3000" fill="hold"/>
                                        <p:tgtEl>
                                          <p:spTgt spid="54"/>
                                        </p:tgtEl>
                                        <p:attrNameLst>
                                          <p:attrName>ppt_x</p:attrName>
                                          <p:attrName>ppt_y</p:attrName>
                                        </p:attrNameLst>
                                      </p:cBhvr>
                                      <p:rCtr x="4350" y="4179"/>
                                    </p:animMotion>
                                  </p:childTnLst>
                                </p:cTn>
                              </p:par>
                              <p:par>
                                <p:cTn id="35" presetID="0" presetClass="path" presetSubtype="0" accel="50000" decel="50000" fill="hold" nodeType="withEffect">
                                  <p:stCondLst>
                                    <p:cond delay="1000"/>
                                  </p:stCondLst>
                                  <p:childTnLst>
                                    <p:animMotion origin="layout" path="M -0.0006 -0.16779 L -0.0006 0.00651 " pathEditMode="relative" rAng="0" ptsTypes="AA">
                                      <p:cBhvr>
                                        <p:cTn id="36" dur="3000" fill="hold"/>
                                        <p:tgtEl>
                                          <p:spTgt spid="49"/>
                                        </p:tgtEl>
                                        <p:attrNameLst>
                                          <p:attrName>ppt_x</p:attrName>
                                          <p:attrName>ppt_y</p:attrName>
                                        </p:attrNameLst>
                                      </p:cBhvr>
                                      <p:rCtr x="0" y="8715"/>
                                    </p:animMotion>
                                  </p:childTnLst>
                                </p:cTn>
                              </p:par>
                              <p:par>
                                <p:cTn id="37" presetID="0" presetClass="path" presetSubtype="0" accel="50000" decel="50000" fill="hold" nodeType="withEffect">
                                  <p:stCondLst>
                                    <p:cond delay="1000"/>
                                  </p:stCondLst>
                                  <p:childTnLst>
                                    <p:animMotion origin="layout" path="M 0.08047 -0.08988 L 1.75204E-6 1.94036E-6 " pathEditMode="relative" rAng="0" ptsTypes="AA">
                                      <p:cBhvr>
                                        <p:cTn id="38" dur="3000" fill="hold"/>
                                        <p:tgtEl>
                                          <p:spTgt spid="44"/>
                                        </p:tgtEl>
                                        <p:attrNameLst>
                                          <p:attrName>ppt_x</p:attrName>
                                          <p:attrName>ppt_y</p:attrName>
                                        </p:attrNameLst>
                                      </p:cBhvr>
                                      <p:rCtr x="-4024" y="4494"/>
                                    </p:animMotion>
                                  </p:childTnLst>
                                </p:cTn>
                              </p:par>
                              <p:par>
                                <p:cTn id="39" presetID="0" presetClass="path" presetSubtype="0" accel="50000" decel="50000" fill="hold" nodeType="withEffect">
                                  <p:stCondLst>
                                    <p:cond delay="1000"/>
                                  </p:stCondLst>
                                  <p:childTnLst>
                                    <p:animMotion origin="layout" path="M 0.0833 0.07539 L -0.00148 -0.00189 " pathEditMode="relative" rAng="0" ptsTypes="AA">
                                      <p:cBhvr>
                                        <p:cTn id="40" dur="3000" fill="hold"/>
                                        <p:tgtEl>
                                          <p:spTgt spid="36"/>
                                        </p:tgtEl>
                                        <p:attrNameLst>
                                          <p:attrName>ppt_x</p:attrName>
                                          <p:attrName>ppt_y</p:attrName>
                                        </p:attrNameLst>
                                      </p:cBhvr>
                                      <p:rCtr x="-4246" y="-3864"/>
                                    </p:animMotion>
                                  </p:childTnLst>
                                </p:cTn>
                              </p:par>
                              <p:par>
                                <p:cTn id="41" presetID="23" presetClass="entr" presetSubtype="16" fill="hold" grpId="0" nodeType="withEffect">
                                  <p:stCondLst>
                                    <p:cond delay="1000"/>
                                  </p:stCondLst>
                                  <p:childTnLst>
                                    <p:set>
                                      <p:cBhvr>
                                        <p:cTn id="42" dur="1" fill="hold">
                                          <p:stCondLst>
                                            <p:cond delay="0"/>
                                          </p:stCondLst>
                                        </p:cTn>
                                        <p:tgtEl>
                                          <p:spTgt spid="28"/>
                                        </p:tgtEl>
                                        <p:attrNameLst>
                                          <p:attrName>style.visibility</p:attrName>
                                        </p:attrNameLst>
                                      </p:cBhvr>
                                      <p:to>
                                        <p:strVal val="visible"/>
                                      </p:to>
                                    </p:set>
                                    <p:anim calcmode="lin" valueType="num">
                                      <p:cBhvr>
                                        <p:cTn id="43" dur="3000" fill="hold"/>
                                        <p:tgtEl>
                                          <p:spTgt spid="28"/>
                                        </p:tgtEl>
                                        <p:attrNameLst>
                                          <p:attrName>ppt_w</p:attrName>
                                        </p:attrNameLst>
                                      </p:cBhvr>
                                      <p:tavLst>
                                        <p:tav tm="0">
                                          <p:val>
                                            <p:fltVal val="0"/>
                                          </p:val>
                                        </p:tav>
                                        <p:tav tm="100000">
                                          <p:val>
                                            <p:strVal val="#ppt_w"/>
                                          </p:val>
                                        </p:tav>
                                      </p:tavLst>
                                    </p:anim>
                                    <p:anim calcmode="lin" valueType="num">
                                      <p:cBhvr>
                                        <p:cTn id="44" dur="3000" fill="hold"/>
                                        <p:tgtEl>
                                          <p:spTgt spid="28"/>
                                        </p:tgtEl>
                                        <p:attrNameLst>
                                          <p:attrName>ppt_h</p:attrName>
                                        </p:attrNameLst>
                                      </p:cBhvr>
                                      <p:tavLst>
                                        <p:tav tm="0">
                                          <p:val>
                                            <p:fltVal val="0"/>
                                          </p:val>
                                        </p:tav>
                                        <p:tav tm="100000">
                                          <p:val>
                                            <p:strVal val="#ppt_h"/>
                                          </p:val>
                                        </p:tav>
                                      </p:tavLst>
                                    </p:anim>
                                  </p:childTnLst>
                                </p:cTn>
                              </p:par>
                              <p:par>
                                <p:cTn id="45" presetID="21" presetClass="entr" presetSubtype="1" fill="hold" nodeType="withEffect">
                                  <p:stCondLst>
                                    <p:cond delay="1500"/>
                                  </p:stCondLst>
                                  <p:childTnLst>
                                    <p:set>
                                      <p:cBhvr>
                                        <p:cTn id="46" dur="1" fill="hold">
                                          <p:stCondLst>
                                            <p:cond delay="0"/>
                                          </p:stCondLst>
                                        </p:cTn>
                                        <p:tgtEl>
                                          <p:spTgt spid="6"/>
                                        </p:tgtEl>
                                        <p:attrNameLst>
                                          <p:attrName>style.visibility</p:attrName>
                                        </p:attrNameLst>
                                      </p:cBhvr>
                                      <p:to>
                                        <p:strVal val="visible"/>
                                      </p:to>
                                    </p:set>
                                    <p:animEffect transition="in" filter="wheel(1)">
                                      <p:cBhvr>
                                        <p:cTn id="47" dur="2000"/>
                                        <p:tgtEl>
                                          <p:spTgt spid="6"/>
                                        </p:tgtEl>
                                      </p:cBhvr>
                                    </p:animEffect>
                                  </p:childTnLst>
                                </p:cTn>
                              </p:par>
                              <p:par>
                                <p:cTn id="48" presetID="8" presetClass="emph" presetSubtype="0" fill="hold" nodeType="withEffect">
                                  <p:stCondLst>
                                    <p:cond delay="2000"/>
                                  </p:stCondLst>
                                  <p:childTnLst>
                                    <p:animRot by="21600000">
                                      <p:cBhvr>
                                        <p:cTn id="49" dur="30000" fill="hold"/>
                                        <p:tgtEl>
                                          <p:spTgt spid="6"/>
                                        </p:tgtEl>
                                        <p:attrNameLst>
                                          <p:attrName>r</p:attrName>
                                        </p:attrNameLst>
                                      </p:cBhvr>
                                    </p:animRot>
                                  </p:childTnLst>
                                </p:cTn>
                              </p:par>
                              <p:par>
                                <p:cTn id="50" presetID="12" presetClass="entr" presetSubtype="8" fill="hold" grpId="0" nodeType="withEffect">
                                  <p:stCondLst>
                                    <p:cond delay="350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1000"/>
                                        <p:tgtEl>
                                          <p:spTgt spid="71"/>
                                        </p:tgtEl>
                                        <p:attrNameLst>
                                          <p:attrName>ppt_x</p:attrName>
                                        </p:attrNameLst>
                                      </p:cBhvr>
                                      <p:tavLst>
                                        <p:tav tm="0">
                                          <p:val>
                                            <p:strVal val="#ppt_x-#ppt_w*1.125000"/>
                                          </p:val>
                                        </p:tav>
                                        <p:tav tm="100000">
                                          <p:val>
                                            <p:strVal val="#ppt_x"/>
                                          </p:val>
                                        </p:tav>
                                      </p:tavLst>
                                    </p:anim>
                                    <p:animEffect transition="in" filter="wipe(right)">
                                      <p:cBhvr>
                                        <p:cTn id="53" dur="1000"/>
                                        <p:tgtEl>
                                          <p:spTgt spid="71"/>
                                        </p:tgtEl>
                                      </p:cBhvr>
                                    </p:animEffect>
                                  </p:childTnLst>
                                </p:cTn>
                              </p:par>
                              <p:par>
                                <p:cTn id="54" presetID="12" presetClass="entr" presetSubtype="8" fill="hold" grpId="0" nodeType="withEffect">
                                  <p:stCondLst>
                                    <p:cond delay="4500"/>
                                  </p:stCondLst>
                                  <p:childTnLst>
                                    <p:set>
                                      <p:cBhvr>
                                        <p:cTn id="55" dur="1" fill="hold">
                                          <p:stCondLst>
                                            <p:cond delay="0"/>
                                          </p:stCondLst>
                                        </p:cTn>
                                        <p:tgtEl>
                                          <p:spTgt spid="72"/>
                                        </p:tgtEl>
                                        <p:attrNameLst>
                                          <p:attrName>style.visibility</p:attrName>
                                        </p:attrNameLst>
                                      </p:cBhvr>
                                      <p:to>
                                        <p:strVal val="visible"/>
                                      </p:to>
                                    </p:set>
                                    <p:anim calcmode="lin" valueType="num">
                                      <p:cBhvr additive="base">
                                        <p:cTn id="56" dur="1000"/>
                                        <p:tgtEl>
                                          <p:spTgt spid="72"/>
                                        </p:tgtEl>
                                        <p:attrNameLst>
                                          <p:attrName>ppt_x</p:attrName>
                                        </p:attrNameLst>
                                      </p:cBhvr>
                                      <p:tavLst>
                                        <p:tav tm="0">
                                          <p:val>
                                            <p:strVal val="#ppt_x-#ppt_w*1.125000"/>
                                          </p:val>
                                        </p:tav>
                                        <p:tav tm="100000">
                                          <p:val>
                                            <p:strVal val="#ppt_x"/>
                                          </p:val>
                                        </p:tav>
                                      </p:tavLst>
                                    </p:anim>
                                    <p:animEffect transition="in" filter="wipe(right)">
                                      <p:cBhvr>
                                        <p:cTn id="57" dur="1000"/>
                                        <p:tgtEl>
                                          <p:spTgt spid="72"/>
                                        </p:tgtEl>
                                      </p:cBhvr>
                                    </p:animEffect>
                                  </p:childTnLst>
                                </p:cTn>
                              </p:par>
                              <p:par>
                                <p:cTn id="58" presetID="12" presetClass="entr" presetSubtype="8" fill="hold" grpId="0" nodeType="withEffect">
                                  <p:stCondLst>
                                    <p:cond delay="5500"/>
                                  </p:stCondLst>
                                  <p:childTnLst>
                                    <p:set>
                                      <p:cBhvr>
                                        <p:cTn id="59" dur="1" fill="hold">
                                          <p:stCondLst>
                                            <p:cond delay="0"/>
                                          </p:stCondLst>
                                        </p:cTn>
                                        <p:tgtEl>
                                          <p:spTgt spid="73"/>
                                        </p:tgtEl>
                                        <p:attrNameLst>
                                          <p:attrName>style.visibility</p:attrName>
                                        </p:attrNameLst>
                                      </p:cBhvr>
                                      <p:to>
                                        <p:strVal val="visible"/>
                                      </p:to>
                                    </p:set>
                                    <p:anim calcmode="lin" valueType="num">
                                      <p:cBhvr additive="base">
                                        <p:cTn id="60" dur="1000"/>
                                        <p:tgtEl>
                                          <p:spTgt spid="73"/>
                                        </p:tgtEl>
                                        <p:attrNameLst>
                                          <p:attrName>ppt_x</p:attrName>
                                        </p:attrNameLst>
                                      </p:cBhvr>
                                      <p:tavLst>
                                        <p:tav tm="0">
                                          <p:val>
                                            <p:strVal val="#ppt_x-#ppt_w*1.125000"/>
                                          </p:val>
                                        </p:tav>
                                        <p:tav tm="100000">
                                          <p:val>
                                            <p:strVal val="#ppt_x"/>
                                          </p:val>
                                        </p:tav>
                                      </p:tavLst>
                                    </p:anim>
                                    <p:animEffect transition="in" filter="wipe(right)">
                                      <p:cBhvr>
                                        <p:cTn id="61" dur="1000"/>
                                        <p:tgtEl>
                                          <p:spTgt spid="73"/>
                                        </p:tgtEl>
                                      </p:cBhvr>
                                    </p:animEffect>
                                  </p:childTnLst>
                                </p:cTn>
                              </p:par>
                              <p:par>
                                <p:cTn id="62" presetID="12" presetClass="entr" presetSubtype="2" fill="hold" grpId="0" nodeType="withEffect">
                                  <p:stCondLst>
                                    <p:cond delay="6500"/>
                                  </p:stCondLst>
                                  <p:childTnLst>
                                    <p:set>
                                      <p:cBhvr>
                                        <p:cTn id="63" dur="1" fill="hold">
                                          <p:stCondLst>
                                            <p:cond delay="0"/>
                                          </p:stCondLst>
                                        </p:cTn>
                                        <p:tgtEl>
                                          <p:spTgt spid="74"/>
                                        </p:tgtEl>
                                        <p:attrNameLst>
                                          <p:attrName>style.visibility</p:attrName>
                                        </p:attrNameLst>
                                      </p:cBhvr>
                                      <p:to>
                                        <p:strVal val="visible"/>
                                      </p:to>
                                    </p:set>
                                    <p:anim calcmode="lin" valueType="num">
                                      <p:cBhvr additive="base">
                                        <p:cTn id="64" dur="1000"/>
                                        <p:tgtEl>
                                          <p:spTgt spid="74"/>
                                        </p:tgtEl>
                                        <p:attrNameLst>
                                          <p:attrName>ppt_x</p:attrName>
                                        </p:attrNameLst>
                                      </p:cBhvr>
                                      <p:tavLst>
                                        <p:tav tm="0">
                                          <p:val>
                                            <p:strVal val="#ppt_x+#ppt_w*1.125000"/>
                                          </p:val>
                                        </p:tav>
                                        <p:tav tm="100000">
                                          <p:val>
                                            <p:strVal val="#ppt_x"/>
                                          </p:val>
                                        </p:tav>
                                      </p:tavLst>
                                    </p:anim>
                                    <p:animEffect transition="in" filter="wipe(left)">
                                      <p:cBhvr>
                                        <p:cTn id="65" dur="1000"/>
                                        <p:tgtEl>
                                          <p:spTgt spid="74"/>
                                        </p:tgtEl>
                                      </p:cBhvr>
                                    </p:animEffect>
                                  </p:childTnLst>
                                </p:cTn>
                              </p:par>
                              <p:par>
                                <p:cTn id="66" presetID="12" presetClass="entr" presetSubtype="2" fill="hold" grpId="0" nodeType="withEffect">
                                  <p:stCondLst>
                                    <p:cond delay="7500"/>
                                  </p:stCondLst>
                                  <p:childTnLst>
                                    <p:set>
                                      <p:cBhvr>
                                        <p:cTn id="67" dur="1" fill="hold">
                                          <p:stCondLst>
                                            <p:cond delay="0"/>
                                          </p:stCondLst>
                                        </p:cTn>
                                        <p:tgtEl>
                                          <p:spTgt spid="75"/>
                                        </p:tgtEl>
                                        <p:attrNameLst>
                                          <p:attrName>style.visibility</p:attrName>
                                        </p:attrNameLst>
                                      </p:cBhvr>
                                      <p:to>
                                        <p:strVal val="visible"/>
                                      </p:to>
                                    </p:set>
                                    <p:anim calcmode="lin" valueType="num">
                                      <p:cBhvr additive="base">
                                        <p:cTn id="68" dur="1000"/>
                                        <p:tgtEl>
                                          <p:spTgt spid="75"/>
                                        </p:tgtEl>
                                        <p:attrNameLst>
                                          <p:attrName>ppt_x</p:attrName>
                                        </p:attrNameLst>
                                      </p:cBhvr>
                                      <p:tavLst>
                                        <p:tav tm="0">
                                          <p:val>
                                            <p:strVal val="#ppt_x+#ppt_w*1.125000"/>
                                          </p:val>
                                        </p:tav>
                                        <p:tav tm="100000">
                                          <p:val>
                                            <p:strVal val="#ppt_x"/>
                                          </p:val>
                                        </p:tav>
                                      </p:tavLst>
                                    </p:anim>
                                    <p:animEffect transition="in" filter="wipe(left)">
                                      <p:cBhvr>
                                        <p:cTn id="69" dur="1000"/>
                                        <p:tgtEl>
                                          <p:spTgt spid="75"/>
                                        </p:tgtEl>
                                      </p:cBhvr>
                                    </p:animEffect>
                                  </p:childTnLst>
                                </p:cTn>
                              </p:par>
                              <p:par>
                                <p:cTn id="70" presetID="12" presetClass="entr" presetSubtype="2" fill="hold" grpId="0" nodeType="withEffect">
                                  <p:stCondLst>
                                    <p:cond delay="8500"/>
                                  </p:stCondLst>
                                  <p:childTnLst>
                                    <p:set>
                                      <p:cBhvr>
                                        <p:cTn id="71" dur="1" fill="hold">
                                          <p:stCondLst>
                                            <p:cond delay="0"/>
                                          </p:stCondLst>
                                        </p:cTn>
                                        <p:tgtEl>
                                          <p:spTgt spid="76"/>
                                        </p:tgtEl>
                                        <p:attrNameLst>
                                          <p:attrName>style.visibility</p:attrName>
                                        </p:attrNameLst>
                                      </p:cBhvr>
                                      <p:to>
                                        <p:strVal val="visible"/>
                                      </p:to>
                                    </p:set>
                                    <p:anim calcmode="lin" valueType="num">
                                      <p:cBhvr additive="base">
                                        <p:cTn id="72" dur="1000"/>
                                        <p:tgtEl>
                                          <p:spTgt spid="76"/>
                                        </p:tgtEl>
                                        <p:attrNameLst>
                                          <p:attrName>ppt_x</p:attrName>
                                        </p:attrNameLst>
                                      </p:cBhvr>
                                      <p:tavLst>
                                        <p:tav tm="0">
                                          <p:val>
                                            <p:strVal val="#ppt_x+#ppt_w*1.125000"/>
                                          </p:val>
                                        </p:tav>
                                        <p:tav tm="100000">
                                          <p:val>
                                            <p:strVal val="#ppt_x"/>
                                          </p:val>
                                        </p:tav>
                                      </p:tavLst>
                                    </p:anim>
                                    <p:animEffect transition="in" filter="wipe(left)">
                                      <p:cBhvr>
                                        <p:cTn id="73"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28" grpId="0" animBg="1"/>
      <p:bldP spid="71" grpId="0" animBg="1"/>
      <p:bldP spid="72" grpId="0" animBg="1"/>
      <p:bldP spid="73" grpId="0" animBg="1"/>
      <p:bldP spid="74" grpId="0" animBg="1"/>
      <p:bldP spid="75" grpId="0" animBg="1"/>
      <p:bldP spid="7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40304" y="1918867"/>
            <a:ext cx="9504973" cy="663348"/>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46" name="Title 1"/>
          <p:cNvSpPr>
            <a:spLocks noGrp="1"/>
          </p:cNvSpPr>
          <p:nvPr>
            <p:ph type="title"/>
          </p:nvPr>
        </p:nvSpPr>
        <p:spPr/>
        <p:txBody>
          <a:bodyPr/>
          <a:lstStyle/>
          <a:p>
            <a:r>
              <a:rPr lang="en-GB" altLang="en-US" sz="2646" b="1" dirty="0">
                <a:latin typeface="Calibri" panose="020F0502020204030204" pitchFamily="34" charset="0"/>
                <a:cs typeface="Arial" panose="020B0604020202020204" pitchFamily="34" charset="0"/>
              </a:rPr>
              <a:t>How can UCLB help?</a:t>
            </a:r>
            <a:endParaRPr lang="en-GB" altLang="en-US" b="1" dirty="0">
              <a:latin typeface="Calibri" panose="020F050202020403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pPr>
              <a:defRPr/>
            </a:pPr>
            <a:endParaRPr lang="en-US" dirty="0"/>
          </a:p>
        </p:txBody>
      </p:sp>
      <p:sp>
        <p:nvSpPr>
          <p:cNvPr id="7" name="Content Placeholder 2"/>
          <p:cNvSpPr txBox="1">
            <a:spLocks/>
          </p:cNvSpPr>
          <p:nvPr/>
        </p:nvSpPr>
        <p:spPr>
          <a:xfrm>
            <a:off x="761402" y="1960065"/>
            <a:ext cx="9513789" cy="633306"/>
          </a:xfrm>
          <a:prstGeom prst="rect">
            <a:avLst/>
          </a:prstGeom>
        </p:spPr>
        <p:txBody>
          <a:bodyPr vert="horz" lIns="0" tIns="0" rIns="0" bIns="0" rtlCol="0">
            <a:normAutofit/>
          </a:bodyPr>
          <a:lstStyle>
            <a:lvl1pPr marL="180975" indent="-180975" algn="l" defTabSz="1007943" rtl="0" eaLnBrk="1" latinLnBrk="0" hangingPunct="1">
              <a:lnSpc>
                <a:spcPct val="100000"/>
              </a:lnSpc>
              <a:spcBef>
                <a:spcPts val="1200"/>
              </a:spcBef>
              <a:buClr>
                <a:schemeClr val="accent1"/>
              </a:buClr>
              <a:buFont typeface="Wingdings 2" panose="05020102010507070707" pitchFamily="18" charset="2"/>
              <a:buChar char=""/>
              <a:defRPr sz="1600" kern="1200">
                <a:solidFill>
                  <a:schemeClr val="tx1"/>
                </a:solidFill>
                <a:latin typeface="+mn-lt"/>
                <a:ea typeface="+mn-ea"/>
                <a:cs typeface="+mn-cs"/>
              </a:defRPr>
            </a:lvl1pPr>
            <a:lvl2pPr marL="542925" indent="-180975" algn="l" defTabSz="1007943" rtl="0" eaLnBrk="1" latinLnBrk="0" hangingPunct="1">
              <a:lnSpc>
                <a:spcPct val="100000"/>
              </a:lnSpc>
              <a:spcBef>
                <a:spcPts val="1200"/>
              </a:spcBef>
              <a:buClr>
                <a:schemeClr val="accent1"/>
              </a:buClr>
              <a:buFont typeface="Wingdings 2" panose="05020102010507070707" pitchFamily="18" charset="2"/>
              <a:buChar char=""/>
              <a:defRPr sz="1600" kern="1200">
                <a:solidFill>
                  <a:schemeClr val="tx1"/>
                </a:solidFill>
                <a:latin typeface="+mn-lt"/>
                <a:ea typeface="+mn-ea"/>
                <a:cs typeface="+mn-cs"/>
              </a:defRPr>
            </a:lvl2pPr>
            <a:lvl3pPr marL="895350" indent="-180975" algn="l" defTabSz="1007943" rtl="0" eaLnBrk="1" latinLnBrk="0" hangingPunct="1">
              <a:lnSpc>
                <a:spcPct val="100000"/>
              </a:lnSpc>
              <a:spcBef>
                <a:spcPts val="1200"/>
              </a:spcBef>
              <a:buClr>
                <a:schemeClr val="accent1"/>
              </a:buClr>
              <a:buFont typeface="Wingdings 2" panose="05020102010507070707" pitchFamily="18" charset="2"/>
              <a:buChar char=""/>
              <a:defRPr sz="1600" kern="1200">
                <a:solidFill>
                  <a:schemeClr val="tx1"/>
                </a:solidFill>
                <a:latin typeface="+mn-lt"/>
                <a:ea typeface="+mn-ea"/>
                <a:cs typeface="+mn-cs"/>
              </a:defRPr>
            </a:lvl3pPr>
            <a:lvl4pPr marL="1257300" indent="-180975" algn="l" defTabSz="1007943" rtl="0" eaLnBrk="1" latinLnBrk="0" hangingPunct="1">
              <a:lnSpc>
                <a:spcPct val="100000"/>
              </a:lnSpc>
              <a:spcBef>
                <a:spcPts val="1200"/>
              </a:spcBef>
              <a:buClr>
                <a:schemeClr val="accent1"/>
              </a:buClr>
              <a:buFont typeface="Wingdings 2" panose="05020102010507070707" pitchFamily="18" charset="2"/>
              <a:buChar char=""/>
              <a:defRPr sz="1600" kern="1200">
                <a:solidFill>
                  <a:schemeClr val="tx1"/>
                </a:solidFill>
                <a:latin typeface="+mn-lt"/>
                <a:ea typeface="+mn-ea"/>
                <a:cs typeface="+mn-cs"/>
              </a:defRPr>
            </a:lvl4pPr>
            <a:lvl5pPr marL="1619250" indent="-180975" algn="l" defTabSz="1007943" rtl="0" eaLnBrk="1" latinLnBrk="0" hangingPunct="1">
              <a:lnSpc>
                <a:spcPct val="100000"/>
              </a:lnSpc>
              <a:spcBef>
                <a:spcPts val="1200"/>
              </a:spcBef>
              <a:buClr>
                <a:schemeClr val="accent1"/>
              </a:buClr>
              <a:buFont typeface="Wingdings 2" panose="05020102010507070707" pitchFamily="18" charset="2"/>
              <a:buChar char=""/>
              <a:defRPr sz="16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Font typeface="Wingdings 2" panose="05020102010507070707" pitchFamily="18" charset="2"/>
              <a:buNone/>
            </a:pPr>
            <a:r>
              <a:rPr lang="en-GB" altLang="en-US" sz="1984" dirty="0">
                <a:latin typeface="Arial" panose="020B0604020202020204" pitchFamily="34" charset="0"/>
                <a:cs typeface="Arial" panose="020B0604020202020204" pitchFamily="34" charset="0"/>
              </a:rPr>
              <a:t>As a UCL employee, you are obliged to assign rights of your innovation to UCL. UCLB can get involved</a:t>
            </a:r>
            <a:endParaRPr lang="en-GB" altLang="en-US" dirty="0">
              <a:latin typeface="Arial" panose="020B0604020202020204" pitchFamily="34" charset="0"/>
              <a:cs typeface="Arial" panose="020B0604020202020204" pitchFamily="34" charset="0"/>
            </a:endParaRPr>
          </a:p>
        </p:txBody>
      </p:sp>
      <p:sp>
        <p:nvSpPr>
          <p:cNvPr id="8" name="Rounded Rectangle 7"/>
          <p:cNvSpPr/>
          <p:nvPr/>
        </p:nvSpPr>
        <p:spPr>
          <a:xfrm>
            <a:off x="655584" y="2816006"/>
            <a:ext cx="9504973" cy="532119"/>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p:cNvSpPr txBox="1">
            <a:spLocks/>
          </p:cNvSpPr>
          <p:nvPr/>
        </p:nvSpPr>
        <p:spPr>
          <a:xfrm>
            <a:off x="761402" y="2964433"/>
            <a:ext cx="9513789" cy="633306"/>
          </a:xfrm>
          <a:prstGeom prst="rect">
            <a:avLst/>
          </a:prstGeom>
        </p:spPr>
        <p:txBody>
          <a:bodyPr vert="horz" lIns="0" tIns="0" rIns="0" bIns="0" rtlCol="0">
            <a:normAutofit/>
          </a:bodyPr>
          <a:lstStyle>
            <a:lvl1pPr marL="180975" indent="-180975" algn="l" defTabSz="1007943" rtl="0" eaLnBrk="1" latinLnBrk="0" hangingPunct="1">
              <a:lnSpc>
                <a:spcPct val="100000"/>
              </a:lnSpc>
              <a:spcBef>
                <a:spcPts val="1200"/>
              </a:spcBef>
              <a:buClr>
                <a:schemeClr val="accent1"/>
              </a:buClr>
              <a:buFont typeface="Wingdings 2" panose="05020102010507070707" pitchFamily="18" charset="2"/>
              <a:buChar char=""/>
              <a:defRPr sz="1600" kern="1200">
                <a:solidFill>
                  <a:schemeClr val="tx1"/>
                </a:solidFill>
                <a:latin typeface="+mn-lt"/>
                <a:ea typeface="+mn-ea"/>
                <a:cs typeface="+mn-cs"/>
              </a:defRPr>
            </a:lvl1pPr>
            <a:lvl2pPr marL="542925" indent="-180975" algn="l" defTabSz="1007943" rtl="0" eaLnBrk="1" latinLnBrk="0" hangingPunct="1">
              <a:lnSpc>
                <a:spcPct val="100000"/>
              </a:lnSpc>
              <a:spcBef>
                <a:spcPts val="1200"/>
              </a:spcBef>
              <a:buClr>
                <a:schemeClr val="accent1"/>
              </a:buClr>
              <a:buFont typeface="Wingdings 2" panose="05020102010507070707" pitchFamily="18" charset="2"/>
              <a:buChar char=""/>
              <a:defRPr sz="1600" kern="1200">
                <a:solidFill>
                  <a:schemeClr val="tx1"/>
                </a:solidFill>
                <a:latin typeface="+mn-lt"/>
                <a:ea typeface="+mn-ea"/>
                <a:cs typeface="+mn-cs"/>
              </a:defRPr>
            </a:lvl2pPr>
            <a:lvl3pPr marL="895350" indent="-180975" algn="l" defTabSz="1007943" rtl="0" eaLnBrk="1" latinLnBrk="0" hangingPunct="1">
              <a:lnSpc>
                <a:spcPct val="100000"/>
              </a:lnSpc>
              <a:spcBef>
                <a:spcPts val="1200"/>
              </a:spcBef>
              <a:buClr>
                <a:schemeClr val="accent1"/>
              </a:buClr>
              <a:buFont typeface="Wingdings 2" panose="05020102010507070707" pitchFamily="18" charset="2"/>
              <a:buChar char=""/>
              <a:defRPr sz="1600" kern="1200">
                <a:solidFill>
                  <a:schemeClr val="tx1"/>
                </a:solidFill>
                <a:latin typeface="+mn-lt"/>
                <a:ea typeface="+mn-ea"/>
                <a:cs typeface="+mn-cs"/>
              </a:defRPr>
            </a:lvl3pPr>
            <a:lvl4pPr marL="1257300" indent="-180975" algn="l" defTabSz="1007943" rtl="0" eaLnBrk="1" latinLnBrk="0" hangingPunct="1">
              <a:lnSpc>
                <a:spcPct val="100000"/>
              </a:lnSpc>
              <a:spcBef>
                <a:spcPts val="1200"/>
              </a:spcBef>
              <a:buClr>
                <a:schemeClr val="accent1"/>
              </a:buClr>
              <a:buFont typeface="Wingdings 2" panose="05020102010507070707" pitchFamily="18" charset="2"/>
              <a:buChar char=""/>
              <a:defRPr sz="1600" kern="1200">
                <a:solidFill>
                  <a:schemeClr val="tx1"/>
                </a:solidFill>
                <a:latin typeface="+mn-lt"/>
                <a:ea typeface="+mn-ea"/>
                <a:cs typeface="+mn-cs"/>
              </a:defRPr>
            </a:lvl4pPr>
            <a:lvl5pPr marL="1619250" indent="-180975" algn="l" defTabSz="1007943" rtl="0" eaLnBrk="1" latinLnBrk="0" hangingPunct="1">
              <a:lnSpc>
                <a:spcPct val="100000"/>
              </a:lnSpc>
              <a:spcBef>
                <a:spcPts val="1200"/>
              </a:spcBef>
              <a:buClr>
                <a:schemeClr val="accent1"/>
              </a:buClr>
              <a:buFont typeface="Wingdings 2" panose="05020102010507070707" pitchFamily="18" charset="2"/>
              <a:buChar char=""/>
              <a:defRPr sz="16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Font typeface="Wingdings 2" panose="05020102010507070707" pitchFamily="18" charset="2"/>
              <a:buNone/>
            </a:pPr>
            <a:r>
              <a:rPr lang="en-GB" altLang="en-US" sz="1984" dirty="0">
                <a:latin typeface="Arial" panose="020B0604020202020204" pitchFamily="34" charset="0"/>
                <a:cs typeface="Arial" panose="020B0604020202020204" pitchFamily="34" charset="0"/>
              </a:rPr>
              <a:t>Discuss ideas to determine whether something is commercially viable</a:t>
            </a:r>
            <a:endParaRPr lang="en-GB" altLang="en-US" dirty="0">
              <a:latin typeface="Arial" panose="020B0604020202020204" pitchFamily="34" charset="0"/>
              <a:cs typeface="Arial" panose="020B0604020202020204" pitchFamily="34" charset="0"/>
            </a:endParaRPr>
          </a:p>
        </p:txBody>
      </p:sp>
      <p:sp>
        <p:nvSpPr>
          <p:cNvPr id="11" name="Rounded Rectangle 10"/>
          <p:cNvSpPr/>
          <p:nvPr/>
        </p:nvSpPr>
        <p:spPr>
          <a:xfrm>
            <a:off x="653339" y="3566511"/>
            <a:ext cx="9504973" cy="52702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655584" y="4301710"/>
            <a:ext cx="9504973" cy="459880"/>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2"/>
          <p:cNvSpPr txBox="1">
            <a:spLocks/>
          </p:cNvSpPr>
          <p:nvPr/>
        </p:nvSpPr>
        <p:spPr>
          <a:xfrm>
            <a:off x="776174" y="3713391"/>
            <a:ext cx="9513789" cy="633306"/>
          </a:xfrm>
          <a:prstGeom prst="rect">
            <a:avLst/>
          </a:prstGeom>
        </p:spPr>
        <p:txBody>
          <a:bodyPr vert="horz" lIns="0" tIns="0" rIns="0" bIns="0" rtlCol="0">
            <a:normAutofit/>
          </a:bodyPr>
          <a:lstStyle>
            <a:lvl1pPr marL="180975" indent="-180975" algn="l" defTabSz="1007943" rtl="0" eaLnBrk="1" latinLnBrk="0" hangingPunct="1">
              <a:lnSpc>
                <a:spcPct val="100000"/>
              </a:lnSpc>
              <a:spcBef>
                <a:spcPts val="1200"/>
              </a:spcBef>
              <a:buClr>
                <a:schemeClr val="accent1"/>
              </a:buClr>
              <a:buFont typeface="Wingdings 2" panose="05020102010507070707" pitchFamily="18" charset="2"/>
              <a:buChar char=""/>
              <a:defRPr sz="1600" kern="1200">
                <a:solidFill>
                  <a:schemeClr val="tx1"/>
                </a:solidFill>
                <a:latin typeface="+mn-lt"/>
                <a:ea typeface="+mn-ea"/>
                <a:cs typeface="+mn-cs"/>
              </a:defRPr>
            </a:lvl1pPr>
            <a:lvl2pPr marL="542925" indent="-180975" algn="l" defTabSz="1007943" rtl="0" eaLnBrk="1" latinLnBrk="0" hangingPunct="1">
              <a:lnSpc>
                <a:spcPct val="100000"/>
              </a:lnSpc>
              <a:spcBef>
                <a:spcPts val="1200"/>
              </a:spcBef>
              <a:buClr>
                <a:schemeClr val="accent1"/>
              </a:buClr>
              <a:buFont typeface="Wingdings 2" panose="05020102010507070707" pitchFamily="18" charset="2"/>
              <a:buChar char=""/>
              <a:defRPr sz="1600" kern="1200">
                <a:solidFill>
                  <a:schemeClr val="tx1"/>
                </a:solidFill>
                <a:latin typeface="+mn-lt"/>
                <a:ea typeface="+mn-ea"/>
                <a:cs typeface="+mn-cs"/>
              </a:defRPr>
            </a:lvl2pPr>
            <a:lvl3pPr marL="895350" indent="-180975" algn="l" defTabSz="1007943" rtl="0" eaLnBrk="1" latinLnBrk="0" hangingPunct="1">
              <a:lnSpc>
                <a:spcPct val="100000"/>
              </a:lnSpc>
              <a:spcBef>
                <a:spcPts val="1200"/>
              </a:spcBef>
              <a:buClr>
                <a:schemeClr val="accent1"/>
              </a:buClr>
              <a:buFont typeface="Wingdings 2" panose="05020102010507070707" pitchFamily="18" charset="2"/>
              <a:buChar char=""/>
              <a:defRPr sz="1600" kern="1200">
                <a:solidFill>
                  <a:schemeClr val="tx1"/>
                </a:solidFill>
                <a:latin typeface="+mn-lt"/>
                <a:ea typeface="+mn-ea"/>
                <a:cs typeface="+mn-cs"/>
              </a:defRPr>
            </a:lvl3pPr>
            <a:lvl4pPr marL="1257300" indent="-180975" algn="l" defTabSz="1007943" rtl="0" eaLnBrk="1" latinLnBrk="0" hangingPunct="1">
              <a:lnSpc>
                <a:spcPct val="100000"/>
              </a:lnSpc>
              <a:spcBef>
                <a:spcPts val="1200"/>
              </a:spcBef>
              <a:buClr>
                <a:schemeClr val="accent1"/>
              </a:buClr>
              <a:buFont typeface="Wingdings 2" panose="05020102010507070707" pitchFamily="18" charset="2"/>
              <a:buChar char=""/>
              <a:defRPr sz="1600" kern="1200">
                <a:solidFill>
                  <a:schemeClr val="tx1"/>
                </a:solidFill>
                <a:latin typeface="+mn-lt"/>
                <a:ea typeface="+mn-ea"/>
                <a:cs typeface="+mn-cs"/>
              </a:defRPr>
            </a:lvl4pPr>
            <a:lvl5pPr marL="1619250" indent="-180975" algn="l" defTabSz="1007943" rtl="0" eaLnBrk="1" latinLnBrk="0" hangingPunct="1">
              <a:lnSpc>
                <a:spcPct val="100000"/>
              </a:lnSpc>
              <a:spcBef>
                <a:spcPts val="1200"/>
              </a:spcBef>
              <a:buClr>
                <a:schemeClr val="accent1"/>
              </a:buClr>
              <a:buFont typeface="Wingdings 2" panose="05020102010507070707" pitchFamily="18" charset="2"/>
              <a:buChar char=""/>
              <a:defRPr sz="16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Font typeface="Wingdings 2" panose="05020102010507070707" pitchFamily="18" charset="2"/>
              <a:buNone/>
            </a:pPr>
            <a:r>
              <a:rPr lang="en-GB" altLang="en-US" sz="1984" dirty="0">
                <a:latin typeface="Arial" panose="020B0604020202020204" pitchFamily="34" charset="0"/>
                <a:cs typeface="Arial" panose="020B0604020202020204" pitchFamily="34" charset="0"/>
              </a:rPr>
              <a:t>Prior art searches, investigate market size and need </a:t>
            </a:r>
            <a:endParaRPr lang="en-GB" altLang="en-US" dirty="0">
              <a:latin typeface="Arial" panose="020B0604020202020204" pitchFamily="34" charset="0"/>
              <a:cs typeface="Arial" panose="020B0604020202020204" pitchFamily="34" charset="0"/>
            </a:endParaRPr>
          </a:p>
        </p:txBody>
      </p:sp>
      <p:sp>
        <p:nvSpPr>
          <p:cNvPr id="12" name="Content Placeholder 2"/>
          <p:cNvSpPr txBox="1">
            <a:spLocks/>
          </p:cNvSpPr>
          <p:nvPr/>
        </p:nvSpPr>
        <p:spPr>
          <a:xfrm>
            <a:off x="776174" y="4390105"/>
            <a:ext cx="9513789" cy="633306"/>
          </a:xfrm>
          <a:prstGeom prst="rect">
            <a:avLst/>
          </a:prstGeom>
        </p:spPr>
        <p:txBody>
          <a:bodyPr vert="horz" lIns="0" tIns="0" rIns="0" bIns="0" rtlCol="0">
            <a:normAutofit/>
          </a:bodyPr>
          <a:lstStyle>
            <a:lvl1pPr marL="180975" indent="-180975" algn="l" defTabSz="1007943" rtl="0" eaLnBrk="1" latinLnBrk="0" hangingPunct="1">
              <a:lnSpc>
                <a:spcPct val="100000"/>
              </a:lnSpc>
              <a:spcBef>
                <a:spcPts val="1200"/>
              </a:spcBef>
              <a:buClr>
                <a:schemeClr val="accent1"/>
              </a:buClr>
              <a:buFont typeface="Wingdings 2" panose="05020102010507070707" pitchFamily="18" charset="2"/>
              <a:buChar char=""/>
              <a:defRPr sz="1600" kern="1200">
                <a:solidFill>
                  <a:schemeClr val="tx1"/>
                </a:solidFill>
                <a:latin typeface="+mn-lt"/>
                <a:ea typeface="+mn-ea"/>
                <a:cs typeface="+mn-cs"/>
              </a:defRPr>
            </a:lvl1pPr>
            <a:lvl2pPr marL="542925" indent="-180975" algn="l" defTabSz="1007943" rtl="0" eaLnBrk="1" latinLnBrk="0" hangingPunct="1">
              <a:lnSpc>
                <a:spcPct val="100000"/>
              </a:lnSpc>
              <a:spcBef>
                <a:spcPts val="1200"/>
              </a:spcBef>
              <a:buClr>
                <a:schemeClr val="accent1"/>
              </a:buClr>
              <a:buFont typeface="Wingdings 2" panose="05020102010507070707" pitchFamily="18" charset="2"/>
              <a:buChar char=""/>
              <a:defRPr sz="1600" kern="1200">
                <a:solidFill>
                  <a:schemeClr val="tx1"/>
                </a:solidFill>
                <a:latin typeface="+mn-lt"/>
                <a:ea typeface="+mn-ea"/>
                <a:cs typeface="+mn-cs"/>
              </a:defRPr>
            </a:lvl2pPr>
            <a:lvl3pPr marL="895350" indent="-180975" algn="l" defTabSz="1007943" rtl="0" eaLnBrk="1" latinLnBrk="0" hangingPunct="1">
              <a:lnSpc>
                <a:spcPct val="100000"/>
              </a:lnSpc>
              <a:spcBef>
                <a:spcPts val="1200"/>
              </a:spcBef>
              <a:buClr>
                <a:schemeClr val="accent1"/>
              </a:buClr>
              <a:buFont typeface="Wingdings 2" panose="05020102010507070707" pitchFamily="18" charset="2"/>
              <a:buChar char=""/>
              <a:defRPr sz="1600" kern="1200">
                <a:solidFill>
                  <a:schemeClr val="tx1"/>
                </a:solidFill>
                <a:latin typeface="+mn-lt"/>
                <a:ea typeface="+mn-ea"/>
                <a:cs typeface="+mn-cs"/>
              </a:defRPr>
            </a:lvl3pPr>
            <a:lvl4pPr marL="1257300" indent="-180975" algn="l" defTabSz="1007943" rtl="0" eaLnBrk="1" latinLnBrk="0" hangingPunct="1">
              <a:lnSpc>
                <a:spcPct val="100000"/>
              </a:lnSpc>
              <a:spcBef>
                <a:spcPts val="1200"/>
              </a:spcBef>
              <a:buClr>
                <a:schemeClr val="accent1"/>
              </a:buClr>
              <a:buFont typeface="Wingdings 2" panose="05020102010507070707" pitchFamily="18" charset="2"/>
              <a:buChar char=""/>
              <a:defRPr sz="1600" kern="1200">
                <a:solidFill>
                  <a:schemeClr val="tx1"/>
                </a:solidFill>
                <a:latin typeface="+mn-lt"/>
                <a:ea typeface="+mn-ea"/>
                <a:cs typeface="+mn-cs"/>
              </a:defRPr>
            </a:lvl4pPr>
            <a:lvl5pPr marL="1619250" indent="-180975" algn="l" defTabSz="1007943" rtl="0" eaLnBrk="1" latinLnBrk="0" hangingPunct="1">
              <a:lnSpc>
                <a:spcPct val="100000"/>
              </a:lnSpc>
              <a:spcBef>
                <a:spcPts val="1200"/>
              </a:spcBef>
              <a:buClr>
                <a:schemeClr val="accent1"/>
              </a:buClr>
              <a:buFont typeface="Wingdings 2" panose="05020102010507070707" pitchFamily="18" charset="2"/>
              <a:buChar char=""/>
              <a:defRPr sz="16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Font typeface="Wingdings 2" panose="05020102010507070707" pitchFamily="18" charset="2"/>
              <a:buNone/>
            </a:pPr>
            <a:r>
              <a:rPr lang="en-GB" altLang="en-US" sz="1984" dirty="0">
                <a:latin typeface="Arial" panose="020B0604020202020204" pitchFamily="34" charset="0"/>
                <a:cs typeface="Arial" panose="020B0604020202020204" pitchFamily="34" charset="0"/>
              </a:rPr>
              <a:t>Discuss what IP protection is possible</a:t>
            </a:r>
            <a:endParaRPr lang="en-GB" altLang="en-US" dirty="0">
              <a:latin typeface="Arial" panose="020B0604020202020204" pitchFamily="34" charset="0"/>
              <a:cs typeface="Arial" panose="020B0604020202020204" pitchFamily="34" charset="0"/>
            </a:endParaRPr>
          </a:p>
        </p:txBody>
      </p:sp>
      <p:sp>
        <p:nvSpPr>
          <p:cNvPr id="15" name="Rounded Rectangle 14"/>
          <p:cNvSpPr/>
          <p:nvPr/>
        </p:nvSpPr>
        <p:spPr>
          <a:xfrm>
            <a:off x="640304" y="4965115"/>
            <a:ext cx="9504973" cy="663348"/>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2"/>
          <p:cNvSpPr txBox="1">
            <a:spLocks/>
          </p:cNvSpPr>
          <p:nvPr/>
        </p:nvSpPr>
        <p:spPr>
          <a:xfrm>
            <a:off x="760479" y="5164564"/>
            <a:ext cx="9513789" cy="633306"/>
          </a:xfrm>
          <a:prstGeom prst="rect">
            <a:avLst/>
          </a:prstGeom>
        </p:spPr>
        <p:txBody>
          <a:bodyPr vert="horz" lIns="0" tIns="0" rIns="0" bIns="0" rtlCol="0">
            <a:normAutofit/>
          </a:bodyPr>
          <a:lstStyle>
            <a:lvl1pPr marL="180975" indent="-180975" algn="l" defTabSz="1007943" rtl="0" eaLnBrk="1" latinLnBrk="0" hangingPunct="1">
              <a:lnSpc>
                <a:spcPct val="100000"/>
              </a:lnSpc>
              <a:spcBef>
                <a:spcPts val="1200"/>
              </a:spcBef>
              <a:buClr>
                <a:schemeClr val="accent1"/>
              </a:buClr>
              <a:buFont typeface="Wingdings 2" panose="05020102010507070707" pitchFamily="18" charset="2"/>
              <a:buChar char=""/>
              <a:defRPr sz="1600" kern="1200">
                <a:solidFill>
                  <a:schemeClr val="tx1"/>
                </a:solidFill>
                <a:latin typeface="+mn-lt"/>
                <a:ea typeface="+mn-ea"/>
                <a:cs typeface="+mn-cs"/>
              </a:defRPr>
            </a:lvl1pPr>
            <a:lvl2pPr marL="542925" indent="-180975" algn="l" defTabSz="1007943" rtl="0" eaLnBrk="1" latinLnBrk="0" hangingPunct="1">
              <a:lnSpc>
                <a:spcPct val="100000"/>
              </a:lnSpc>
              <a:spcBef>
                <a:spcPts val="1200"/>
              </a:spcBef>
              <a:buClr>
                <a:schemeClr val="accent1"/>
              </a:buClr>
              <a:buFont typeface="Wingdings 2" panose="05020102010507070707" pitchFamily="18" charset="2"/>
              <a:buChar char=""/>
              <a:defRPr sz="1600" kern="1200">
                <a:solidFill>
                  <a:schemeClr val="tx1"/>
                </a:solidFill>
                <a:latin typeface="+mn-lt"/>
                <a:ea typeface="+mn-ea"/>
                <a:cs typeface="+mn-cs"/>
              </a:defRPr>
            </a:lvl2pPr>
            <a:lvl3pPr marL="895350" indent="-180975" algn="l" defTabSz="1007943" rtl="0" eaLnBrk="1" latinLnBrk="0" hangingPunct="1">
              <a:lnSpc>
                <a:spcPct val="100000"/>
              </a:lnSpc>
              <a:spcBef>
                <a:spcPts val="1200"/>
              </a:spcBef>
              <a:buClr>
                <a:schemeClr val="accent1"/>
              </a:buClr>
              <a:buFont typeface="Wingdings 2" panose="05020102010507070707" pitchFamily="18" charset="2"/>
              <a:buChar char=""/>
              <a:defRPr sz="1600" kern="1200">
                <a:solidFill>
                  <a:schemeClr val="tx1"/>
                </a:solidFill>
                <a:latin typeface="+mn-lt"/>
                <a:ea typeface="+mn-ea"/>
                <a:cs typeface="+mn-cs"/>
              </a:defRPr>
            </a:lvl3pPr>
            <a:lvl4pPr marL="1257300" indent="-180975" algn="l" defTabSz="1007943" rtl="0" eaLnBrk="1" latinLnBrk="0" hangingPunct="1">
              <a:lnSpc>
                <a:spcPct val="100000"/>
              </a:lnSpc>
              <a:spcBef>
                <a:spcPts val="1200"/>
              </a:spcBef>
              <a:buClr>
                <a:schemeClr val="accent1"/>
              </a:buClr>
              <a:buFont typeface="Wingdings 2" panose="05020102010507070707" pitchFamily="18" charset="2"/>
              <a:buChar char=""/>
              <a:defRPr sz="1600" kern="1200">
                <a:solidFill>
                  <a:schemeClr val="tx1"/>
                </a:solidFill>
                <a:latin typeface="+mn-lt"/>
                <a:ea typeface="+mn-ea"/>
                <a:cs typeface="+mn-cs"/>
              </a:defRPr>
            </a:lvl4pPr>
            <a:lvl5pPr marL="1619250" indent="-180975" algn="l" defTabSz="1007943" rtl="0" eaLnBrk="1" latinLnBrk="0" hangingPunct="1">
              <a:lnSpc>
                <a:spcPct val="100000"/>
              </a:lnSpc>
              <a:spcBef>
                <a:spcPts val="1200"/>
              </a:spcBef>
              <a:buClr>
                <a:schemeClr val="accent1"/>
              </a:buClr>
              <a:buFont typeface="Wingdings 2" panose="05020102010507070707" pitchFamily="18" charset="2"/>
              <a:buChar char=""/>
              <a:defRPr sz="16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Font typeface="Wingdings 2" panose="05020102010507070707" pitchFamily="18" charset="2"/>
              <a:buNone/>
            </a:pPr>
            <a:r>
              <a:rPr lang="en-GB" altLang="en-US" sz="1984" dirty="0">
                <a:latin typeface="Arial" panose="020B0604020202020204" pitchFamily="34" charset="0"/>
                <a:cs typeface="Arial" panose="020B0604020202020204" pitchFamily="34" charset="0"/>
              </a:rPr>
              <a:t>Discuss further studies that would support IP/demonstrate proof of concept</a:t>
            </a:r>
            <a:endParaRPr lang="en-GB" altLang="en-US" dirty="0">
              <a:latin typeface="Arial" panose="020B0604020202020204" pitchFamily="34" charset="0"/>
              <a:cs typeface="Arial" panose="020B0604020202020204" pitchFamily="34" charset="0"/>
            </a:endParaRPr>
          </a:p>
        </p:txBody>
      </p:sp>
      <p:sp>
        <p:nvSpPr>
          <p:cNvPr id="17" name="Rounded Rectangle 16"/>
          <p:cNvSpPr/>
          <p:nvPr/>
        </p:nvSpPr>
        <p:spPr>
          <a:xfrm>
            <a:off x="640303" y="5806964"/>
            <a:ext cx="9504973" cy="663348"/>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ontent Placeholder 2"/>
          <p:cNvSpPr txBox="1">
            <a:spLocks/>
          </p:cNvSpPr>
          <p:nvPr/>
        </p:nvSpPr>
        <p:spPr>
          <a:xfrm>
            <a:off x="776174" y="6024736"/>
            <a:ext cx="9513789" cy="633306"/>
          </a:xfrm>
          <a:prstGeom prst="rect">
            <a:avLst/>
          </a:prstGeom>
        </p:spPr>
        <p:txBody>
          <a:bodyPr vert="horz" lIns="0" tIns="0" rIns="0" bIns="0" rtlCol="0">
            <a:normAutofit/>
          </a:bodyPr>
          <a:lstStyle>
            <a:lvl1pPr marL="180975" indent="-180975" algn="l" defTabSz="1007943" rtl="0" eaLnBrk="1" latinLnBrk="0" hangingPunct="1">
              <a:lnSpc>
                <a:spcPct val="100000"/>
              </a:lnSpc>
              <a:spcBef>
                <a:spcPts val="1200"/>
              </a:spcBef>
              <a:buClr>
                <a:schemeClr val="accent1"/>
              </a:buClr>
              <a:buFont typeface="Wingdings 2" panose="05020102010507070707" pitchFamily="18" charset="2"/>
              <a:buChar char=""/>
              <a:defRPr sz="1600" kern="1200">
                <a:solidFill>
                  <a:schemeClr val="tx1"/>
                </a:solidFill>
                <a:latin typeface="+mn-lt"/>
                <a:ea typeface="+mn-ea"/>
                <a:cs typeface="+mn-cs"/>
              </a:defRPr>
            </a:lvl1pPr>
            <a:lvl2pPr marL="542925" indent="-180975" algn="l" defTabSz="1007943" rtl="0" eaLnBrk="1" latinLnBrk="0" hangingPunct="1">
              <a:lnSpc>
                <a:spcPct val="100000"/>
              </a:lnSpc>
              <a:spcBef>
                <a:spcPts val="1200"/>
              </a:spcBef>
              <a:buClr>
                <a:schemeClr val="accent1"/>
              </a:buClr>
              <a:buFont typeface="Wingdings 2" panose="05020102010507070707" pitchFamily="18" charset="2"/>
              <a:buChar char=""/>
              <a:defRPr sz="1600" kern="1200">
                <a:solidFill>
                  <a:schemeClr val="tx1"/>
                </a:solidFill>
                <a:latin typeface="+mn-lt"/>
                <a:ea typeface="+mn-ea"/>
                <a:cs typeface="+mn-cs"/>
              </a:defRPr>
            </a:lvl2pPr>
            <a:lvl3pPr marL="895350" indent="-180975" algn="l" defTabSz="1007943" rtl="0" eaLnBrk="1" latinLnBrk="0" hangingPunct="1">
              <a:lnSpc>
                <a:spcPct val="100000"/>
              </a:lnSpc>
              <a:spcBef>
                <a:spcPts val="1200"/>
              </a:spcBef>
              <a:buClr>
                <a:schemeClr val="accent1"/>
              </a:buClr>
              <a:buFont typeface="Wingdings 2" panose="05020102010507070707" pitchFamily="18" charset="2"/>
              <a:buChar char=""/>
              <a:defRPr sz="1600" kern="1200">
                <a:solidFill>
                  <a:schemeClr val="tx1"/>
                </a:solidFill>
                <a:latin typeface="+mn-lt"/>
                <a:ea typeface="+mn-ea"/>
                <a:cs typeface="+mn-cs"/>
              </a:defRPr>
            </a:lvl3pPr>
            <a:lvl4pPr marL="1257300" indent="-180975" algn="l" defTabSz="1007943" rtl="0" eaLnBrk="1" latinLnBrk="0" hangingPunct="1">
              <a:lnSpc>
                <a:spcPct val="100000"/>
              </a:lnSpc>
              <a:spcBef>
                <a:spcPts val="1200"/>
              </a:spcBef>
              <a:buClr>
                <a:schemeClr val="accent1"/>
              </a:buClr>
              <a:buFont typeface="Wingdings 2" panose="05020102010507070707" pitchFamily="18" charset="2"/>
              <a:buChar char=""/>
              <a:defRPr sz="1600" kern="1200">
                <a:solidFill>
                  <a:schemeClr val="tx1"/>
                </a:solidFill>
                <a:latin typeface="+mn-lt"/>
                <a:ea typeface="+mn-ea"/>
                <a:cs typeface="+mn-cs"/>
              </a:defRPr>
            </a:lvl4pPr>
            <a:lvl5pPr marL="1619250" indent="-180975" algn="l" defTabSz="1007943" rtl="0" eaLnBrk="1" latinLnBrk="0" hangingPunct="1">
              <a:lnSpc>
                <a:spcPct val="100000"/>
              </a:lnSpc>
              <a:spcBef>
                <a:spcPts val="1200"/>
              </a:spcBef>
              <a:buClr>
                <a:schemeClr val="accent1"/>
              </a:buClr>
              <a:buFont typeface="Wingdings 2" panose="05020102010507070707" pitchFamily="18" charset="2"/>
              <a:buChar char=""/>
              <a:defRPr sz="16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en-GB" altLang="en-US" sz="1984" dirty="0">
                <a:latin typeface="Arial" panose="020B0604020202020204" pitchFamily="34" charset="0"/>
                <a:cs typeface="Arial" panose="020B0604020202020204" pitchFamily="34" charset="0"/>
              </a:rPr>
              <a:t>Discuss strategies for commercialising the innovation</a:t>
            </a:r>
          </a:p>
        </p:txBody>
      </p:sp>
      <p:sp>
        <p:nvSpPr>
          <p:cNvPr id="19" name="Rounded Rectangle 18"/>
          <p:cNvSpPr/>
          <p:nvPr/>
        </p:nvSpPr>
        <p:spPr>
          <a:xfrm>
            <a:off x="653339" y="6615810"/>
            <a:ext cx="9504973" cy="663348"/>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47" name="Content Placeholder 2"/>
          <p:cNvSpPr>
            <a:spLocks noGrp="1"/>
          </p:cNvSpPr>
          <p:nvPr>
            <p:ph idx="1"/>
          </p:nvPr>
        </p:nvSpPr>
        <p:spPr>
          <a:xfrm>
            <a:off x="776174" y="6729597"/>
            <a:ext cx="9513789" cy="4624558"/>
          </a:xfrm>
        </p:spPr>
        <p:txBody>
          <a:bodyPr>
            <a:normAutofit/>
          </a:bodyPr>
          <a:lstStyle/>
          <a:p>
            <a:pPr marL="0" indent="0">
              <a:buNone/>
            </a:pPr>
            <a:r>
              <a:rPr lang="en-GB" altLang="en-US" sz="1984" dirty="0">
                <a:latin typeface="Arial" panose="020B0604020202020204" pitchFamily="34" charset="0"/>
                <a:cs typeface="Arial" panose="020B0604020202020204" pitchFamily="34" charset="0"/>
              </a:rPr>
              <a:t>Find potential funding options – help with grant applications</a:t>
            </a:r>
          </a:p>
          <a:p>
            <a:pPr>
              <a:buFont typeface="Wingdings" pitchFamily="2" charset="2"/>
              <a:buChar char="§"/>
            </a:pPr>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912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536105" y="4177664"/>
            <a:ext cx="8569524" cy="1970587"/>
          </a:xfrm>
        </p:spPr>
        <p:txBody>
          <a:bodyPr>
            <a:normAutofit fontScale="77500" lnSpcReduction="20000"/>
          </a:bodyPr>
          <a:lstStyle/>
          <a:p>
            <a:r>
              <a:rPr lang="en-GB" sz="5600" dirty="0">
                <a:solidFill>
                  <a:schemeClr val="tx1"/>
                </a:solidFill>
                <a:latin typeface="Calibri" panose="020F0502020204030204" pitchFamily="34" charset="0"/>
              </a:rPr>
              <a:t>Caitriona O’Rourke</a:t>
            </a:r>
          </a:p>
          <a:p>
            <a:endParaRPr lang="en-GB" sz="5600" dirty="0">
              <a:solidFill>
                <a:schemeClr val="tx1"/>
              </a:solidFill>
              <a:latin typeface="Calibri" panose="020F0502020204030204" pitchFamily="34" charset="0"/>
            </a:endParaRPr>
          </a:p>
          <a:p>
            <a:r>
              <a:rPr lang="en-GB" sz="5600" dirty="0">
                <a:solidFill>
                  <a:schemeClr val="tx1"/>
                </a:solidFill>
                <a:latin typeface="Calibri" panose="020F0502020204030204" pitchFamily="34" charset="0"/>
              </a:rPr>
              <a:t>c.orourke@uclb.com</a:t>
            </a:r>
          </a:p>
          <a:p>
            <a:endParaRPr lang="en-GB" sz="5600" dirty="0">
              <a:latin typeface="Calibri" panose="020F0502020204030204" pitchFamily="34" charset="0"/>
            </a:endParaRPr>
          </a:p>
          <a:p>
            <a:endParaRPr lang="en-GB" sz="5600" dirty="0">
              <a:latin typeface="Calibri" panose="020F0502020204030204" pitchFamily="34" charset="0"/>
            </a:endParaRPr>
          </a:p>
          <a:p>
            <a:endParaRPr lang="en-GB" dirty="0"/>
          </a:p>
        </p:txBody>
      </p:sp>
    </p:spTree>
    <p:extLst>
      <p:ext uri="{BB962C8B-B14F-4D97-AF65-F5344CB8AC3E}">
        <p14:creationId xmlns:p14="http://schemas.microsoft.com/office/powerpoint/2010/main" val="146544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altLang="en-US" dirty="0">
                <a:latin typeface="Calibri" panose="020F0502020204030204" pitchFamily="34" charset="0"/>
                <a:ea typeface="ＭＳ Ｐゴシック" pitchFamily="34" charset="-128"/>
                <a:cs typeface="Arial" charset="0"/>
              </a:rPr>
              <a:t>Commercialisation of Translational Research</a:t>
            </a:r>
            <a:endParaRPr lang="en-GB" dirty="0">
              <a:latin typeface="Calibri" panose="020F0502020204030204" pitchFamily="34" charset="0"/>
              <a:ea typeface="ＭＳ Ｐゴシック" pitchFamily="34" charset="-128"/>
              <a:cs typeface="Arial" charset="0"/>
            </a:endParaRPr>
          </a:p>
        </p:txBody>
      </p:sp>
      <p:sp>
        <p:nvSpPr>
          <p:cNvPr id="9" name="Slide Number Placeholder 8"/>
          <p:cNvSpPr>
            <a:spLocks noGrp="1"/>
          </p:cNvSpPr>
          <p:nvPr>
            <p:ph type="sldNum" sz="quarter" idx="12"/>
          </p:nvPr>
        </p:nvSpPr>
        <p:spPr/>
        <p:txBody>
          <a:bodyPr/>
          <a:lstStyle/>
          <a:p>
            <a:fld id="{B71E0826-805E-41BB-82CC-8B7DB6024FCA}" type="slidenum">
              <a:rPr lang="en-GB" smtClean="0"/>
              <a:t>3</a:t>
            </a:fld>
            <a:endParaRPr lang="en-GB"/>
          </a:p>
        </p:txBody>
      </p:sp>
      <p:sp>
        <p:nvSpPr>
          <p:cNvPr id="10" name="Hexagon 9"/>
          <p:cNvSpPr/>
          <p:nvPr/>
        </p:nvSpPr>
        <p:spPr>
          <a:xfrm>
            <a:off x="457200" y="2173879"/>
            <a:ext cx="1282700" cy="1106487"/>
          </a:xfrm>
          <a:prstGeom prst="hexagon">
            <a:avLst/>
          </a:prstGeom>
          <a:solidFill>
            <a:schemeClr val="accent1"/>
          </a:solidFill>
          <a:ln w="28575">
            <a:solidFill>
              <a:schemeClr val="accent4">
                <a:lumMod val="50000"/>
              </a:schemeClr>
            </a:solidFill>
          </a:ln>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en-GB" b="1" dirty="0">
                <a:latin typeface="Calibri" panose="020F0502020204030204" pitchFamily="34" charset="0"/>
              </a:rPr>
              <a:t>Part 1</a:t>
            </a:r>
          </a:p>
        </p:txBody>
      </p:sp>
      <p:sp>
        <p:nvSpPr>
          <p:cNvPr id="11" name="TextBox 5"/>
          <p:cNvSpPr txBox="1">
            <a:spLocks noChangeArrowheads="1"/>
          </p:cNvSpPr>
          <p:nvPr/>
        </p:nvSpPr>
        <p:spPr bwMode="auto">
          <a:xfrm>
            <a:off x="2101210" y="2430926"/>
            <a:ext cx="6456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buFont typeface="Wingdings" pitchFamily="2" charset="2"/>
              <a:buChar char="Ø"/>
            </a:pPr>
            <a:r>
              <a:rPr lang="en-GB" altLang="en-US" sz="2000" dirty="0">
                <a:cs typeface="Arial" charset="0"/>
              </a:rPr>
              <a:t>An Introduction to UCL Business Ltd</a:t>
            </a:r>
          </a:p>
        </p:txBody>
      </p:sp>
      <p:sp>
        <p:nvSpPr>
          <p:cNvPr id="14" name="Hexagon 13"/>
          <p:cNvSpPr/>
          <p:nvPr/>
        </p:nvSpPr>
        <p:spPr>
          <a:xfrm>
            <a:off x="1033512" y="3814890"/>
            <a:ext cx="1282700" cy="1106487"/>
          </a:xfrm>
          <a:prstGeom prst="hexagon">
            <a:avLst/>
          </a:prstGeom>
          <a:solidFill>
            <a:schemeClr val="bg1">
              <a:lumMod val="65000"/>
              <a:alpha val="58000"/>
            </a:schemeClr>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eaLnBrk="1" hangingPunct="1">
              <a:defRPr/>
            </a:pPr>
            <a:r>
              <a:rPr lang="en-GB" b="1" dirty="0">
                <a:latin typeface="Calibri" panose="020F0502020204030204" pitchFamily="34" charset="0"/>
              </a:rPr>
              <a:t>Part 2</a:t>
            </a:r>
          </a:p>
        </p:txBody>
      </p:sp>
      <p:sp>
        <p:nvSpPr>
          <p:cNvPr id="15" name="TextBox 11"/>
          <p:cNvSpPr txBox="1">
            <a:spLocks noChangeArrowheads="1"/>
          </p:cNvSpPr>
          <p:nvPr/>
        </p:nvSpPr>
        <p:spPr bwMode="auto">
          <a:xfrm>
            <a:off x="2926599" y="3988171"/>
            <a:ext cx="64563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buFont typeface="Wingdings" pitchFamily="2" charset="2"/>
              <a:buChar char="Ø"/>
            </a:pPr>
            <a:r>
              <a:rPr lang="en-GB" altLang="en-US" sz="2000" dirty="0">
                <a:solidFill>
                  <a:srgbClr val="808384"/>
                </a:solidFill>
                <a:cs typeface="Arial" charset="0"/>
              </a:rPr>
              <a:t>Intellectual Property Rights and commercialisation</a:t>
            </a:r>
          </a:p>
          <a:p>
            <a:pPr eaLnBrk="1" hangingPunct="1">
              <a:buFont typeface="Wingdings" pitchFamily="2" charset="2"/>
              <a:buChar char="Ø"/>
            </a:pPr>
            <a:r>
              <a:rPr lang="en-GB" altLang="en-US" sz="2000" dirty="0">
                <a:solidFill>
                  <a:srgbClr val="808384"/>
                </a:solidFill>
                <a:cs typeface="Arial" charset="0"/>
              </a:rPr>
              <a:t>Patents</a:t>
            </a:r>
          </a:p>
        </p:txBody>
      </p:sp>
      <p:sp>
        <p:nvSpPr>
          <p:cNvPr id="16" name="Hexagon 15"/>
          <p:cNvSpPr/>
          <p:nvPr/>
        </p:nvSpPr>
        <p:spPr>
          <a:xfrm>
            <a:off x="1788502" y="5461460"/>
            <a:ext cx="1282700" cy="1106487"/>
          </a:xfrm>
          <a:prstGeom prst="hexagon">
            <a:avLst/>
          </a:prstGeom>
          <a:solidFill>
            <a:schemeClr val="bg1">
              <a:lumMod val="65000"/>
              <a:alpha val="58000"/>
            </a:schemeClr>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r>
              <a:rPr lang="en-GB" b="1" dirty="0">
                <a:latin typeface="Calibri" panose="020F0502020204030204" pitchFamily="34" charset="0"/>
              </a:rPr>
              <a:t>Part 3</a:t>
            </a:r>
          </a:p>
        </p:txBody>
      </p:sp>
      <p:sp>
        <p:nvSpPr>
          <p:cNvPr id="17" name="TextBox 13"/>
          <p:cNvSpPr txBox="1">
            <a:spLocks noChangeArrowheads="1"/>
          </p:cNvSpPr>
          <p:nvPr/>
        </p:nvSpPr>
        <p:spPr bwMode="auto">
          <a:xfrm>
            <a:off x="3500389" y="5534768"/>
            <a:ext cx="64563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buFont typeface="Wingdings" pitchFamily="2" charset="2"/>
              <a:buChar char="Ø"/>
            </a:pPr>
            <a:r>
              <a:rPr lang="en-GB" altLang="en-US" sz="2000" dirty="0">
                <a:solidFill>
                  <a:srgbClr val="808384"/>
                </a:solidFill>
                <a:cs typeface="Arial" charset="0"/>
              </a:rPr>
              <a:t>UCLB case studies</a:t>
            </a:r>
          </a:p>
          <a:p>
            <a:pPr eaLnBrk="1" hangingPunct="1">
              <a:buFont typeface="Wingdings" pitchFamily="2" charset="2"/>
              <a:buChar char="Ø"/>
            </a:pPr>
            <a:r>
              <a:rPr lang="en-GB" altLang="en-US" sz="2000" dirty="0">
                <a:solidFill>
                  <a:srgbClr val="808384"/>
                </a:solidFill>
                <a:cs typeface="Arial" charset="0"/>
              </a:rPr>
              <a:t>Common success criteria</a:t>
            </a:r>
          </a:p>
          <a:p>
            <a:pPr eaLnBrk="1" hangingPunct="1">
              <a:buFont typeface="Wingdings" pitchFamily="2" charset="2"/>
              <a:buChar char="Ø"/>
            </a:pPr>
            <a:r>
              <a:rPr lang="en-GB" altLang="en-US" sz="2000" dirty="0">
                <a:solidFill>
                  <a:srgbClr val="808384"/>
                </a:solidFill>
                <a:cs typeface="Arial" charset="0"/>
              </a:rPr>
              <a:t>What to take away </a:t>
            </a:r>
          </a:p>
        </p:txBody>
      </p:sp>
    </p:spTree>
    <p:extLst>
      <p:ext uri="{BB962C8B-B14F-4D97-AF65-F5344CB8AC3E}">
        <p14:creationId xmlns:p14="http://schemas.microsoft.com/office/powerpoint/2010/main" val="340671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001" y="959299"/>
            <a:ext cx="9513789" cy="869951"/>
          </a:xfrm>
        </p:spPr>
        <p:txBody>
          <a:bodyPr>
            <a:normAutofit fontScale="90000"/>
          </a:bodyPr>
          <a:lstStyle/>
          <a:p>
            <a:r>
              <a:rPr lang="en-GB" dirty="0">
                <a:latin typeface="Calibri" panose="020F0502020204030204" pitchFamily="34" charset="0"/>
              </a:rPr>
              <a:t>We help support and commercialise research from UCL and NHS trusts associated with UCL</a:t>
            </a:r>
          </a:p>
        </p:txBody>
      </p:sp>
      <p:sp>
        <p:nvSpPr>
          <p:cNvPr id="6" name="Slide Number Placeholder 5"/>
          <p:cNvSpPr>
            <a:spLocks noGrp="1"/>
          </p:cNvSpPr>
          <p:nvPr>
            <p:ph type="sldNum" sz="quarter" idx="12"/>
          </p:nvPr>
        </p:nvSpPr>
        <p:spPr/>
        <p:txBody>
          <a:bodyPr/>
          <a:lstStyle/>
          <a:p>
            <a:fld id="{B71E0826-805E-41BB-82CC-8B7DB6024FCA}" type="slidenum">
              <a:rPr lang="en-GB" smtClean="0"/>
              <a:t>4</a:t>
            </a:fld>
            <a:endParaRPr lang="en-GB"/>
          </a:p>
        </p:txBody>
      </p:sp>
      <p:grpSp>
        <p:nvGrpSpPr>
          <p:cNvPr id="53" name="Group 52"/>
          <p:cNvGrpSpPr/>
          <p:nvPr/>
        </p:nvGrpSpPr>
        <p:grpSpPr>
          <a:xfrm>
            <a:off x="5929051" y="2395497"/>
            <a:ext cx="3587370" cy="1135461"/>
            <a:chOff x="5929051" y="2395497"/>
            <a:chExt cx="3587370" cy="1135461"/>
          </a:xfrm>
        </p:grpSpPr>
        <p:cxnSp>
          <p:nvCxnSpPr>
            <p:cNvPr id="17" name="Straight Connector 16"/>
            <p:cNvCxnSpPr/>
            <p:nvPr/>
          </p:nvCxnSpPr>
          <p:spPr>
            <a:xfrm flipV="1">
              <a:off x="5929051" y="2437607"/>
              <a:ext cx="1273854" cy="1093351"/>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202905" y="2436845"/>
              <a:ext cx="2165685"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9376281" y="2395497"/>
              <a:ext cx="140140" cy="97497"/>
            </a:xfrm>
            <a:prstGeom prst="ellipse">
              <a:avLst/>
            </a:prstGeom>
            <a:solidFill>
              <a:schemeClr val="accent4">
                <a:lumMod val="50000"/>
              </a:schemeClr>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938493" y="2388097"/>
            <a:ext cx="3748478" cy="1107534"/>
            <a:chOff x="938493" y="2388097"/>
            <a:chExt cx="3748478" cy="1107534"/>
          </a:xfrm>
        </p:grpSpPr>
        <p:grpSp>
          <p:nvGrpSpPr>
            <p:cNvPr id="32" name="Group 31"/>
            <p:cNvGrpSpPr/>
            <p:nvPr/>
          </p:nvGrpSpPr>
          <p:grpSpPr>
            <a:xfrm>
              <a:off x="1058912" y="2436853"/>
              <a:ext cx="3628059" cy="1058778"/>
              <a:chOff x="952683" y="2199923"/>
              <a:chExt cx="3628059" cy="1058778"/>
            </a:xfrm>
          </p:grpSpPr>
          <p:cxnSp>
            <p:nvCxnSpPr>
              <p:cNvPr id="30" name="Straight Connector 29"/>
              <p:cNvCxnSpPr/>
              <p:nvPr/>
            </p:nvCxnSpPr>
            <p:spPr>
              <a:xfrm>
                <a:off x="3118368" y="2199923"/>
                <a:ext cx="1462374" cy="1058778"/>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52683" y="2199923"/>
                <a:ext cx="2165685"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7" name="Oval 36"/>
            <p:cNvSpPr/>
            <p:nvPr/>
          </p:nvSpPr>
          <p:spPr>
            <a:xfrm>
              <a:off x="938493" y="2388097"/>
              <a:ext cx="140140" cy="97497"/>
            </a:xfrm>
            <a:prstGeom prst="ellipse">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442962" y="2585406"/>
            <a:ext cx="2822824" cy="2215991"/>
          </a:xfrm>
          <a:prstGeom prst="rect">
            <a:avLst/>
          </a:prstGeom>
          <a:noFill/>
        </p:spPr>
        <p:txBody>
          <a:bodyPr wrap="square" lIns="0" tIns="0" rIns="0" bIns="0" rtlCol="0">
            <a:spAutoFit/>
          </a:bodyPr>
          <a:lstStyle/>
          <a:p>
            <a:pPr marL="285750" indent="-285750">
              <a:buFont typeface="Wingdings" panose="05000000000000000000" pitchFamily="2" charset="2"/>
              <a:buChar char="Ø"/>
            </a:pPr>
            <a:r>
              <a:rPr lang="en-GB" sz="1600" dirty="0">
                <a:latin typeface="Calibri" panose="020F0502020204030204" pitchFamily="34" charset="0"/>
              </a:rPr>
              <a:t>We are a wholly owned subsidiary of UCL</a:t>
            </a:r>
          </a:p>
          <a:p>
            <a:pPr marL="285750" indent="-285750">
              <a:buFont typeface="Wingdings" panose="05000000000000000000" pitchFamily="2" charset="2"/>
              <a:buChar char="Ø"/>
            </a:pPr>
            <a:r>
              <a:rPr lang="en-GB" sz="1600" dirty="0">
                <a:latin typeface="Calibri" panose="020F0502020204030204" pitchFamily="34" charset="0"/>
              </a:rPr>
              <a:t>25 years of experience</a:t>
            </a:r>
          </a:p>
          <a:p>
            <a:pPr marL="285750" indent="-285750">
              <a:buFont typeface="Wingdings" panose="05000000000000000000" pitchFamily="2" charset="2"/>
              <a:buChar char="Ø"/>
            </a:pPr>
            <a:r>
              <a:rPr lang="en-GB" sz="1600" dirty="0">
                <a:latin typeface="Calibri" panose="020F0502020204030204" pitchFamily="34" charset="0"/>
              </a:rPr>
              <a:t>50 employees</a:t>
            </a:r>
          </a:p>
          <a:p>
            <a:pPr marL="285750" indent="-285750">
              <a:buFont typeface="Wingdings" panose="05000000000000000000" pitchFamily="2" charset="2"/>
              <a:buChar char="Ø"/>
            </a:pPr>
            <a:r>
              <a:rPr lang="en-GB" sz="1600" dirty="0">
                <a:latin typeface="Calibri" panose="020F0502020204030204" pitchFamily="34" charset="0"/>
              </a:rPr>
              <a:t>Distribute over </a:t>
            </a:r>
            <a:r>
              <a:rPr lang="en-GB" altLang="en-US" sz="1600" dirty="0">
                <a:latin typeface="Calibri" panose="020F0502020204030204" pitchFamily="34" charset="0"/>
                <a:ea typeface="ＭＳ Ｐゴシック" panose="020B0600070205080204" pitchFamily="34" charset="-128"/>
                <a:cs typeface="Arial" panose="020B0604020202020204" pitchFamily="34" charset="0"/>
              </a:rPr>
              <a:t>£3.5m per year</a:t>
            </a:r>
            <a:r>
              <a:rPr lang="en-GB" sz="1600" dirty="0">
                <a:latin typeface="Calibri" panose="020F0502020204030204" pitchFamily="34" charset="0"/>
              </a:rPr>
              <a:t> to UCL and investors</a:t>
            </a:r>
          </a:p>
          <a:p>
            <a:pPr marL="285750" indent="-285750">
              <a:buFont typeface="Wingdings" panose="05000000000000000000" pitchFamily="2" charset="2"/>
              <a:buChar char="Ø"/>
            </a:pPr>
            <a:r>
              <a:rPr lang="en-GB" sz="1600" dirty="0">
                <a:latin typeface="Calibri" panose="020F0502020204030204" pitchFamily="34" charset="0"/>
              </a:rPr>
              <a:t>Strong board with extensive industry experience</a:t>
            </a:r>
          </a:p>
          <a:p>
            <a:endParaRPr lang="en-US" sz="1600" dirty="0"/>
          </a:p>
        </p:txBody>
      </p:sp>
      <p:sp>
        <p:nvSpPr>
          <p:cNvPr id="39" name="TextBox 38"/>
          <p:cNvSpPr txBox="1"/>
          <p:nvPr/>
        </p:nvSpPr>
        <p:spPr>
          <a:xfrm>
            <a:off x="7212488" y="2664285"/>
            <a:ext cx="2799302" cy="1938992"/>
          </a:xfrm>
          <a:prstGeom prst="rect">
            <a:avLst/>
          </a:prstGeom>
          <a:noFill/>
        </p:spPr>
        <p:txBody>
          <a:bodyPr wrap="square" lIns="0" tIns="0" rIns="0" bIns="0" rtlCol="0">
            <a:spAutoFit/>
          </a:bodyPr>
          <a:lstStyle/>
          <a:p>
            <a:r>
              <a:rPr lang="en-GB" sz="1600" dirty="0">
                <a:latin typeface="Calibri" panose="020F0502020204030204" pitchFamily="34" charset="0"/>
              </a:rPr>
              <a:t>We provide technology transfer services:</a:t>
            </a:r>
          </a:p>
          <a:p>
            <a:pPr marL="285750" indent="-285750">
              <a:buFont typeface="Wingdings" panose="05000000000000000000" pitchFamily="2" charset="2"/>
              <a:buChar char="Ø"/>
            </a:pPr>
            <a:r>
              <a:rPr lang="en-GB" sz="1600" dirty="0">
                <a:latin typeface="Calibri" panose="020F0502020204030204" pitchFamily="34" charset="0"/>
              </a:rPr>
              <a:t>Intellectual property (IP) protection</a:t>
            </a:r>
          </a:p>
          <a:p>
            <a:pPr marL="285750" indent="-285750">
              <a:buFont typeface="Wingdings" panose="05000000000000000000" pitchFamily="2" charset="2"/>
              <a:buChar char="Ø"/>
            </a:pPr>
            <a:r>
              <a:rPr lang="en-GB" sz="1600" dirty="0">
                <a:latin typeface="Calibri" panose="020F0502020204030204" pitchFamily="34" charset="0"/>
              </a:rPr>
              <a:t>Patent registration</a:t>
            </a:r>
          </a:p>
          <a:p>
            <a:pPr marL="285750" indent="-285750">
              <a:buFont typeface="Wingdings" panose="05000000000000000000" pitchFamily="2" charset="2"/>
              <a:buChar char="Ø"/>
            </a:pPr>
            <a:r>
              <a:rPr lang="en-GB" sz="1600" dirty="0">
                <a:latin typeface="Calibri" panose="020F0502020204030204" pitchFamily="34" charset="0"/>
              </a:rPr>
              <a:t>Support for the creation of new businesses</a:t>
            </a:r>
            <a:endParaRPr lang="en-GB" sz="1600" dirty="0">
              <a:latin typeface="Calibri" panose="020F0502020204030204" pitchFamily="34" charset="0"/>
              <a:ea typeface="ＭＳ Ｐゴシック" panose="020B0600070205080204" pitchFamily="34" charset="-128"/>
              <a:cs typeface="Arial" panose="020B0604020202020204" pitchFamily="34" charset="0"/>
            </a:endParaRPr>
          </a:p>
          <a:p>
            <a:pPr marL="285750" indent="-285750">
              <a:buFont typeface="Arial" panose="020B0604020202020204" pitchFamily="34" charset="0"/>
              <a:buChar char="•"/>
            </a:pPr>
            <a:endParaRPr lang="en-US" sz="1400" dirty="0"/>
          </a:p>
        </p:txBody>
      </p:sp>
      <p:sp>
        <p:nvSpPr>
          <p:cNvPr id="40" name="TextBox 39"/>
          <p:cNvSpPr txBox="1"/>
          <p:nvPr/>
        </p:nvSpPr>
        <p:spPr>
          <a:xfrm>
            <a:off x="1238756" y="2070905"/>
            <a:ext cx="1284262" cy="276999"/>
          </a:xfrm>
          <a:prstGeom prst="rect">
            <a:avLst/>
          </a:prstGeom>
          <a:noFill/>
        </p:spPr>
        <p:txBody>
          <a:bodyPr wrap="square" lIns="0" tIns="0" rIns="0" bIns="0" rtlCol="0">
            <a:spAutoFit/>
          </a:bodyPr>
          <a:lstStyle/>
          <a:p>
            <a:r>
              <a:rPr lang="en-GB" b="1" dirty="0">
                <a:latin typeface="Calibri" panose="020F0502020204030204" pitchFamily="34" charset="0"/>
              </a:rPr>
              <a:t>Who we are</a:t>
            </a:r>
            <a:endParaRPr lang="en-US" b="1" dirty="0">
              <a:latin typeface="Calibri" panose="020F0502020204030204" pitchFamily="34" charset="0"/>
            </a:endParaRPr>
          </a:p>
        </p:txBody>
      </p:sp>
      <p:sp>
        <p:nvSpPr>
          <p:cNvPr id="41" name="TextBox 40"/>
          <p:cNvSpPr txBox="1"/>
          <p:nvPr/>
        </p:nvSpPr>
        <p:spPr>
          <a:xfrm>
            <a:off x="8082734" y="2070905"/>
            <a:ext cx="1285856" cy="276999"/>
          </a:xfrm>
          <a:prstGeom prst="rect">
            <a:avLst/>
          </a:prstGeom>
          <a:noFill/>
        </p:spPr>
        <p:txBody>
          <a:bodyPr wrap="square" lIns="0" tIns="0" rIns="0" bIns="0" rtlCol="0">
            <a:spAutoFit/>
          </a:bodyPr>
          <a:lstStyle/>
          <a:p>
            <a:r>
              <a:rPr lang="en-GB" b="1" dirty="0">
                <a:latin typeface="Calibri" panose="020F0502020204030204" pitchFamily="34" charset="0"/>
              </a:rPr>
              <a:t>Our services</a:t>
            </a:r>
            <a:endParaRPr lang="en-US" b="1" dirty="0">
              <a:latin typeface="Calibri" panose="020F0502020204030204" pitchFamily="34" charset="0"/>
            </a:endParaRPr>
          </a:p>
        </p:txBody>
      </p:sp>
      <p:sp>
        <p:nvSpPr>
          <p:cNvPr id="5" name="Oval 4"/>
          <p:cNvSpPr/>
          <p:nvPr/>
        </p:nvSpPr>
        <p:spPr>
          <a:xfrm>
            <a:off x="4285738" y="2924471"/>
            <a:ext cx="1906797" cy="1876926"/>
          </a:xfrm>
          <a:prstGeom prst="ellipse">
            <a:avLst/>
          </a:prstGeom>
          <a:solidFill>
            <a:schemeClr val="accent1"/>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effectLst>
                  <a:outerShdw blurRad="38100" dist="38100" dir="2700000" algn="tl">
                    <a:srgbClr val="000000">
                      <a:alpha val="43137"/>
                    </a:srgbClr>
                  </a:outerShdw>
                </a:effectLst>
                <a:latin typeface="Calibri" panose="020F0502020204030204" pitchFamily="34" charset="0"/>
              </a:rPr>
              <a:t>UCLB</a:t>
            </a:r>
            <a:endParaRPr lang="en-US" sz="3200" b="1" dirty="0">
              <a:effectLst>
                <a:outerShdw blurRad="38100" dist="38100" dir="2700000" algn="tl">
                  <a:srgbClr val="000000">
                    <a:alpha val="43137"/>
                  </a:srgbClr>
                </a:outerShdw>
              </a:effectLst>
              <a:latin typeface="Calibri" panose="020F0502020204030204" pitchFamily="34" charset="0"/>
            </a:endParaRPr>
          </a:p>
        </p:txBody>
      </p:sp>
      <p:grpSp>
        <p:nvGrpSpPr>
          <p:cNvPr id="52" name="Group 51"/>
          <p:cNvGrpSpPr/>
          <p:nvPr/>
        </p:nvGrpSpPr>
        <p:grpSpPr>
          <a:xfrm>
            <a:off x="5143614" y="4781739"/>
            <a:ext cx="191043" cy="837081"/>
            <a:chOff x="5173265" y="4743883"/>
            <a:chExt cx="140140" cy="1006633"/>
          </a:xfrm>
        </p:grpSpPr>
        <p:cxnSp>
          <p:nvCxnSpPr>
            <p:cNvPr id="44" name="Straight Connector 43"/>
            <p:cNvCxnSpPr>
              <a:endCxn id="5" idx="4"/>
            </p:cNvCxnSpPr>
            <p:nvPr/>
          </p:nvCxnSpPr>
          <p:spPr>
            <a:xfrm flipV="1">
              <a:off x="5243335" y="4743883"/>
              <a:ext cx="2" cy="898359"/>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5173265" y="5653019"/>
              <a:ext cx="140140" cy="97497"/>
            </a:xfrm>
            <a:prstGeom prst="ellipse">
              <a:avLst/>
            </a:prstGeom>
            <a:solidFill>
              <a:schemeClr val="accent4">
                <a:lumMod val="50000"/>
              </a:schemeClr>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p:cNvSpPr txBox="1"/>
          <p:nvPr/>
        </p:nvSpPr>
        <p:spPr>
          <a:xfrm>
            <a:off x="3983298" y="5618820"/>
            <a:ext cx="2702717" cy="276999"/>
          </a:xfrm>
          <a:prstGeom prst="rect">
            <a:avLst/>
          </a:prstGeom>
          <a:noFill/>
        </p:spPr>
        <p:txBody>
          <a:bodyPr wrap="square" lIns="0" tIns="0" rIns="0" bIns="0" rtlCol="0">
            <a:spAutoFit/>
          </a:bodyPr>
          <a:lstStyle/>
          <a:p>
            <a:pPr algn="ctr"/>
            <a:r>
              <a:rPr lang="en-GB" b="1" dirty="0">
                <a:latin typeface="Calibri" panose="020F0502020204030204" pitchFamily="34" charset="0"/>
              </a:rPr>
              <a:t>Who we work with</a:t>
            </a:r>
            <a:endParaRPr lang="en-US" b="1" dirty="0">
              <a:latin typeface="Calibri" panose="020F0502020204030204" pitchFamily="34" charset="0"/>
            </a:endParaRPr>
          </a:p>
        </p:txBody>
      </p:sp>
      <p:sp>
        <p:nvSpPr>
          <p:cNvPr id="51" name="TextBox 50"/>
          <p:cNvSpPr txBox="1"/>
          <p:nvPr/>
        </p:nvSpPr>
        <p:spPr>
          <a:xfrm>
            <a:off x="4386306" y="5954652"/>
            <a:ext cx="2702717" cy="1661993"/>
          </a:xfrm>
          <a:prstGeom prst="rect">
            <a:avLst/>
          </a:prstGeom>
          <a:noFill/>
        </p:spPr>
        <p:txBody>
          <a:bodyPr wrap="square" lIns="0" tIns="0" rIns="0" bIns="0" rtlCol="0">
            <a:spAutoFit/>
          </a:bodyPr>
          <a:lstStyle/>
          <a:p>
            <a:pPr marL="285750" indent="-285750">
              <a:buFont typeface="Wingdings" panose="05000000000000000000" pitchFamily="2" charset="2"/>
              <a:buChar char="Ø"/>
            </a:pPr>
            <a:r>
              <a:rPr lang="en-GB" sz="1600" dirty="0">
                <a:latin typeface="Calibri" panose="020F0502020204030204" pitchFamily="34" charset="0"/>
              </a:rPr>
              <a:t>UCL</a:t>
            </a:r>
          </a:p>
          <a:p>
            <a:pPr marL="285750" indent="-285750">
              <a:buFont typeface="Wingdings" panose="05000000000000000000" pitchFamily="2" charset="2"/>
              <a:buChar char="Ø"/>
            </a:pPr>
            <a:r>
              <a:rPr lang="en-GB" sz="1600" dirty="0">
                <a:latin typeface="Calibri" panose="020F0502020204030204" pitchFamily="34" charset="0"/>
              </a:rPr>
              <a:t>UCLH</a:t>
            </a:r>
          </a:p>
          <a:p>
            <a:pPr marL="285750" indent="-285750">
              <a:buFont typeface="Wingdings" panose="05000000000000000000" pitchFamily="2" charset="2"/>
              <a:buChar char="Ø"/>
            </a:pPr>
            <a:r>
              <a:rPr lang="en-GB" sz="1600" dirty="0">
                <a:latin typeface="Calibri" panose="020F0502020204030204" pitchFamily="34" charset="0"/>
              </a:rPr>
              <a:t>Moorfields Eye Hospital</a:t>
            </a:r>
          </a:p>
          <a:p>
            <a:pPr marL="285750" indent="-285750">
              <a:buFont typeface="Wingdings" panose="05000000000000000000" pitchFamily="2" charset="2"/>
              <a:buChar char="Ø"/>
            </a:pPr>
            <a:r>
              <a:rPr lang="en-GB" sz="1600" dirty="0">
                <a:latin typeface="Calibri" panose="020F0502020204030204" pitchFamily="34" charset="0"/>
              </a:rPr>
              <a:t>Royal Free Hospital</a:t>
            </a:r>
          </a:p>
          <a:p>
            <a:pPr marL="285750" indent="-285750">
              <a:buFont typeface="Wingdings" panose="05000000000000000000" pitchFamily="2" charset="2"/>
              <a:buChar char="Ø"/>
            </a:pPr>
            <a:r>
              <a:rPr lang="en-GB" sz="1600" dirty="0">
                <a:latin typeface="Calibri" panose="020F0502020204030204" pitchFamily="34" charset="0"/>
              </a:rPr>
              <a:t>GOSH</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185348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Bringing Innovation to life</a:t>
            </a:r>
          </a:p>
        </p:txBody>
      </p:sp>
      <p:sp>
        <p:nvSpPr>
          <p:cNvPr id="6" name="Slide Number Placeholder 5"/>
          <p:cNvSpPr>
            <a:spLocks noGrp="1"/>
          </p:cNvSpPr>
          <p:nvPr>
            <p:ph type="sldNum" sz="quarter" idx="12"/>
          </p:nvPr>
        </p:nvSpPr>
        <p:spPr/>
        <p:txBody>
          <a:bodyPr/>
          <a:lstStyle/>
          <a:p>
            <a:fld id="{B71E0826-805E-41BB-82CC-8B7DB6024FCA}" type="slidenum">
              <a:rPr lang="en-GB" smtClean="0"/>
              <a:t>5</a:t>
            </a:fld>
            <a:endParaRPr lang="en-GB"/>
          </a:p>
        </p:txBody>
      </p:sp>
      <p:pic>
        <p:nvPicPr>
          <p:cNvPr id="1026" name="Picture 1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43" y="1913950"/>
            <a:ext cx="10608570" cy="4336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574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altLang="en-US" dirty="0">
                <a:latin typeface="Calibri" panose="020F0502020204030204" pitchFamily="34" charset="0"/>
                <a:ea typeface="ＭＳ Ｐゴシック" pitchFamily="34" charset="-128"/>
                <a:cs typeface="Arial" charset="0"/>
              </a:rPr>
              <a:t>Commercialisation of Translational Research</a:t>
            </a:r>
            <a:endParaRPr lang="en-GB" dirty="0">
              <a:latin typeface="Calibri" panose="020F0502020204030204" pitchFamily="34" charset="0"/>
              <a:ea typeface="ＭＳ Ｐゴシック" pitchFamily="34" charset="-128"/>
              <a:cs typeface="Arial" charset="0"/>
            </a:endParaRPr>
          </a:p>
        </p:txBody>
      </p:sp>
      <p:sp>
        <p:nvSpPr>
          <p:cNvPr id="9" name="Slide Number Placeholder 8"/>
          <p:cNvSpPr>
            <a:spLocks noGrp="1"/>
          </p:cNvSpPr>
          <p:nvPr>
            <p:ph type="sldNum" sz="quarter" idx="12"/>
          </p:nvPr>
        </p:nvSpPr>
        <p:spPr/>
        <p:txBody>
          <a:bodyPr/>
          <a:lstStyle/>
          <a:p>
            <a:fld id="{B71E0826-805E-41BB-82CC-8B7DB6024FCA}" type="slidenum">
              <a:rPr lang="en-GB" smtClean="0"/>
              <a:t>6</a:t>
            </a:fld>
            <a:endParaRPr lang="en-GB"/>
          </a:p>
        </p:txBody>
      </p:sp>
      <p:sp>
        <p:nvSpPr>
          <p:cNvPr id="10" name="Hexagon 9"/>
          <p:cNvSpPr/>
          <p:nvPr/>
        </p:nvSpPr>
        <p:spPr>
          <a:xfrm>
            <a:off x="457200" y="2173879"/>
            <a:ext cx="1282700" cy="1106487"/>
          </a:xfrm>
          <a:prstGeom prst="hexagon">
            <a:avLst/>
          </a:prstGeom>
          <a:solidFill>
            <a:schemeClr val="bg1">
              <a:lumMod val="65000"/>
              <a:alpha val="58000"/>
            </a:schemeClr>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r>
              <a:rPr lang="en-GB" b="1" dirty="0">
                <a:latin typeface="Calibri" panose="020F0502020204030204" pitchFamily="34" charset="0"/>
              </a:rPr>
              <a:t>Part 1</a:t>
            </a:r>
          </a:p>
        </p:txBody>
      </p:sp>
      <p:sp>
        <p:nvSpPr>
          <p:cNvPr id="11" name="TextBox 5"/>
          <p:cNvSpPr txBox="1">
            <a:spLocks noChangeArrowheads="1"/>
          </p:cNvSpPr>
          <p:nvPr/>
        </p:nvSpPr>
        <p:spPr bwMode="auto">
          <a:xfrm>
            <a:off x="2087563" y="2493471"/>
            <a:ext cx="6456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buFont typeface="Wingdings" pitchFamily="2" charset="2"/>
              <a:buChar char="Ø"/>
            </a:pPr>
            <a:r>
              <a:rPr lang="en-GB" altLang="en-US" sz="2000" dirty="0">
                <a:solidFill>
                  <a:srgbClr val="808384"/>
                </a:solidFill>
                <a:cs typeface="Arial" charset="0"/>
              </a:rPr>
              <a:t>An Introduction to UCL Business Ltd</a:t>
            </a:r>
          </a:p>
        </p:txBody>
      </p:sp>
      <p:sp>
        <p:nvSpPr>
          <p:cNvPr id="14" name="Hexagon 13"/>
          <p:cNvSpPr/>
          <p:nvPr/>
        </p:nvSpPr>
        <p:spPr>
          <a:xfrm>
            <a:off x="1033512" y="3814890"/>
            <a:ext cx="1282700" cy="1106487"/>
          </a:xfrm>
          <a:prstGeom prst="hexagon">
            <a:avLst/>
          </a:prstGeom>
          <a:solidFill>
            <a:schemeClr val="accent1"/>
          </a:solidFill>
          <a:ln w="28575">
            <a:solidFill>
              <a:schemeClr val="accent4">
                <a:lumMod val="50000"/>
              </a:schemeClr>
            </a:solidFill>
          </a:ln>
        </p:spPr>
        <p:style>
          <a:lnRef idx="1">
            <a:schemeClr val="accent3"/>
          </a:lnRef>
          <a:fillRef idx="3">
            <a:schemeClr val="accent3"/>
          </a:fillRef>
          <a:effectRef idx="2">
            <a:schemeClr val="accent3"/>
          </a:effectRef>
          <a:fontRef idx="minor">
            <a:schemeClr val="lt1"/>
          </a:fontRef>
        </p:style>
        <p:txBody>
          <a:bodyPr anchor="ctr"/>
          <a:lstStyle/>
          <a:p>
            <a:pPr algn="ctr"/>
            <a:r>
              <a:rPr lang="en-GB" b="1" dirty="0">
                <a:latin typeface="Calibri" panose="020F0502020204030204" pitchFamily="34" charset="0"/>
              </a:rPr>
              <a:t>Part 2</a:t>
            </a:r>
          </a:p>
        </p:txBody>
      </p:sp>
      <p:sp>
        <p:nvSpPr>
          <p:cNvPr id="15" name="TextBox 11"/>
          <p:cNvSpPr txBox="1">
            <a:spLocks noChangeArrowheads="1"/>
          </p:cNvSpPr>
          <p:nvPr/>
        </p:nvSpPr>
        <p:spPr bwMode="auto">
          <a:xfrm>
            <a:off x="2846388" y="3988171"/>
            <a:ext cx="64563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buFont typeface="Wingdings" pitchFamily="2" charset="2"/>
              <a:buChar char="Ø"/>
            </a:pPr>
            <a:r>
              <a:rPr lang="en-GB" altLang="en-US" sz="2000" dirty="0">
                <a:cs typeface="Arial" charset="0"/>
              </a:rPr>
              <a:t>Intellectual Property Rights and commercialisation</a:t>
            </a:r>
          </a:p>
          <a:p>
            <a:pPr eaLnBrk="1" hangingPunct="1">
              <a:buFont typeface="Wingdings" pitchFamily="2" charset="2"/>
              <a:buChar char="Ø"/>
            </a:pPr>
            <a:r>
              <a:rPr lang="en-GB" altLang="en-US" sz="2000" dirty="0">
                <a:cs typeface="Arial" charset="0"/>
              </a:rPr>
              <a:t>Patents</a:t>
            </a:r>
          </a:p>
        </p:txBody>
      </p:sp>
      <p:sp>
        <p:nvSpPr>
          <p:cNvPr id="16" name="Hexagon 15"/>
          <p:cNvSpPr/>
          <p:nvPr/>
        </p:nvSpPr>
        <p:spPr>
          <a:xfrm>
            <a:off x="1788502" y="5434164"/>
            <a:ext cx="1282700" cy="1106487"/>
          </a:xfrm>
          <a:prstGeom prst="hexagon">
            <a:avLst/>
          </a:prstGeom>
          <a:solidFill>
            <a:schemeClr val="bg1">
              <a:lumMod val="65000"/>
              <a:alpha val="58000"/>
            </a:schemeClr>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r>
              <a:rPr lang="en-GB" b="1" dirty="0">
                <a:latin typeface="Calibri" panose="020F0502020204030204" pitchFamily="34" charset="0"/>
              </a:rPr>
              <a:t>Part 3</a:t>
            </a:r>
          </a:p>
        </p:txBody>
      </p:sp>
      <p:sp>
        <p:nvSpPr>
          <p:cNvPr id="17" name="TextBox 13"/>
          <p:cNvSpPr txBox="1">
            <a:spLocks noChangeArrowheads="1"/>
          </p:cNvSpPr>
          <p:nvPr/>
        </p:nvSpPr>
        <p:spPr bwMode="auto">
          <a:xfrm>
            <a:off x="3500389" y="5552430"/>
            <a:ext cx="64563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buFont typeface="Wingdings" pitchFamily="2" charset="2"/>
              <a:buChar char="Ø"/>
            </a:pPr>
            <a:r>
              <a:rPr lang="en-GB" altLang="en-US" sz="2000" dirty="0">
                <a:solidFill>
                  <a:srgbClr val="808384"/>
                </a:solidFill>
                <a:cs typeface="Arial" charset="0"/>
              </a:rPr>
              <a:t>UCLB case studies</a:t>
            </a:r>
          </a:p>
          <a:p>
            <a:pPr eaLnBrk="1" hangingPunct="1">
              <a:buFont typeface="Wingdings" pitchFamily="2" charset="2"/>
              <a:buChar char="Ø"/>
            </a:pPr>
            <a:r>
              <a:rPr lang="en-GB" altLang="en-US" sz="2000" dirty="0">
                <a:solidFill>
                  <a:srgbClr val="808384"/>
                </a:solidFill>
                <a:cs typeface="Arial" charset="0"/>
              </a:rPr>
              <a:t>Common success criteria</a:t>
            </a:r>
          </a:p>
          <a:p>
            <a:pPr eaLnBrk="1" hangingPunct="1">
              <a:buFont typeface="Wingdings" pitchFamily="2" charset="2"/>
              <a:buChar char="Ø"/>
            </a:pPr>
            <a:r>
              <a:rPr lang="en-GB" altLang="en-US" sz="2000" dirty="0">
                <a:solidFill>
                  <a:srgbClr val="808384"/>
                </a:solidFill>
                <a:cs typeface="Arial" charset="0"/>
              </a:rPr>
              <a:t>What to take away </a:t>
            </a:r>
          </a:p>
        </p:txBody>
      </p:sp>
    </p:spTree>
    <p:extLst>
      <p:ext uri="{BB962C8B-B14F-4D97-AF65-F5344CB8AC3E}">
        <p14:creationId xmlns:p14="http://schemas.microsoft.com/office/powerpoint/2010/main" val="346844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p:cNvSpPr>
            <a:spLocks noChangeArrowheads="1"/>
          </p:cNvSpPr>
          <p:nvPr/>
        </p:nvSpPr>
        <p:spPr bwMode="auto">
          <a:xfrm>
            <a:off x="3926138" y="2627929"/>
            <a:ext cx="2954408" cy="2954410"/>
          </a:xfrm>
          <a:prstGeom prst="ellipse">
            <a:avLst/>
          </a:prstGeom>
          <a:solidFill>
            <a:schemeClr val="bg1">
              <a:lumMod val="65000"/>
              <a:alpha val="20000"/>
            </a:schemeClr>
          </a:solidFill>
          <a:ln>
            <a:noFill/>
          </a:ln>
        </p:spPr>
        <p:txBody>
          <a:bodyPr vert="horz" wrap="square" lIns="54112" tIns="27056" rIns="54112" bIns="2705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789"/>
          </a:p>
        </p:txBody>
      </p:sp>
      <p:sp>
        <p:nvSpPr>
          <p:cNvPr id="31" name="Oval 30"/>
          <p:cNvSpPr>
            <a:spLocks noChangeArrowheads="1"/>
          </p:cNvSpPr>
          <p:nvPr/>
        </p:nvSpPr>
        <p:spPr bwMode="auto">
          <a:xfrm>
            <a:off x="3679902" y="2381693"/>
            <a:ext cx="3446880" cy="3446884"/>
          </a:xfrm>
          <a:prstGeom prst="ellipse">
            <a:avLst/>
          </a:prstGeom>
          <a:noFill/>
          <a:ln>
            <a:solidFill>
              <a:schemeClr val="bg1">
                <a:lumMod val="65000"/>
                <a:alpha val="50000"/>
              </a:schemeClr>
            </a:solidFill>
            <a:prstDash val="dash"/>
          </a:ln>
        </p:spPr>
        <p:txBody>
          <a:bodyPr vert="horz" wrap="square" lIns="54112" tIns="27056" rIns="54112" bIns="2705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789"/>
          </a:p>
        </p:txBody>
      </p:sp>
      <p:sp>
        <p:nvSpPr>
          <p:cNvPr id="32" name="Oval 31"/>
          <p:cNvSpPr>
            <a:spLocks noChangeArrowheads="1"/>
          </p:cNvSpPr>
          <p:nvPr/>
        </p:nvSpPr>
        <p:spPr bwMode="auto">
          <a:xfrm>
            <a:off x="3459811" y="2161598"/>
            <a:ext cx="3887066" cy="3887071"/>
          </a:xfrm>
          <a:prstGeom prst="ellipse">
            <a:avLst/>
          </a:prstGeom>
          <a:noFill/>
          <a:ln>
            <a:solidFill>
              <a:schemeClr val="bg1">
                <a:lumMod val="65000"/>
                <a:alpha val="50000"/>
              </a:schemeClr>
            </a:solidFill>
          </a:ln>
        </p:spPr>
        <p:txBody>
          <a:bodyPr vert="horz" wrap="square" lIns="54112" tIns="27056" rIns="54112" bIns="2705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789"/>
          </a:p>
        </p:txBody>
      </p:sp>
      <p:grpSp>
        <p:nvGrpSpPr>
          <p:cNvPr id="8" name="Group 7"/>
          <p:cNvGrpSpPr>
            <a:grpSpLocks noChangeAspect="1"/>
          </p:cNvGrpSpPr>
          <p:nvPr/>
        </p:nvGrpSpPr>
        <p:grpSpPr bwMode="auto">
          <a:xfrm>
            <a:off x="4551631" y="3245655"/>
            <a:ext cx="1718951" cy="1718953"/>
            <a:chOff x="-1" y="4"/>
            <a:chExt cx="3787" cy="3787"/>
          </a:xfrm>
        </p:grpSpPr>
        <p:sp>
          <p:nvSpPr>
            <p:cNvPr id="26" name="Oval 25"/>
            <p:cNvSpPr>
              <a:spLocks noChangeArrowheads="1"/>
            </p:cNvSpPr>
            <p:nvPr/>
          </p:nvSpPr>
          <p:spPr bwMode="auto">
            <a:xfrm>
              <a:off x="-1" y="4"/>
              <a:ext cx="3787" cy="378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4127" tIns="27064" rIns="54127" bIns="2706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789"/>
            </a:p>
          </p:txBody>
        </p:sp>
        <p:sp>
          <p:nvSpPr>
            <p:cNvPr id="27" name="Freeform 26"/>
            <p:cNvSpPr>
              <a:spLocks noEditPoints="1"/>
            </p:cNvSpPr>
            <p:nvPr/>
          </p:nvSpPr>
          <p:spPr bwMode="auto">
            <a:xfrm>
              <a:off x="328" y="16"/>
              <a:ext cx="3458" cy="3753"/>
            </a:xfrm>
            <a:custGeom>
              <a:avLst/>
              <a:gdLst>
                <a:gd name="T0" fmla="*/ 791 w 1461"/>
                <a:gd name="T1" fmla="*/ 7 h 1586"/>
                <a:gd name="T2" fmla="*/ 628 w 1461"/>
                <a:gd name="T3" fmla="*/ 81 h 1586"/>
                <a:gd name="T4" fmla="*/ 518 w 1461"/>
                <a:gd name="T5" fmla="*/ 87 h 1586"/>
                <a:gd name="T6" fmla="*/ 729 w 1461"/>
                <a:gd name="T7" fmla="*/ 75 h 1586"/>
                <a:gd name="T8" fmla="*/ 625 w 1461"/>
                <a:gd name="T9" fmla="*/ 15 h 1586"/>
                <a:gd name="T10" fmla="*/ 661 w 1461"/>
                <a:gd name="T11" fmla="*/ 20 h 1586"/>
                <a:gd name="T12" fmla="*/ 699 w 1461"/>
                <a:gd name="T13" fmla="*/ 1 h 1586"/>
                <a:gd name="T14" fmla="*/ 856 w 1461"/>
                <a:gd name="T15" fmla="*/ 69 h 1586"/>
                <a:gd name="T16" fmla="*/ 840 w 1461"/>
                <a:gd name="T17" fmla="*/ 152 h 1586"/>
                <a:gd name="T18" fmla="*/ 210 w 1461"/>
                <a:gd name="T19" fmla="*/ 310 h 1586"/>
                <a:gd name="T20" fmla="*/ 1257 w 1461"/>
                <a:gd name="T21" fmla="*/ 317 h 1586"/>
                <a:gd name="T22" fmla="*/ 890 w 1461"/>
                <a:gd name="T23" fmla="*/ 1476 h 1586"/>
                <a:gd name="T24" fmla="*/ 1060 w 1461"/>
                <a:gd name="T25" fmla="*/ 1162 h 1586"/>
                <a:gd name="T26" fmla="*/ 859 w 1461"/>
                <a:gd name="T27" fmla="*/ 1024 h 1586"/>
                <a:gd name="T28" fmla="*/ 613 w 1461"/>
                <a:gd name="T29" fmla="*/ 1046 h 1586"/>
                <a:gd name="T30" fmla="*/ 441 w 1461"/>
                <a:gd name="T31" fmla="*/ 913 h 1586"/>
                <a:gd name="T32" fmla="*/ 647 w 1461"/>
                <a:gd name="T33" fmla="*/ 802 h 1586"/>
                <a:gd name="T34" fmla="*/ 846 w 1461"/>
                <a:gd name="T35" fmla="*/ 539 h 1586"/>
                <a:gd name="T36" fmla="*/ 914 w 1461"/>
                <a:gd name="T37" fmla="*/ 466 h 1586"/>
                <a:gd name="T38" fmla="*/ 896 w 1461"/>
                <a:gd name="T39" fmla="*/ 315 h 1586"/>
                <a:gd name="T40" fmla="*/ 716 w 1461"/>
                <a:gd name="T41" fmla="*/ 430 h 1586"/>
                <a:gd name="T42" fmla="*/ 699 w 1461"/>
                <a:gd name="T43" fmla="*/ 185 h 1586"/>
                <a:gd name="T44" fmla="*/ 732 w 1461"/>
                <a:gd name="T45" fmla="*/ 147 h 1586"/>
                <a:gd name="T46" fmla="*/ 656 w 1461"/>
                <a:gd name="T47" fmla="*/ 132 h 1586"/>
                <a:gd name="T48" fmla="*/ 508 w 1461"/>
                <a:gd name="T49" fmla="*/ 127 h 1586"/>
                <a:gd name="T50" fmla="*/ 307 w 1461"/>
                <a:gd name="T51" fmla="*/ 91 h 1586"/>
                <a:gd name="T52" fmla="*/ 68 w 1461"/>
                <a:gd name="T53" fmla="*/ 305 h 1586"/>
                <a:gd name="T54" fmla="*/ 196 w 1461"/>
                <a:gd name="T55" fmla="*/ 263 h 1586"/>
                <a:gd name="T56" fmla="*/ 187 w 1461"/>
                <a:gd name="T57" fmla="*/ 662 h 1586"/>
                <a:gd name="T58" fmla="*/ 273 w 1461"/>
                <a:gd name="T59" fmla="*/ 782 h 1586"/>
                <a:gd name="T60" fmla="*/ 597 w 1461"/>
                <a:gd name="T61" fmla="*/ 1055 h 1586"/>
                <a:gd name="T62" fmla="*/ 680 w 1461"/>
                <a:gd name="T63" fmla="*/ 1300 h 1586"/>
                <a:gd name="T64" fmla="*/ 1207 w 1461"/>
                <a:gd name="T65" fmla="*/ 217 h 1586"/>
                <a:gd name="T66" fmla="*/ 940 w 1461"/>
                <a:gd name="T67" fmla="*/ 199 h 1586"/>
                <a:gd name="T68" fmla="*/ 844 w 1461"/>
                <a:gd name="T69" fmla="*/ 100 h 1586"/>
                <a:gd name="T70" fmla="*/ 764 w 1461"/>
                <a:gd name="T71" fmla="*/ 122 h 1586"/>
                <a:gd name="T72" fmla="*/ 886 w 1461"/>
                <a:gd name="T73" fmla="*/ 200 h 1586"/>
                <a:gd name="T74" fmla="*/ 908 w 1461"/>
                <a:gd name="T75" fmla="*/ 261 h 1586"/>
                <a:gd name="T76" fmla="*/ 669 w 1461"/>
                <a:gd name="T77" fmla="*/ 10 h 1586"/>
                <a:gd name="T78" fmla="*/ 929 w 1461"/>
                <a:gd name="T79" fmla="*/ 61 h 1586"/>
                <a:gd name="T80" fmla="*/ 1036 w 1461"/>
                <a:gd name="T81" fmla="*/ 173 h 1586"/>
                <a:gd name="T82" fmla="*/ 1108 w 1461"/>
                <a:gd name="T83" fmla="*/ 320 h 1586"/>
                <a:gd name="T84" fmla="*/ 1207 w 1461"/>
                <a:gd name="T85" fmla="*/ 245 h 1586"/>
                <a:gd name="T86" fmla="*/ 1001 w 1461"/>
                <a:gd name="T87" fmla="*/ 496 h 1586"/>
                <a:gd name="T88" fmla="*/ 206 w 1461"/>
                <a:gd name="T89" fmla="*/ 433 h 1586"/>
                <a:gd name="T90" fmla="*/ 690 w 1461"/>
                <a:gd name="T91" fmla="*/ 833 h 1586"/>
                <a:gd name="T92" fmla="*/ 582 w 1461"/>
                <a:gd name="T93" fmla="*/ 878 h 1586"/>
                <a:gd name="T94" fmla="*/ 1434 w 1461"/>
                <a:gd name="T95" fmla="*/ 645 h 1586"/>
                <a:gd name="T96" fmla="*/ 1367 w 1461"/>
                <a:gd name="T97" fmla="*/ 431 h 1586"/>
                <a:gd name="T98" fmla="*/ 1368 w 1461"/>
                <a:gd name="T99" fmla="*/ 755 h 1586"/>
                <a:gd name="T100" fmla="*/ 1420 w 1461"/>
                <a:gd name="T101" fmla="*/ 1018 h 1586"/>
                <a:gd name="T102" fmla="*/ 1355 w 1461"/>
                <a:gd name="T103" fmla="*/ 477 h 1586"/>
                <a:gd name="T104" fmla="*/ 1395 w 1461"/>
                <a:gd name="T105" fmla="*/ 555 h 1586"/>
                <a:gd name="T106" fmla="*/ 1402 w 1461"/>
                <a:gd name="T107" fmla="*/ 705 h 1586"/>
                <a:gd name="T108" fmla="*/ 902 w 1461"/>
                <a:gd name="T109" fmla="*/ 482 h 1586"/>
                <a:gd name="T110" fmla="*/ 697 w 1461"/>
                <a:gd name="T111" fmla="*/ 83 h 1586"/>
                <a:gd name="T112" fmla="*/ 836 w 1461"/>
                <a:gd name="T113" fmla="*/ 28 h 1586"/>
                <a:gd name="T114" fmla="*/ 905 w 1461"/>
                <a:gd name="T115" fmla="*/ 33 h 1586"/>
                <a:gd name="T116" fmla="*/ 589 w 1461"/>
                <a:gd name="T117" fmla="*/ 21 h 1586"/>
                <a:gd name="T118" fmla="*/ 666 w 1461"/>
                <a:gd name="T119" fmla="*/ 3 h 1586"/>
                <a:gd name="T120" fmla="*/ 928 w 1461"/>
                <a:gd name="T121" fmla="*/ 532 h 1586"/>
                <a:gd name="T122" fmla="*/ 877 w 1461"/>
                <a:gd name="T123" fmla="*/ 514 h 1586"/>
                <a:gd name="T124" fmla="*/ 737 w 1461"/>
                <a:gd name="T125" fmla="*/ 356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61" h="1586">
                  <a:moveTo>
                    <a:pt x="714" y="16"/>
                  </a:moveTo>
                  <a:cubicBezTo>
                    <a:pt x="714" y="16"/>
                    <a:pt x="714" y="16"/>
                    <a:pt x="714" y="16"/>
                  </a:cubicBezTo>
                  <a:cubicBezTo>
                    <a:pt x="714" y="16"/>
                    <a:pt x="714" y="16"/>
                    <a:pt x="714" y="16"/>
                  </a:cubicBezTo>
                  <a:cubicBezTo>
                    <a:pt x="714" y="17"/>
                    <a:pt x="714" y="17"/>
                    <a:pt x="714" y="17"/>
                  </a:cubicBezTo>
                  <a:cubicBezTo>
                    <a:pt x="713" y="17"/>
                    <a:pt x="713" y="17"/>
                    <a:pt x="713" y="17"/>
                  </a:cubicBezTo>
                  <a:cubicBezTo>
                    <a:pt x="712" y="17"/>
                    <a:pt x="711" y="17"/>
                    <a:pt x="710" y="17"/>
                  </a:cubicBezTo>
                  <a:cubicBezTo>
                    <a:pt x="710" y="17"/>
                    <a:pt x="710" y="17"/>
                    <a:pt x="710" y="17"/>
                  </a:cubicBezTo>
                  <a:cubicBezTo>
                    <a:pt x="710" y="17"/>
                    <a:pt x="710" y="17"/>
                    <a:pt x="710" y="17"/>
                  </a:cubicBezTo>
                  <a:cubicBezTo>
                    <a:pt x="710" y="17"/>
                    <a:pt x="710" y="17"/>
                    <a:pt x="709" y="17"/>
                  </a:cubicBezTo>
                  <a:cubicBezTo>
                    <a:pt x="709" y="16"/>
                    <a:pt x="709" y="16"/>
                    <a:pt x="709" y="15"/>
                  </a:cubicBezTo>
                  <a:cubicBezTo>
                    <a:pt x="709" y="15"/>
                    <a:pt x="709" y="14"/>
                    <a:pt x="709" y="14"/>
                  </a:cubicBezTo>
                  <a:cubicBezTo>
                    <a:pt x="710" y="13"/>
                    <a:pt x="710" y="13"/>
                    <a:pt x="711" y="12"/>
                  </a:cubicBezTo>
                  <a:cubicBezTo>
                    <a:pt x="711" y="11"/>
                    <a:pt x="712" y="11"/>
                    <a:pt x="713" y="10"/>
                  </a:cubicBezTo>
                  <a:cubicBezTo>
                    <a:pt x="714" y="10"/>
                    <a:pt x="716" y="10"/>
                    <a:pt x="717" y="11"/>
                  </a:cubicBezTo>
                  <a:cubicBezTo>
                    <a:pt x="717" y="12"/>
                    <a:pt x="717" y="12"/>
                    <a:pt x="716" y="13"/>
                  </a:cubicBezTo>
                  <a:cubicBezTo>
                    <a:pt x="715" y="14"/>
                    <a:pt x="715" y="15"/>
                    <a:pt x="714" y="16"/>
                  </a:cubicBezTo>
                  <a:close/>
                  <a:moveTo>
                    <a:pt x="704" y="19"/>
                  </a:moveTo>
                  <a:cubicBezTo>
                    <a:pt x="702" y="20"/>
                    <a:pt x="701" y="22"/>
                    <a:pt x="699" y="24"/>
                  </a:cubicBezTo>
                  <a:cubicBezTo>
                    <a:pt x="698" y="26"/>
                    <a:pt x="699" y="28"/>
                    <a:pt x="699" y="30"/>
                  </a:cubicBezTo>
                  <a:cubicBezTo>
                    <a:pt x="700" y="32"/>
                    <a:pt x="704" y="33"/>
                    <a:pt x="706" y="33"/>
                  </a:cubicBezTo>
                  <a:cubicBezTo>
                    <a:pt x="710" y="33"/>
                    <a:pt x="715" y="34"/>
                    <a:pt x="720" y="34"/>
                  </a:cubicBezTo>
                  <a:cubicBezTo>
                    <a:pt x="718" y="35"/>
                    <a:pt x="717" y="35"/>
                    <a:pt x="716" y="35"/>
                  </a:cubicBezTo>
                  <a:cubicBezTo>
                    <a:pt x="714" y="35"/>
                    <a:pt x="712" y="35"/>
                    <a:pt x="710" y="35"/>
                  </a:cubicBezTo>
                  <a:cubicBezTo>
                    <a:pt x="709" y="35"/>
                    <a:pt x="709" y="38"/>
                    <a:pt x="708" y="39"/>
                  </a:cubicBezTo>
                  <a:cubicBezTo>
                    <a:pt x="708" y="40"/>
                    <a:pt x="708" y="40"/>
                    <a:pt x="708" y="40"/>
                  </a:cubicBezTo>
                  <a:cubicBezTo>
                    <a:pt x="710" y="42"/>
                    <a:pt x="714" y="40"/>
                    <a:pt x="716" y="41"/>
                  </a:cubicBezTo>
                  <a:cubicBezTo>
                    <a:pt x="720" y="41"/>
                    <a:pt x="723" y="42"/>
                    <a:pt x="727" y="42"/>
                  </a:cubicBezTo>
                  <a:cubicBezTo>
                    <a:pt x="727" y="42"/>
                    <a:pt x="728" y="42"/>
                    <a:pt x="728" y="41"/>
                  </a:cubicBezTo>
                  <a:cubicBezTo>
                    <a:pt x="728" y="39"/>
                    <a:pt x="730" y="39"/>
                    <a:pt x="732" y="38"/>
                  </a:cubicBezTo>
                  <a:cubicBezTo>
                    <a:pt x="733" y="37"/>
                    <a:pt x="735" y="38"/>
                    <a:pt x="736" y="37"/>
                  </a:cubicBezTo>
                  <a:cubicBezTo>
                    <a:pt x="737" y="36"/>
                    <a:pt x="739" y="35"/>
                    <a:pt x="739" y="35"/>
                  </a:cubicBezTo>
                  <a:cubicBezTo>
                    <a:pt x="740" y="34"/>
                    <a:pt x="740" y="34"/>
                    <a:pt x="740" y="33"/>
                  </a:cubicBezTo>
                  <a:cubicBezTo>
                    <a:pt x="740" y="33"/>
                    <a:pt x="740" y="33"/>
                    <a:pt x="740" y="33"/>
                  </a:cubicBezTo>
                  <a:cubicBezTo>
                    <a:pt x="742" y="32"/>
                    <a:pt x="746" y="32"/>
                    <a:pt x="747" y="29"/>
                  </a:cubicBezTo>
                  <a:cubicBezTo>
                    <a:pt x="748" y="27"/>
                    <a:pt x="745" y="27"/>
                    <a:pt x="745" y="26"/>
                  </a:cubicBezTo>
                  <a:cubicBezTo>
                    <a:pt x="743" y="24"/>
                    <a:pt x="740" y="26"/>
                    <a:pt x="738" y="27"/>
                  </a:cubicBezTo>
                  <a:cubicBezTo>
                    <a:pt x="735" y="28"/>
                    <a:pt x="737" y="26"/>
                    <a:pt x="736" y="25"/>
                  </a:cubicBezTo>
                  <a:cubicBezTo>
                    <a:pt x="735" y="24"/>
                    <a:pt x="734" y="24"/>
                    <a:pt x="733" y="24"/>
                  </a:cubicBezTo>
                  <a:cubicBezTo>
                    <a:pt x="730" y="24"/>
                    <a:pt x="725" y="23"/>
                    <a:pt x="724" y="26"/>
                  </a:cubicBezTo>
                  <a:cubicBezTo>
                    <a:pt x="723" y="27"/>
                    <a:pt x="728" y="28"/>
                    <a:pt x="725" y="29"/>
                  </a:cubicBezTo>
                  <a:cubicBezTo>
                    <a:pt x="724" y="30"/>
                    <a:pt x="724" y="31"/>
                    <a:pt x="723" y="28"/>
                  </a:cubicBezTo>
                  <a:cubicBezTo>
                    <a:pt x="722" y="26"/>
                    <a:pt x="720" y="25"/>
                    <a:pt x="719" y="24"/>
                  </a:cubicBezTo>
                  <a:cubicBezTo>
                    <a:pt x="716" y="22"/>
                    <a:pt x="713" y="27"/>
                    <a:pt x="712" y="29"/>
                  </a:cubicBezTo>
                  <a:cubicBezTo>
                    <a:pt x="713" y="28"/>
                    <a:pt x="710" y="23"/>
                    <a:pt x="709" y="22"/>
                  </a:cubicBezTo>
                  <a:cubicBezTo>
                    <a:pt x="709" y="19"/>
                    <a:pt x="706" y="19"/>
                    <a:pt x="704" y="19"/>
                  </a:cubicBezTo>
                  <a:close/>
                  <a:moveTo>
                    <a:pt x="788" y="6"/>
                  </a:moveTo>
                  <a:cubicBezTo>
                    <a:pt x="786" y="6"/>
                    <a:pt x="782" y="5"/>
                    <a:pt x="781" y="6"/>
                  </a:cubicBezTo>
                  <a:cubicBezTo>
                    <a:pt x="781" y="7"/>
                    <a:pt x="781" y="7"/>
                    <a:pt x="781" y="7"/>
                  </a:cubicBezTo>
                  <a:cubicBezTo>
                    <a:pt x="782" y="7"/>
                    <a:pt x="782" y="7"/>
                    <a:pt x="782" y="7"/>
                  </a:cubicBezTo>
                  <a:cubicBezTo>
                    <a:pt x="783" y="7"/>
                    <a:pt x="784" y="8"/>
                    <a:pt x="785" y="8"/>
                  </a:cubicBezTo>
                  <a:cubicBezTo>
                    <a:pt x="785" y="8"/>
                    <a:pt x="786" y="8"/>
                    <a:pt x="787" y="8"/>
                  </a:cubicBezTo>
                  <a:cubicBezTo>
                    <a:pt x="788" y="8"/>
                    <a:pt x="789" y="8"/>
                    <a:pt x="789" y="8"/>
                  </a:cubicBezTo>
                  <a:cubicBezTo>
                    <a:pt x="789" y="8"/>
                    <a:pt x="790" y="8"/>
                    <a:pt x="790" y="8"/>
                  </a:cubicBezTo>
                  <a:cubicBezTo>
                    <a:pt x="790" y="8"/>
                    <a:pt x="790" y="8"/>
                    <a:pt x="790" y="8"/>
                  </a:cubicBezTo>
                  <a:cubicBezTo>
                    <a:pt x="790" y="8"/>
                    <a:pt x="790" y="8"/>
                    <a:pt x="791" y="8"/>
                  </a:cubicBezTo>
                  <a:cubicBezTo>
                    <a:pt x="791" y="8"/>
                    <a:pt x="791" y="8"/>
                    <a:pt x="791" y="7"/>
                  </a:cubicBezTo>
                  <a:cubicBezTo>
                    <a:pt x="791" y="7"/>
                    <a:pt x="792" y="7"/>
                    <a:pt x="791" y="7"/>
                  </a:cubicBezTo>
                  <a:cubicBezTo>
                    <a:pt x="791" y="6"/>
                    <a:pt x="789" y="6"/>
                    <a:pt x="788" y="6"/>
                  </a:cubicBezTo>
                  <a:close/>
                  <a:moveTo>
                    <a:pt x="738" y="8"/>
                  </a:moveTo>
                  <a:cubicBezTo>
                    <a:pt x="733" y="8"/>
                    <a:pt x="736" y="7"/>
                    <a:pt x="734" y="6"/>
                  </a:cubicBezTo>
                  <a:cubicBezTo>
                    <a:pt x="733" y="6"/>
                    <a:pt x="731" y="6"/>
                    <a:pt x="731" y="6"/>
                  </a:cubicBezTo>
                  <a:cubicBezTo>
                    <a:pt x="730" y="6"/>
                    <a:pt x="730" y="7"/>
                    <a:pt x="730" y="7"/>
                  </a:cubicBezTo>
                  <a:cubicBezTo>
                    <a:pt x="730" y="7"/>
                    <a:pt x="730" y="7"/>
                    <a:pt x="730" y="7"/>
                  </a:cubicBezTo>
                  <a:cubicBezTo>
                    <a:pt x="730" y="7"/>
                    <a:pt x="730" y="8"/>
                    <a:pt x="730" y="8"/>
                  </a:cubicBezTo>
                  <a:cubicBezTo>
                    <a:pt x="732" y="8"/>
                    <a:pt x="733" y="9"/>
                    <a:pt x="734" y="9"/>
                  </a:cubicBezTo>
                  <a:cubicBezTo>
                    <a:pt x="737" y="9"/>
                    <a:pt x="739" y="10"/>
                    <a:pt x="741" y="10"/>
                  </a:cubicBezTo>
                  <a:cubicBezTo>
                    <a:pt x="741" y="10"/>
                    <a:pt x="741" y="10"/>
                    <a:pt x="741" y="11"/>
                  </a:cubicBezTo>
                  <a:cubicBezTo>
                    <a:pt x="741" y="11"/>
                    <a:pt x="742" y="11"/>
                    <a:pt x="743" y="11"/>
                  </a:cubicBezTo>
                  <a:cubicBezTo>
                    <a:pt x="743" y="11"/>
                    <a:pt x="744" y="11"/>
                    <a:pt x="745" y="11"/>
                  </a:cubicBezTo>
                  <a:cubicBezTo>
                    <a:pt x="745" y="11"/>
                    <a:pt x="745" y="11"/>
                    <a:pt x="745" y="11"/>
                  </a:cubicBezTo>
                  <a:cubicBezTo>
                    <a:pt x="745" y="11"/>
                    <a:pt x="745" y="12"/>
                    <a:pt x="745" y="12"/>
                  </a:cubicBezTo>
                  <a:cubicBezTo>
                    <a:pt x="745" y="12"/>
                    <a:pt x="746" y="12"/>
                    <a:pt x="747" y="12"/>
                  </a:cubicBezTo>
                  <a:cubicBezTo>
                    <a:pt x="747" y="12"/>
                    <a:pt x="748" y="13"/>
                    <a:pt x="748" y="13"/>
                  </a:cubicBezTo>
                  <a:cubicBezTo>
                    <a:pt x="752" y="13"/>
                    <a:pt x="749" y="14"/>
                    <a:pt x="747" y="15"/>
                  </a:cubicBezTo>
                  <a:cubicBezTo>
                    <a:pt x="747" y="15"/>
                    <a:pt x="747" y="16"/>
                    <a:pt x="747" y="16"/>
                  </a:cubicBezTo>
                  <a:cubicBezTo>
                    <a:pt x="749" y="18"/>
                    <a:pt x="755" y="17"/>
                    <a:pt x="757" y="16"/>
                  </a:cubicBezTo>
                  <a:cubicBezTo>
                    <a:pt x="758" y="16"/>
                    <a:pt x="758" y="15"/>
                    <a:pt x="759" y="15"/>
                  </a:cubicBezTo>
                  <a:cubicBezTo>
                    <a:pt x="760" y="13"/>
                    <a:pt x="763" y="13"/>
                    <a:pt x="765" y="12"/>
                  </a:cubicBezTo>
                  <a:cubicBezTo>
                    <a:pt x="765" y="12"/>
                    <a:pt x="765" y="12"/>
                    <a:pt x="765" y="12"/>
                  </a:cubicBezTo>
                  <a:cubicBezTo>
                    <a:pt x="765" y="11"/>
                    <a:pt x="765" y="11"/>
                    <a:pt x="765" y="11"/>
                  </a:cubicBezTo>
                  <a:cubicBezTo>
                    <a:pt x="765" y="11"/>
                    <a:pt x="765" y="11"/>
                    <a:pt x="765" y="11"/>
                  </a:cubicBezTo>
                  <a:cubicBezTo>
                    <a:pt x="763" y="10"/>
                    <a:pt x="762" y="9"/>
                    <a:pt x="760" y="9"/>
                  </a:cubicBezTo>
                  <a:cubicBezTo>
                    <a:pt x="761" y="9"/>
                    <a:pt x="761" y="9"/>
                    <a:pt x="762" y="8"/>
                  </a:cubicBezTo>
                  <a:cubicBezTo>
                    <a:pt x="762" y="8"/>
                    <a:pt x="762" y="7"/>
                    <a:pt x="762" y="7"/>
                  </a:cubicBezTo>
                  <a:cubicBezTo>
                    <a:pt x="759" y="7"/>
                    <a:pt x="755" y="7"/>
                    <a:pt x="752" y="7"/>
                  </a:cubicBezTo>
                  <a:cubicBezTo>
                    <a:pt x="752" y="7"/>
                    <a:pt x="752" y="7"/>
                    <a:pt x="752" y="7"/>
                  </a:cubicBezTo>
                  <a:cubicBezTo>
                    <a:pt x="752" y="6"/>
                    <a:pt x="753" y="6"/>
                    <a:pt x="753" y="6"/>
                  </a:cubicBezTo>
                  <a:cubicBezTo>
                    <a:pt x="753" y="6"/>
                    <a:pt x="753" y="6"/>
                    <a:pt x="753" y="5"/>
                  </a:cubicBezTo>
                  <a:cubicBezTo>
                    <a:pt x="753" y="5"/>
                    <a:pt x="753" y="5"/>
                    <a:pt x="753" y="5"/>
                  </a:cubicBezTo>
                  <a:cubicBezTo>
                    <a:pt x="752" y="4"/>
                    <a:pt x="751" y="4"/>
                    <a:pt x="749" y="4"/>
                  </a:cubicBezTo>
                  <a:cubicBezTo>
                    <a:pt x="748" y="4"/>
                    <a:pt x="746" y="3"/>
                    <a:pt x="744" y="3"/>
                  </a:cubicBezTo>
                  <a:cubicBezTo>
                    <a:pt x="744" y="3"/>
                    <a:pt x="744" y="3"/>
                    <a:pt x="744" y="3"/>
                  </a:cubicBezTo>
                  <a:cubicBezTo>
                    <a:pt x="744" y="3"/>
                    <a:pt x="744" y="3"/>
                    <a:pt x="743" y="3"/>
                  </a:cubicBezTo>
                  <a:cubicBezTo>
                    <a:pt x="743" y="2"/>
                    <a:pt x="742" y="2"/>
                    <a:pt x="741" y="2"/>
                  </a:cubicBezTo>
                  <a:cubicBezTo>
                    <a:pt x="740" y="2"/>
                    <a:pt x="736" y="2"/>
                    <a:pt x="737" y="4"/>
                  </a:cubicBezTo>
                  <a:cubicBezTo>
                    <a:pt x="737" y="4"/>
                    <a:pt x="737" y="4"/>
                    <a:pt x="737" y="4"/>
                  </a:cubicBezTo>
                  <a:cubicBezTo>
                    <a:pt x="738" y="5"/>
                    <a:pt x="739" y="4"/>
                    <a:pt x="740" y="4"/>
                  </a:cubicBezTo>
                  <a:cubicBezTo>
                    <a:pt x="741" y="4"/>
                    <a:pt x="742" y="4"/>
                    <a:pt x="743" y="5"/>
                  </a:cubicBezTo>
                  <a:cubicBezTo>
                    <a:pt x="743" y="5"/>
                    <a:pt x="743" y="5"/>
                    <a:pt x="743" y="5"/>
                  </a:cubicBezTo>
                  <a:cubicBezTo>
                    <a:pt x="742" y="5"/>
                    <a:pt x="742" y="5"/>
                    <a:pt x="741" y="6"/>
                  </a:cubicBezTo>
                  <a:cubicBezTo>
                    <a:pt x="741" y="6"/>
                    <a:pt x="740" y="7"/>
                    <a:pt x="741" y="7"/>
                  </a:cubicBezTo>
                  <a:cubicBezTo>
                    <a:pt x="741" y="7"/>
                    <a:pt x="742" y="7"/>
                    <a:pt x="742" y="7"/>
                  </a:cubicBezTo>
                  <a:cubicBezTo>
                    <a:pt x="742" y="8"/>
                    <a:pt x="742" y="8"/>
                    <a:pt x="743" y="8"/>
                  </a:cubicBezTo>
                  <a:cubicBezTo>
                    <a:pt x="747" y="8"/>
                    <a:pt x="739" y="8"/>
                    <a:pt x="738" y="8"/>
                  </a:cubicBezTo>
                  <a:close/>
                  <a:moveTo>
                    <a:pt x="638" y="116"/>
                  </a:moveTo>
                  <a:cubicBezTo>
                    <a:pt x="637" y="116"/>
                    <a:pt x="636" y="118"/>
                    <a:pt x="636" y="119"/>
                  </a:cubicBezTo>
                  <a:cubicBezTo>
                    <a:pt x="636" y="119"/>
                    <a:pt x="636" y="119"/>
                    <a:pt x="637" y="119"/>
                  </a:cubicBezTo>
                  <a:cubicBezTo>
                    <a:pt x="637" y="119"/>
                    <a:pt x="637" y="120"/>
                    <a:pt x="637" y="120"/>
                  </a:cubicBezTo>
                  <a:cubicBezTo>
                    <a:pt x="638" y="120"/>
                    <a:pt x="639" y="119"/>
                    <a:pt x="639" y="118"/>
                  </a:cubicBezTo>
                  <a:cubicBezTo>
                    <a:pt x="639" y="118"/>
                    <a:pt x="639" y="116"/>
                    <a:pt x="638" y="116"/>
                  </a:cubicBezTo>
                  <a:close/>
                  <a:moveTo>
                    <a:pt x="638" y="100"/>
                  </a:moveTo>
                  <a:cubicBezTo>
                    <a:pt x="634" y="99"/>
                    <a:pt x="635" y="95"/>
                    <a:pt x="634" y="92"/>
                  </a:cubicBezTo>
                  <a:cubicBezTo>
                    <a:pt x="633" y="91"/>
                    <a:pt x="631" y="91"/>
                    <a:pt x="631" y="89"/>
                  </a:cubicBezTo>
                  <a:cubicBezTo>
                    <a:pt x="629" y="85"/>
                    <a:pt x="620" y="85"/>
                    <a:pt x="628" y="81"/>
                  </a:cubicBezTo>
                  <a:cubicBezTo>
                    <a:pt x="630" y="80"/>
                    <a:pt x="631" y="79"/>
                    <a:pt x="632" y="77"/>
                  </a:cubicBezTo>
                  <a:cubicBezTo>
                    <a:pt x="632" y="77"/>
                    <a:pt x="632" y="75"/>
                    <a:pt x="632" y="75"/>
                  </a:cubicBezTo>
                  <a:cubicBezTo>
                    <a:pt x="632" y="72"/>
                    <a:pt x="635" y="70"/>
                    <a:pt x="636" y="68"/>
                  </a:cubicBezTo>
                  <a:cubicBezTo>
                    <a:pt x="640" y="64"/>
                    <a:pt x="643" y="62"/>
                    <a:pt x="641" y="57"/>
                  </a:cubicBezTo>
                  <a:cubicBezTo>
                    <a:pt x="639" y="51"/>
                    <a:pt x="637" y="53"/>
                    <a:pt x="632" y="52"/>
                  </a:cubicBezTo>
                  <a:cubicBezTo>
                    <a:pt x="628" y="51"/>
                    <a:pt x="623" y="52"/>
                    <a:pt x="621" y="56"/>
                  </a:cubicBezTo>
                  <a:cubicBezTo>
                    <a:pt x="620" y="57"/>
                    <a:pt x="620" y="59"/>
                    <a:pt x="619" y="61"/>
                  </a:cubicBezTo>
                  <a:cubicBezTo>
                    <a:pt x="618" y="63"/>
                    <a:pt x="615" y="65"/>
                    <a:pt x="613" y="67"/>
                  </a:cubicBezTo>
                  <a:cubicBezTo>
                    <a:pt x="612" y="68"/>
                    <a:pt x="612" y="68"/>
                    <a:pt x="612" y="69"/>
                  </a:cubicBezTo>
                  <a:cubicBezTo>
                    <a:pt x="612" y="72"/>
                    <a:pt x="610" y="73"/>
                    <a:pt x="608" y="73"/>
                  </a:cubicBezTo>
                  <a:cubicBezTo>
                    <a:pt x="607" y="73"/>
                    <a:pt x="606" y="74"/>
                    <a:pt x="605" y="75"/>
                  </a:cubicBezTo>
                  <a:cubicBezTo>
                    <a:pt x="605" y="76"/>
                    <a:pt x="604" y="77"/>
                    <a:pt x="603" y="77"/>
                  </a:cubicBezTo>
                  <a:cubicBezTo>
                    <a:pt x="602" y="78"/>
                    <a:pt x="600" y="79"/>
                    <a:pt x="602" y="77"/>
                  </a:cubicBezTo>
                  <a:cubicBezTo>
                    <a:pt x="602" y="77"/>
                    <a:pt x="603" y="76"/>
                    <a:pt x="603" y="75"/>
                  </a:cubicBezTo>
                  <a:cubicBezTo>
                    <a:pt x="604" y="73"/>
                    <a:pt x="605" y="72"/>
                    <a:pt x="606" y="70"/>
                  </a:cubicBezTo>
                  <a:cubicBezTo>
                    <a:pt x="610" y="65"/>
                    <a:pt x="614" y="60"/>
                    <a:pt x="610" y="55"/>
                  </a:cubicBezTo>
                  <a:cubicBezTo>
                    <a:pt x="609" y="53"/>
                    <a:pt x="607" y="53"/>
                    <a:pt x="605" y="54"/>
                  </a:cubicBezTo>
                  <a:cubicBezTo>
                    <a:pt x="603" y="56"/>
                    <a:pt x="603" y="60"/>
                    <a:pt x="599" y="60"/>
                  </a:cubicBezTo>
                  <a:cubicBezTo>
                    <a:pt x="596" y="60"/>
                    <a:pt x="593" y="61"/>
                    <a:pt x="589" y="61"/>
                  </a:cubicBezTo>
                  <a:cubicBezTo>
                    <a:pt x="587" y="61"/>
                    <a:pt x="586" y="61"/>
                    <a:pt x="584" y="61"/>
                  </a:cubicBezTo>
                  <a:cubicBezTo>
                    <a:pt x="586" y="61"/>
                    <a:pt x="589" y="60"/>
                    <a:pt x="591" y="59"/>
                  </a:cubicBezTo>
                  <a:cubicBezTo>
                    <a:pt x="594" y="59"/>
                    <a:pt x="599" y="57"/>
                    <a:pt x="595" y="55"/>
                  </a:cubicBezTo>
                  <a:cubicBezTo>
                    <a:pt x="593" y="53"/>
                    <a:pt x="588" y="51"/>
                    <a:pt x="586" y="52"/>
                  </a:cubicBezTo>
                  <a:cubicBezTo>
                    <a:pt x="582" y="53"/>
                    <a:pt x="578" y="57"/>
                    <a:pt x="574" y="57"/>
                  </a:cubicBezTo>
                  <a:cubicBezTo>
                    <a:pt x="571" y="57"/>
                    <a:pt x="579" y="54"/>
                    <a:pt x="579" y="54"/>
                  </a:cubicBezTo>
                  <a:cubicBezTo>
                    <a:pt x="581" y="52"/>
                    <a:pt x="583" y="50"/>
                    <a:pt x="584" y="47"/>
                  </a:cubicBezTo>
                  <a:cubicBezTo>
                    <a:pt x="584" y="47"/>
                    <a:pt x="583" y="47"/>
                    <a:pt x="583" y="47"/>
                  </a:cubicBezTo>
                  <a:cubicBezTo>
                    <a:pt x="581" y="46"/>
                    <a:pt x="578" y="47"/>
                    <a:pt x="576" y="48"/>
                  </a:cubicBezTo>
                  <a:cubicBezTo>
                    <a:pt x="572" y="49"/>
                    <a:pt x="567" y="50"/>
                    <a:pt x="563" y="49"/>
                  </a:cubicBezTo>
                  <a:cubicBezTo>
                    <a:pt x="559" y="49"/>
                    <a:pt x="556" y="52"/>
                    <a:pt x="552" y="53"/>
                  </a:cubicBezTo>
                  <a:cubicBezTo>
                    <a:pt x="548" y="54"/>
                    <a:pt x="544" y="54"/>
                    <a:pt x="540" y="56"/>
                  </a:cubicBezTo>
                  <a:cubicBezTo>
                    <a:pt x="538" y="57"/>
                    <a:pt x="537" y="59"/>
                    <a:pt x="534" y="59"/>
                  </a:cubicBezTo>
                  <a:cubicBezTo>
                    <a:pt x="533" y="60"/>
                    <a:pt x="532" y="61"/>
                    <a:pt x="531" y="61"/>
                  </a:cubicBezTo>
                  <a:cubicBezTo>
                    <a:pt x="529" y="62"/>
                    <a:pt x="525" y="62"/>
                    <a:pt x="522" y="64"/>
                  </a:cubicBezTo>
                  <a:cubicBezTo>
                    <a:pt x="522" y="65"/>
                    <a:pt x="521" y="66"/>
                    <a:pt x="522" y="66"/>
                  </a:cubicBezTo>
                  <a:cubicBezTo>
                    <a:pt x="522" y="67"/>
                    <a:pt x="523" y="67"/>
                    <a:pt x="523" y="67"/>
                  </a:cubicBezTo>
                  <a:cubicBezTo>
                    <a:pt x="524" y="67"/>
                    <a:pt x="523" y="68"/>
                    <a:pt x="522" y="69"/>
                  </a:cubicBezTo>
                  <a:cubicBezTo>
                    <a:pt x="522" y="69"/>
                    <a:pt x="522" y="69"/>
                    <a:pt x="522" y="69"/>
                  </a:cubicBezTo>
                  <a:cubicBezTo>
                    <a:pt x="525" y="73"/>
                    <a:pt x="529" y="68"/>
                    <a:pt x="532" y="70"/>
                  </a:cubicBezTo>
                  <a:cubicBezTo>
                    <a:pt x="534" y="71"/>
                    <a:pt x="535" y="71"/>
                    <a:pt x="538" y="71"/>
                  </a:cubicBezTo>
                  <a:cubicBezTo>
                    <a:pt x="540" y="71"/>
                    <a:pt x="542" y="71"/>
                    <a:pt x="544" y="71"/>
                  </a:cubicBezTo>
                  <a:cubicBezTo>
                    <a:pt x="544" y="71"/>
                    <a:pt x="543" y="71"/>
                    <a:pt x="543" y="71"/>
                  </a:cubicBezTo>
                  <a:cubicBezTo>
                    <a:pt x="541" y="72"/>
                    <a:pt x="539" y="71"/>
                    <a:pt x="537" y="71"/>
                  </a:cubicBezTo>
                  <a:cubicBezTo>
                    <a:pt x="534" y="72"/>
                    <a:pt x="531" y="73"/>
                    <a:pt x="528" y="73"/>
                  </a:cubicBezTo>
                  <a:cubicBezTo>
                    <a:pt x="525" y="73"/>
                    <a:pt x="521" y="73"/>
                    <a:pt x="518" y="73"/>
                  </a:cubicBezTo>
                  <a:cubicBezTo>
                    <a:pt x="517" y="74"/>
                    <a:pt x="516" y="74"/>
                    <a:pt x="516" y="75"/>
                  </a:cubicBezTo>
                  <a:cubicBezTo>
                    <a:pt x="515" y="77"/>
                    <a:pt x="516" y="75"/>
                    <a:pt x="515" y="78"/>
                  </a:cubicBezTo>
                  <a:cubicBezTo>
                    <a:pt x="515" y="80"/>
                    <a:pt x="514" y="80"/>
                    <a:pt x="514" y="81"/>
                  </a:cubicBezTo>
                  <a:cubicBezTo>
                    <a:pt x="513" y="84"/>
                    <a:pt x="521" y="84"/>
                    <a:pt x="523" y="84"/>
                  </a:cubicBezTo>
                  <a:cubicBezTo>
                    <a:pt x="530" y="83"/>
                    <a:pt x="538" y="82"/>
                    <a:pt x="545" y="83"/>
                  </a:cubicBezTo>
                  <a:cubicBezTo>
                    <a:pt x="549" y="84"/>
                    <a:pt x="552" y="84"/>
                    <a:pt x="554" y="87"/>
                  </a:cubicBezTo>
                  <a:cubicBezTo>
                    <a:pt x="555" y="88"/>
                    <a:pt x="555" y="88"/>
                    <a:pt x="556" y="88"/>
                  </a:cubicBezTo>
                  <a:cubicBezTo>
                    <a:pt x="556" y="88"/>
                    <a:pt x="560" y="90"/>
                    <a:pt x="557" y="90"/>
                  </a:cubicBezTo>
                  <a:cubicBezTo>
                    <a:pt x="554" y="91"/>
                    <a:pt x="550" y="91"/>
                    <a:pt x="547" y="90"/>
                  </a:cubicBezTo>
                  <a:cubicBezTo>
                    <a:pt x="544" y="90"/>
                    <a:pt x="541" y="88"/>
                    <a:pt x="539" y="87"/>
                  </a:cubicBezTo>
                  <a:cubicBezTo>
                    <a:pt x="537" y="87"/>
                    <a:pt x="533" y="88"/>
                    <a:pt x="531" y="88"/>
                  </a:cubicBezTo>
                  <a:cubicBezTo>
                    <a:pt x="527" y="88"/>
                    <a:pt x="523" y="87"/>
                    <a:pt x="518" y="87"/>
                  </a:cubicBezTo>
                  <a:cubicBezTo>
                    <a:pt x="516" y="88"/>
                    <a:pt x="509" y="89"/>
                    <a:pt x="508" y="91"/>
                  </a:cubicBezTo>
                  <a:cubicBezTo>
                    <a:pt x="507" y="93"/>
                    <a:pt x="504" y="98"/>
                    <a:pt x="506" y="100"/>
                  </a:cubicBezTo>
                  <a:cubicBezTo>
                    <a:pt x="510" y="103"/>
                    <a:pt x="514" y="104"/>
                    <a:pt x="518" y="104"/>
                  </a:cubicBezTo>
                  <a:cubicBezTo>
                    <a:pt x="522" y="103"/>
                    <a:pt x="524" y="106"/>
                    <a:pt x="522" y="108"/>
                  </a:cubicBezTo>
                  <a:cubicBezTo>
                    <a:pt x="519" y="110"/>
                    <a:pt x="521" y="111"/>
                    <a:pt x="519" y="114"/>
                  </a:cubicBezTo>
                  <a:cubicBezTo>
                    <a:pt x="518" y="116"/>
                    <a:pt x="520" y="117"/>
                    <a:pt x="522" y="118"/>
                  </a:cubicBezTo>
                  <a:cubicBezTo>
                    <a:pt x="524" y="118"/>
                    <a:pt x="527" y="118"/>
                    <a:pt x="529" y="118"/>
                  </a:cubicBezTo>
                  <a:cubicBezTo>
                    <a:pt x="533" y="116"/>
                    <a:pt x="538" y="117"/>
                    <a:pt x="543" y="117"/>
                  </a:cubicBezTo>
                  <a:cubicBezTo>
                    <a:pt x="546" y="118"/>
                    <a:pt x="549" y="117"/>
                    <a:pt x="552" y="116"/>
                  </a:cubicBezTo>
                  <a:cubicBezTo>
                    <a:pt x="555" y="115"/>
                    <a:pt x="558" y="113"/>
                    <a:pt x="561" y="113"/>
                  </a:cubicBezTo>
                  <a:cubicBezTo>
                    <a:pt x="563" y="113"/>
                    <a:pt x="566" y="114"/>
                    <a:pt x="569" y="113"/>
                  </a:cubicBezTo>
                  <a:cubicBezTo>
                    <a:pt x="572" y="112"/>
                    <a:pt x="575" y="113"/>
                    <a:pt x="578" y="111"/>
                  </a:cubicBezTo>
                  <a:cubicBezTo>
                    <a:pt x="578" y="111"/>
                    <a:pt x="579" y="111"/>
                    <a:pt x="579" y="110"/>
                  </a:cubicBezTo>
                  <a:cubicBezTo>
                    <a:pt x="579" y="110"/>
                    <a:pt x="580" y="109"/>
                    <a:pt x="580" y="108"/>
                  </a:cubicBezTo>
                  <a:cubicBezTo>
                    <a:pt x="581" y="107"/>
                    <a:pt x="582" y="107"/>
                    <a:pt x="584" y="107"/>
                  </a:cubicBezTo>
                  <a:cubicBezTo>
                    <a:pt x="584" y="109"/>
                    <a:pt x="584" y="110"/>
                    <a:pt x="584" y="111"/>
                  </a:cubicBezTo>
                  <a:cubicBezTo>
                    <a:pt x="584" y="112"/>
                    <a:pt x="585" y="112"/>
                    <a:pt x="586" y="112"/>
                  </a:cubicBezTo>
                  <a:cubicBezTo>
                    <a:pt x="587" y="112"/>
                    <a:pt x="588" y="113"/>
                    <a:pt x="590" y="113"/>
                  </a:cubicBezTo>
                  <a:cubicBezTo>
                    <a:pt x="591" y="113"/>
                    <a:pt x="590" y="115"/>
                    <a:pt x="591" y="116"/>
                  </a:cubicBezTo>
                  <a:cubicBezTo>
                    <a:pt x="593" y="117"/>
                    <a:pt x="594" y="118"/>
                    <a:pt x="595" y="118"/>
                  </a:cubicBezTo>
                  <a:cubicBezTo>
                    <a:pt x="598" y="118"/>
                    <a:pt x="601" y="120"/>
                    <a:pt x="604" y="119"/>
                  </a:cubicBezTo>
                  <a:cubicBezTo>
                    <a:pt x="609" y="118"/>
                    <a:pt x="616" y="120"/>
                    <a:pt x="621" y="117"/>
                  </a:cubicBezTo>
                  <a:cubicBezTo>
                    <a:pt x="622" y="117"/>
                    <a:pt x="627" y="112"/>
                    <a:pt x="627" y="110"/>
                  </a:cubicBezTo>
                  <a:cubicBezTo>
                    <a:pt x="626" y="107"/>
                    <a:pt x="621" y="109"/>
                    <a:pt x="618" y="109"/>
                  </a:cubicBezTo>
                  <a:cubicBezTo>
                    <a:pt x="618" y="110"/>
                    <a:pt x="613" y="113"/>
                    <a:pt x="614" y="109"/>
                  </a:cubicBezTo>
                  <a:cubicBezTo>
                    <a:pt x="614" y="106"/>
                    <a:pt x="616" y="107"/>
                    <a:pt x="619" y="108"/>
                  </a:cubicBezTo>
                  <a:cubicBezTo>
                    <a:pt x="620" y="108"/>
                    <a:pt x="621" y="108"/>
                    <a:pt x="622" y="107"/>
                  </a:cubicBezTo>
                  <a:cubicBezTo>
                    <a:pt x="624" y="106"/>
                    <a:pt x="626" y="106"/>
                    <a:pt x="628" y="107"/>
                  </a:cubicBezTo>
                  <a:cubicBezTo>
                    <a:pt x="628" y="107"/>
                    <a:pt x="629" y="108"/>
                    <a:pt x="629" y="108"/>
                  </a:cubicBezTo>
                  <a:cubicBezTo>
                    <a:pt x="632" y="107"/>
                    <a:pt x="635" y="110"/>
                    <a:pt x="638" y="108"/>
                  </a:cubicBezTo>
                  <a:cubicBezTo>
                    <a:pt x="641" y="105"/>
                    <a:pt x="642" y="102"/>
                    <a:pt x="638" y="100"/>
                  </a:cubicBezTo>
                  <a:close/>
                  <a:moveTo>
                    <a:pt x="740" y="77"/>
                  </a:moveTo>
                  <a:cubicBezTo>
                    <a:pt x="742" y="77"/>
                    <a:pt x="744" y="76"/>
                    <a:pt x="746" y="75"/>
                  </a:cubicBezTo>
                  <a:cubicBezTo>
                    <a:pt x="750" y="72"/>
                    <a:pt x="750" y="75"/>
                    <a:pt x="753" y="73"/>
                  </a:cubicBezTo>
                  <a:cubicBezTo>
                    <a:pt x="755" y="72"/>
                    <a:pt x="757" y="71"/>
                    <a:pt x="759" y="70"/>
                  </a:cubicBezTo>
                  <a:cubicBezTo>
                    <a:pt x="760" y="70"/>
                    <a:pt x="761" y="70"/>
                    <a:pt x="761" y="69"/>
                  </a:cubicBezTo>
                  <a:cubicBezTo>
                    <a:pt x="763" y="69"/>
                    <a:pt x="766" y="68"/>
                    <a:pt x="767" y="67"/>
                  </a:cubicBezTo>
                  <a:cubicBezTo>
                    <a:pt x="768" y="67"/>
                    <a:pt x="769" y="66"/>
                    <a:pt x="768" y="65"/>
                  </a:cubicBezTo>
                  <a:cubicBezTo>
                    <a:pt x="765" y="59"/>
                    <a:pt x="757" y="62"/>
                    <a:pt x="753" y="57"/>
                  </a:cubicBezTo>
                  <a:cubicBezTo>
                    <a:pt x="751" y="56"/>
                    <a:pt x="747" y="57"/>
                    <a:pt x="745" y="56"/>
                  </a:cubicBezTo>
                  <a:cubicBezTo>
                    <a:pt x="743" y="55"/>
                    <a:pt x="739" y="56"/>
                    <a:pt x="736" y="56"/>
                  </a:cubicBezTo>
                  <a:cubicBezTo>
                    <a:pt x="734" y="56"/>
                    <a:pt x="732" y="56"/>
                    <a:pt x="731" y="57"/>
                  </a:cubicBezTo>
                  <a:cubicBezTo>
                    <a:pt x="731" y="57"/>
                    <a:pt x="731" y="61"/>
                    <a:pt x="730" y="60"/>
                  </a:cubicBezTo>
                  <a:cubicBezTo>
                    <a:pt x="729" y="59"/>
                    <a:pt x="729" y="59"/>
                    <a:pt x="729" y="59"/>
                  </a:cubicBezTo>
                  <a:cubicBezTo>
                    <a:pt x="726" y="59"/>
                    <a:pt x="725" y="61"/>
                    <a:pt x="723" y="63"/>
                  </a:cubicBezTo>
                  <a:cubicBezTo>
                    <a:pt x="721" y="66"/>
                    <a:pt x="717" y="67"/>
                    <a:pt x="715" y="70"/>
                  </a:cubicBezTo>
                  <a:cubicBezTo>
                    <a:pt x="715" y="71"/>
                    <a:pt x="715" y="72"/>
                    <a:pt x="715" y="73"/>
                  </a:cubicBezTo>
                  <a:cubicBezTo>
                    <a:pt x="714" y="75"/>
                    <a:pt x="713" y="75"/>
                    <a:pt x="713" y="76"/>
                  </a:cubicBezTo>
                  <a:cubicBezTo>
                    <a:pt x="712" y="77"/>
                    <a:pt x="713" y="79"/>
                    <a:pt x="711" y="79"/>
                  </a:cubicBezTo>
                  <a:cubicBezTo>
                    <a:pt x="710" y="80"/>
                    <a:pt x="710" y="80"/>
                    <a:pt x="709" y="81"/>
                  </a:cubicBezTo>
                  <a:cubicBezTo>
                    <a:pt x="709" y="81"/>
                    <a:pt x="709" y="82"/>
                    <a:pt x="710" y="82"/>
                  </a:cubicBezTo>
                  <a:cubicBezTo>
                    <a:pt x="711" y="82"/>
                    <a:pt x="710" y="82"/>
                    <a:pt x="712" y="82"/>
                  </a:cubicBezTo>
                  <a:cubicBezTo>
                    <a:pt x="713" y="83"/>
                    <a:pt x="716" y="84"/>
                    <a:pt x="718" y="84"/>
                  </a:cubicBezTo>
                  <a:cubicBezTo>
                    <a:pt x="718" y="84"/>
                    <a:pt x="719" y="83"/>
                    <a:pt x="719" y="83"/>
                  </a:cubicBezTo>
                  <a:cubicBezTo>
                    <a:pt x="722" y="81"/>
                    <a:pt x="724" y="81"/>
                    <a:pt x="727" y="80"/>
                  </a:cubicBezTo>
                  <a:cubicBezTo>
                    <a:pt x="728" y="80"/>
                    <a:pt x="729" y="78"/>
                    <a:pt x="730" y="77"/>
                  </a:cubicBezTo>
                  <a:cubicBezTo>
                    <a:pt x="730" y="76"/>
                    <a:pt x="730" y="75"/>
                    <a:pt x="729" y="75"/>
                  </a:cubicBezTo>
                  <a:cubicBezTo>
                    <a:pt x="730" y="75"/>
                    <a:pt x="731" y="75"/>
                    <a:pt x="732" y="75"/>
                  </a:cubicBezTo>
                  <a:cubicBezTo>
                    <a:pt x="735" y="75"/>
                    <a:pt x="737" y="77"/>
                    <a:pt x="740" y="77"/>
                  </a:cubicBezTo>
                  <a:close/>
                  <a:moveTo>
                    <a:pt x="632" y="117"/>
                  </a:moveTo>
                  <a:cubicBezTo>
                    <a:pt x="631" y="118"/>
                    <a:pt x="630" y="120"/>
                    <a:pt x="630" y="122"/>
                  </a:cubicBezTo>
                  <a:cubicBezTo>
                    <a:pt x="630" y="122"/>
                    <a:pt x="630" y="123"/>
                    <a:pt x="631" y="124"/>
                  </a:cubicBezTo>
                  <a:cubicBezTo>
                    <a:pt x="631" y="124"/>
                    <a:pt x="631" y="125"/>
                    <a:pt x="632" y="124"/>
                  </a:cubicBezTo>
                  <a:cubicBezTo>
                    <a:pt x="632" y="124"/>
                    <a:pt x="632" y="124"/>
                    <a:pt x="632" y="124"/>
                  </a:cubicBezTo>
                  <a:cubicBezTo>
                    <a:pt x="632" y="124"/>
                    <a:pt x="632" y="124"/>
                    <a:pt x="633" y="124"/>
                  </a:cubicBezTo>
                  <a:cubicBezTo>
                    <a:pt x="633" y="123"/>
                    <a:pt x="633" y="123"/>
                    <a:pt x="633" y="123"/>
                  </a:cubicBezTo>
                  <a:cubicBezTo>
                    <a:pt x="633" y="123"/>
                    <a:pt x="634" y="122"/>
                    <a:pt x="635" y="122"/>
                  </a:cubicBezTo>
                  <a:cubicBezTo>
                    <a:pt x="635" y="121"/>
                    <a:pt x="635" y="120"/>
                    <a:pt x="635" y="119"/>
                  </a:cubicBezTo>
                  <a:cubicBezTo>
                    <a:pt x="635" y="119"/>
                    <a:pt x="635" y="118"/>
                    <a:pt x="635" y="117"/>
                  </a:cubicBezTo>
                  <a:cubicBezTo>
                    <a:pt x="634" y="117"/>
                    <a:pt x="633" y="117"/>
                    <a:pt x="632" y="117"/>
                  </a:cubicBezTo>
                  <a:close/>
                  <a:moveTo>
                    <a:pt x="500" y="71"/>
                  </a:moveTo>
                  <a:cubicBezTo>
                    <a:pt x="500" y="71"/>
                    <a:pt x="500" y="71"/>
                    <a:pt x="500" y="71"/>
                  </a:cubicBezTo>
                  <a:cubicBezTo>
                    <a:pt x="505" y="73"/>
                    <a:pt x="511" y="69"/>
                    <a:pt x="515" y="66"/>
                  </a:cubicBezTo>
                  <a:cubicBezTo>
                    <a:pt x="517" y="62"/>
                    <a:pt x="522" y="60"/>
                    <a:pt x="526" y="60"/>
                  </a:cubicBezTo>
                  <a:cubicBezTo>
                    <a:pt x="530" y="60"/>
                    <a:pt x="533" y="57"/>
                    <a:pt x="536" y="55"/>
                  </a:cubicBezTo>
                  <a:cubicBezTo>
                    <a:pt x="540" y="53"/>
                    <a:pt x="546" y="53"/>
                    <a:pt x="550" y="52"/>
                  </a:cubicBezTo>
                  <a:cubicBezTo>
                    <a:pt x="555" y="50"/>
                    <a:pt x="560" y="49"/>
                    <a:pt x="565" y="48"/>
                  </a:cubicBezTo>
                  <a:cubicBezTo>
                    <a:pt x="569" y="48"/>
                    <a:pt x="579" y="48"/>
                    <a:pt x="580" y="42"/>
                  </a:cubicBezTo>
                  <a:cubicBezTo>
                    <a:pt x="580" y="41"/>
                    <a:pt x="581" y="40"/>
                    <a:pt x="580" y="39"/>
                  </a:cubicBezTo>
                  <a:cubicBezTo>
                    <a:pt x="578" y="37"/>
                    <a:pt x="577" y="35"/>
                    <a:pt x="574" y="34"/>
                  </a:cubicBezTo>
                  <a:cubicBezTo>
                    <a:pt x="569" y="32"/>
                    <a:pt x="565" y="34"/>
                    <a:pt x="560" y="32"/>
                  </a:cubicBezTo>
                  <a:cubicBezTo>
                    <a:pt x="557" y="31"/>
                    <a:pt x="552" y="31"/>
                    <a:pt x="548" y="31"/>
                  </a:cubicBezTo>
                  <a:cubicBezTo>
                    <a:pt x="543" y="32"/>
                    <a:pt x="539" y="33"/>
                    <a:pt x="534" y="33"/>
                  </a:cubicBezTo>
                  <a:cubicBezTo>
                    <a:pt x="533" y="33"/>
                    <a:pt x="529" y="34"/>
                    <a:pt x="528" y="36"/>
                  </a:cubicBezTo>
                  <a:cubicBezTo>
                    <a:pt x="527" y="39"/>
                    <a:pt x="528" y="40"/>
                    <a:pt x="524" y="42"/>
                  </a:cubicBezTo>
                  <a:cubicBezTo>
                    <a:pt x="522" y="42"/>
                    <a:pt x="520" y="42"/>
                    <a:pt x="519" y="43"/>
                  </a:cubicBezTo>
                  <a:cubicBezTo>
                    <a:pt x="518" y="44"/>
                    <a:pt x="516" y="44"/>
                    <a:pt x="515" y="45"/>
                  </a:cubicBezTo>
                  <a:cubicBezTo>
                    <a:pt x="514" y="46"/>
                    <a:pt x="512" y="46"/>
                    <a:pt x="511" y="47"/>
                  </a:cubicBezTo>
                  <a:cubicBezTo>
                    <a:pt x="509" y="48"/>
                    <a:pt x="508" y="50"/>
                    <a:pt x="505" y="50"/>
                  </a:cubicBezTo>
                  <a:cubicBezTo>
                    <a:pt x="504" y="50"/>
                    <a:pt x="503" y="50"/>
                    <a:pt x="502" y="51"/>
                  </a:cubicBezTo>
                  <a:cubicBezTo>
                    <a:pt x="499" y="53"/>
                    <a:pt x="495" y="54"/>
                    <a:pt x="491" y="56"/>
                  </a:cubicBezTo>
                  <a:cubicBezTo>
                    <a:pt x="489" y="57"/>
                    <a:pt x="486" y="58"/>
                    <a:pt x="485" y="60"/>
                  </a:cubicBezTo>
                  <a:cubicBezTo>
                    <a:pt x="485" y="61"/>
                    <a:pt x="485" y="61"/>
                    <a:pt x="485" y="61"/>
                  </a:cubicBezTo>
                  <a:cubicBezTo>
                    <a:pt x="486" y="63"/>
                    <a:pt x="488" y="66"/>
                    <a:pt x="485" y="69"/>
                  </a:cubicBezTo>
                  <a:cubicBezTo>
                    <a:pt x="484" y="70"/>
                    <a:pt x="482" y="71"/>
                    <a:pt x="482" y="73"/>
                  </a:cubicBezTo>
                  <a:cubicBezTo>
                    <a:pt x="482" y="73"/>
                    <a:pt x="482" y="74"/>
                    <a:pt x="482" y="74"/>
                  </a:cubicBezTo>
                  <a:cubicBezTo>
                    <a:pt x="486" y="74"/>
                    <a:pt x="490" y="73"/>
                    <a:pt x="494" y="71"/>
                  </a:cubicBezTo>
                  <a:cubicBezTo>
                    <a:pt x="495" y="71"/>
                    <a:pt x="497" y="70"/>
                    <a:pt x="498" y="69"/>
                  </a:cubicBezTo>
                  <a:cubicBezTo>
                    <a:pt x="499" y="69"/>
                    <a:pt x="501" y="68"/>
                    <a:pt x="500" y="69"/>
                  </a:cubicBezTo>
                  <a:cubicBezTo>
                    <a:pt x="500" y="70"/>
                    <a:pt x="500" y="70"/>
                    <a:pt x="500" y="71"/>
                  </a:cubicBezTo>
                  <a:close/>
                  <a:moveTo>
                    <a:pt x="654" y="25"/>
                  </a:moveTo>
                  <a:cubicBezTo>
                    <a:pt x="652" y="25"/>
                    <a:pt x="650" y="26"/>
                    <a:pt x="647" y="25"/>
                  </a:cubicBezTo>
                  <a:cubicBezTo>
                    <a:pt x="646" y="24"/>
                    <a:pt x="645" y="25"/>
                    <a:pt x="644" y="25"/>
                  </a:cubicBezTo>
                  <a:cubicBezTo>
                    <a:pt x="644" y="25"/>
                    <a:pt x="641" y="26"/>
                    <a:pt x="642" y="26"/>
                  </a:cubicBezTo>
                  <a:cubicBezTo>
                    <a:pt x="643" y="23"/>
                    <a:pt x="643" y="25"/>
                    <a:pt x="643" y="23"/>
                  </a:cubicBezTo>
                  <a:cubicBezTo>
                    <a:pt x="643" y="23"/>
                    <a:pt x="643" y="23"/>
                    <a:pt x="643" y="22"/>
                  </a:cubicBezTo>
                  <a:cubicBezTo>
                    <a:pt x="642" y="22"/>
                    <a:pt x="642" y="22"/>
                    <a:pt x="642" y="22"/>
                  </a:cubicBezTo>
                  <a:cubicBezTo>
                    <a:pt x="642" y="22"/>
                    <a:pt x="643" y="22"/>
                    <a:pt x="643" y="21"/>
                  </a:cubicBezTo>
                  <a:cubicBezTo>
                    <a:pt x="643" y="21"/>
                    <a:pt x="643" y="21"/>
                    <a:pt x="643" y="21"/>
                  </a:cubicBezTo>
                  <a:cubicBezTo>
                    <a:pt x="643" y="20"/>
                    <a:pt x="643" y="17"/>
                    <a:pt x="641" y="16"/>
                  </a:cubicBezTo>
                  <a:cubicBezTo>
                    <a:pt x="640" y="16"/>
                    <a:pt x="637" y="16"/>
                    <a:pt x="635" y="16"/>
                  </a:cubicBezTo>
                  <a:cubicBezTo>
                    <a:pt x="636" y="16"/>
                    <a:pt x="636" y="16"/>
                    <a:pt x="636" y="15"/>
                  </a:cubicBezTo>
                  <a:cubicBezTo>
                    <a:pt x="636" y="15"/>
                    <a:pt x="636" y="15"/>
                    <a:pt x="636" y="14"/>
                  </a:cubicBezTo>
                  <a:cubicBezTo>
                    <a:pt x="633" y="13"/>
                    <a:pt x="628" y="14"/>
                    <a:pt x="625" y="15"/>
                  </a:cubicBezTo>
                  <a:cubicBezTo>
                    <a:pt x="624" y="15"/>
                    <a:pt x="624" y="15"/>
                    <a:pt x="624" y="16"/>
                  </a:cubicBezTo>
                  <a:cubicBezTo>
                    <a:pt x="625" y="16"/>
                    <a:pt x="625" y="16"/>
                    <a:pt x="625" y="16"/>
                  </a:cubicBezTo>
                  <a:cubicBezTo>
                    <a:pt x="624" y="16"/>
                    <a:pt x="624" y="16"/>
                    <a:pt x="624" y="16"/>
                  </a:cubicBezTo>
                  <a:cubicBezTo>
                    <a:pt x="621" y="15"/>
                    <a:pt x="615" y="16"/>
                    <a:pt x="612" y="18"/>
                  </a:cubicBezTo>
                  <a:cubicBezTo>
                    <a:pt x="612" y="18"/>
                    <a:pt x="612" y="19"/>
                    <a:pt x="612" y="19"/>
                  </a:cubicBezTo>
                  <a:cubicBezTo>
                    <a:pt x="615" y="18"/>
                    <a:pt x="618" y="18"/>
                    <a:pt x="620" y="19"/>
                  </a:cubicBezTo>
                  <a:cubicBezTo>
                    <a:pt x="619" y="19"/>
                    <a:pt x="617" y="19"/>
                    <a:pt x="616" y="19"/>
                  </a:cubicBezTo>
                  <a:cubicBezTo>
                    <a:pt x="613" y="19"/>
                    <a:pt x="607" y="19"/>
                    <a:pt x="604" y="21"/>
                  </a:cubicBezTo>
                  <a:cubicBezTo>
                    <a:pt x="604" y="22"/>
                    <a:pt x="604" y="22"/>
                    <a:pt x="605" y="22"/>
                  </a:cubicBezTo>
                  <a:cubicBezTo>
                    <a:pt x="607" y="22"/>
                    <a:pt x="610" y="22"/>
                    <a:pt x="612" y="22"/>
                  </a:cubicBezTo>
                  <a:cubicBezTo>
                    <a:pt x="620" y="21"/>
                    <a:pt x="609" y="23"/>
                    <a:pt x="608" y="23"/>
                  </a:cubicBezTo>
                  <a:cubicBezTo>
                    <a:pt x="606" y="23"/>
                    <a:pt x="606" y="22"/>
                    <a:pt x="604" y="22"/>
                  </a:cubicBezTo>
                  <a:cubicBezTo>
                    <a:pt x="603" y="22"/>
                    <a:pt x="599" y="23"/>
                    <a:pt x="599" y="23"/>
                  </a:cubicBezTo>
                  <a:cubicBezTo>
                    <a:pt x="599" y="23"/>
                    <a:pt x="596" y="23"/>
                    <a:pt x="595" y="24"/>
                  </a:cubicBezTo>
                  <a:cubicBezTo>
                    <a:pt x="594" y="26"/>
                    <a:pt x="597" y="28"/>
                    <a:pt x="598" y="27"/>
                  </a:cubicBezTo>
                  <a:cubicBezTo>
                    <a:pt x="601" y="27"/>
                    <a:pt x="601" y="29"/>
                    <a:pt x="604" y="29"/>
                  </a:cubicBezTo>
                  <a:cubicBezTo>
                    <a:pt x="605" y="30"/>
                    <a:pt x="608" y="30"/>
                    <a:pt x="609" y="30"/>
                  </a:cubicBezTo>
                  <a:cubicBezTo>
                    <a:pt x="614" y="31"/>
                    <a:pt x="614" y="26"/>
                    <a:pt x="618" y="29"/>
                  </a:cubicBezTo>
                  <a:cubicBezTo>
                    <a:pt x="620" y="29"/>
                    <a:pt x="621" y="29"/>
                    <a:pt x="623" y="29"/>
                  </a:cubicBezTo>
                  <a:cubicBezTo>
                    <a:pt x="626" y="29"/>
                    <a:pt x="630" y="29"/>
                    <a:pt x="633" y="29"/>
                  </a:cubicBezTo>
                  <a:cubicBezTo>
                    <a:pt x="634" y="29"/>
                    <a:pt x="634" y="29"/>
                    <a:pt x="634" y="29"/>
                  </a:cubicBezTo>
                  <a:cubicBezTo>
                    <a:pt x="634" y="29"/>
                    <a:pt x="633" y="29"/>
                    <a:pt x="633" y="29"/>
                  </a:cubicBezTo>
                  <a:cubicBezTo>
                    <a:pt x="629" y="30"/>
                    <a:pt x="626" y="30"/>
                    <a:pt x="622" y="30"/>
                  </a:cubicBezTo>
                  <a:cubicBezTo>
                    <a:pt x="619" y="29"/>
                    <a:pt x="616" y="30"/>
                    <a:pt x="613" y="30"/>
                  </a:cubicBezTo>
                  <a:cubicBezTo>
                    <a:pt x="611" y="30"/>
                    <a:pt x="608" y="30"/>
                    <a:pt x="606" y="31"/>
                  </a:cubicBezTo>
                  <a:cubicBezTo>
                    <a:pt x="606" y="31"/>
                    <a:pt x="606" y="32"/>
                    <a:pt x="606" y="32"/>
                  </a:cubicBezTo>
                  <a:cubicBezTo>
                    <a:pt x="607" y="38"/>
                    <a:pt x="619" y="36"/>
                    <a:pt x="623" y="36"/>
                  </a:cubicBezTo>
                  <a:cubicBezTo>
                    <a:pt x="627" y="36"/>
                    <a:pt x="631" y="35"/>
                    <a:pt x="635" y="34"/>
                  </a:cubicBezTo>
                  <a:cubicBezTo>
                    <a:pt x="638" y="33"/>
                    <a:pt x="640" y="33"/>
                    <a:pt x="643" y="33"/>
                  </a:cubicBezTo>
                  <a:cubicBezTo>
                    <a:pt x="645" y="33"/>
                    <a:pt x="648" y="32"/>
                    <a:pt x="651" y="32"/>
                  </a:cubicBezTo>
                  <a:cubicBezTo>
                    <a:pt x="651" y="32"/>
                    <a:pt x="651" y="33"/>
                    <a:pt x="651" y="33"/>
                  </a:cubicBezTo>
                  <a:cubicBezTo>
                    <a:pt x="650" y="33"/>
                    <a:pt x="650" y="33"/>
                    <a:pt x="651" y="34"/>
                  </a:cubicBezTo>
                  <a:cubicBezTo>
                    <a:pt x="651" y="34"/>
                    <a:pt x="651" y="34"/>
                    <a:pt x="652" y="34"/>
                  </a:cubicBezTo>
                  <a:cubicBezTo>
                    <a:pt x="653" y="34"/>
                    <a:pt x="657" y="32"/>
                    <a:pt x="657" y="32"/>
                  </a:cubicBezTo>
                  <a:cubicBezTo>
                    <a:pt x="656" y="36"/>
                    <a:pt x="660" y="35"/>
                    <a:pt x="662" y="34"/>
                  </a:cubicBezTo>
                  <a:cubicBezTo>
                    <a:pt x="665" y="34"/>
                    <a:pt x="668" y="34"/>
                    <a:pt x="671" y="34"/>
                  </a:cubicBezTo>
                  <a:cubicBezTo>
                    <a:pt x="673" y="33"/>
                    <a:pt x="676" y="33"/>
                    <a:pt x="678" y="31"/>
                  </a:cubicBezTo>
                  <a:cubicBezTo>
                    <a:pt x="681" y="29"/>
                    <a:pt x="684" y="29"/>
                    <a:pt x="687" y="27"/>
                  </a:cubicBezTo>
                  <a:cubicBezTo>
                    <a:pt x="687" y="26"/>
                    <a:pt x="687" y="26"/>
                    <a:pt x="687" y="26"/>
                  </a:cubicBezTo>
                  <a:cubicBezTo>
                    <a:pt x="687" y="26"/>
                    <a:pt x="686" y="25"/>
                    <a:pt x="686" y="25"/>
                  </a:cubicBezTo>
                  <a:cubicBezTo>
                    <a:pt x="686" y="25"/>
                    <a:pt x="686" y="25"/>
                    <a:pt x="686" y="25"/>
                  </a:cubicBezTo>
                  <a:cubicBezTo>
                    <a:pt x="686" y="25"/>
                    <a:pt x="686" y="25"/>
                    <a:pt x="686" y="25"/>
                  </a:cubicBezTo>
                  <a:cubicBezTo>
                    <a:pt x="689" y="22"/>
                    <a:pt x="687" y="22"/>
                    <a:pt x="684" y="24"/>
                  </a:cubicBezTo>
                  <a:cubicBezTo>
                    <a:pt x="684" y="23"/>
                    <a:pt x="683" y="23"/>
                    <a:pt x="682" y="23"/>
                  </a:cubicBezTo>
                  <a:cubicBezTo>
                    <a:pt x="679" y="23"/>
                    <a:pt x="676" y="26"/>
                    <a:pt x="674" y="24"/>
                  </a:cubicBezTo>
                  <a:cubicBezTo>
                    <a:pt x="673" y="22"/>
                    <a:pt x="670" y="24"/>
                    <a:pt x="668" y="25"/>
                  </a:cubicBezTo>
                  <a:cubicBezTo>
                    <a:pt x="667" y="25"/>
                    <a:pt x="663" y="28"/>
                    <a:pt x="666" y="26"/>
                  </a:cubicBezTo>
                  <a:cubicBezTo>
                    <a:pt x="667" y="25"/>
                    <a:pt x="669" y="24"/>
                    <a:pt x="670" y="23"/>
                  </a:cubicBezTo>
                  <a:cubicBezTo>
                    <a:pt x="671" y="22"/>
                    <a:pt x="671" y="22"/>
                    <a:pt x="670" y="22"/>
                  </a:cubicBezTo>
                  <a:cubicBezTo>
                    <a:pt x="666" y="22"/>
                    <a:pt x="673" y="21"/>
                    <a:pt x="674" y="20"/>
                  </a:cubicBezTo>
                  <a:cubicBezTo>
                    <a:pt x="674" y="19"/>
                    <a:pt x="674" y="19"/>
                    <a:pt x="674" y="19"/>
                  </a:cubicBezTo>
                  <a:cubicBezTo>
                    <a:pt x="672" y="17"/>
                    <a:pt x="676" y="17"/>
                    <a:pt x="676" y="15"/>
                  </a:cubicBezTo>
                  <a:cubicBezTo>
                    <a:pt x="676" y="15"/>
                    <a:pt x="675" y="14"/>
                    <a:pt x="675" y="14"/>
                  </a:cubicBezTo>
                  <a:cubicBezTo>
                    <a:pt x="672" y="13"/>
                    <a:pt x="670" y="15"/>
                    <a:pt x="667" y="16"/>
                  </a:cubicBezTo>
                  <a:cubicBezTo>
                    <a:pt x="664" y="16"/>
                    <a:pt x="661" y="16"/>
                    <a:pt x="659" y="18"/>
                  </a:cubicBezTo>
                  <a:cubicBezTo>
                    <a:pt x="659" y="18"/>
                    <a:pt x="659" y="18"/>
                    <a:pt x="659" y="18"/>
                  </a:cubicBezTo>
                  <a:cubicBezTo>
                    <a:pt x="659" y="19"/>
                    <a:pt x="660" y="19"/>
                    <a:pt x="661" y="20"/>
                  </a:cubicBezTo>
                  <a:cubicBezTo>
                    <a:pt x="663" y="21"/>
                    <a:pt x="657" y="21"/>
                    <a:pt x="657" y="21"/>
                  </a:cubicBezTo>
                  <a:cubicBezTo>
                    <a:pt x="656" y="21"/>
                    <a:pt x="656" y="21"/>
                    <a:pt x="655" y="22"/>
                  </a:cubicBezTo>
                  <a:cubicBezTo>
                    <a:pt x="655" y="22"/>
                    <a:pt x="655" y="22"/>
                    <a:pt x="655" y="22"/>
                  </a:cubicBezTo>
                  <a:cubicBezTo>
                    <a:pt x="655" y="24"/>
                    <a:pt x="655" y="24"/>
                    <a:pt x="656" y="25"/>
                  </a:cubicBezTo>
                  <a:cubicBezTo>
                    <a:pt x="658" y="27"/>
                    <a:pt x="654" y="26"/>
                    <a:pt x="654" y="25"/>
                  </a:cubicBezTo>
                  <a:close/>
                  <a:moveTo>
                    <a:pt x="787" y="24"/>
                  </a:moveTo>
                  <a:cubicBezTo>
                    <a:pt x="784" y="23"/>
                    <a:pt x="782" y="22"/>
                    <a:pt x="779" y="22"/>
                  </a:cubicBezTo>
                  <a:cubicBezTo>
                    <a:pt x="775" y="21"/>
                    <a:pt x="772" y="21"/>
                    <a:pt x="769" y="21"/>
                  </a:cubicBezTo>
                  <a:cubicBezTo>
                    <a:pt x="769" y="21"/>
                    <a:pt x="768" y="21"/>
                    <a:pt x="768" y="22"/>
                  </a:cubicBezTo>
                  <a:cubicBezTo>
                    <a:pt x="768" y="22"/>
                    <a:pt x="768" y="22"/>
                    <a:pt x="768" y="22"/>
                  </a:cubicBezTo>
                  <a:cubicBezTo>
                    <a:pt x="768" y="22"/>
                    <a:pt x="768" y="22"/>
                    <a:pt x="768" y="23"/>
                  </a:cubicBezTo>
                  <a:cubicBezTo>
                    <a:pt x="771" y="25"/>
                    <a:pt x="777" y="26"/>
                    <a:pt x="780" y="26"/>
                  </a:cubicBezTo>
                  <a:cubicBezTo>
                    <a:pt x="783" y="27"/>
                    <a:pt x="788" y="29"/>
                    <a:pt x="791" y="27"/>
                  </a:cubicBezTo>
                  <a:cubicBezTo>
                    <a:pt x="791" y="27"/>
                    <a:pt x="791" y="27"/>
                    <a:pt x="791" y="27"/>
                  </a:cubicBezTo>
                  <a:cubicBezTo>
                    <a:pt x="791" y="27"/>
                    <a:pt x="791" y="27"/>
                    <a:pt x="791" y="27"/>
                  </a:cubicBezTo>
                  <a:cubicBezTo>
                    <a:pt x="792" y="27"/>
                    <a:pt x="792" y="26"/>
                    <a:pt x="792" y="26"/>
                  </a:cubicBezTo>
                  <a:cubicBezTo>
                    <a:pt x="791" y="25"/>
                    <a:pt x="791" y="25"/>
                    <a:pt x="790" y="25"/>
                  </a:cubicBezTo>
                  <a:cubicBezTo>
                    <a:pt x="789" y="25"/>
                    <a:pt x="788" y="24"/>
                    <a:pt x="787" y="24"/>
                  </a:cubicBezTo>
                  <a:close/>
                  <a:moveTo>
                    <a:pt x="741" y="14"/>
                  </a:moveTo>
                  <a:cubicBezTo>
                    <a:pt x="740" y="13"/>
                    <a:pt x="739" y="13"/>
                    <a:pt x="738" y="13"/>
                  </a:cubicBezTo>
                  <a:cubicBezTo>
                    <a:pt x="737" y="12"/>
                    <a:pt x="734" y="12"/>
                    <a:pt x="733" y="13"/>
                  </a:cubicBezTo>
                  <a:cubicBezTo>
                    <a:pt x="732" y="14"/>
                    <a:pt x="734" y="15"/>
                    <a:pt x="734" y="15"/>
                  </a:cubicBezTo>
                  <a:cubicBezTo>
                    <a:pt x="735" y="15"/>
                    <a:pt x="736" y="16"/>
                    <a:pt x="737" y="16"/>
                  </a:cubicBezTo>
                  <a:cubicBezTo>
                    <a:pt x="738" y="17"/>
                    <a:pt x="739" y="16"/>
                    <a:pt x="740" y="15"/>
                  </a:cubicBezTo>
                  <a:cubicBezTo>
                    <a:pt x="741" y="16"/>
                    <a:pt x="742" y="16"/>
                    <a:pt x="743" y="16"/>
                  </a:cubicBezTo>
                  <a:cubicBezTo>
                    <a:pt x="743" y="15"/>
                    <a:pt x="743" y="15"/>
                    <a:pt x="743" y="15"/>
                  </a:cubicBezTo>
                  <a:cubicBezTo>
                    <a:pt x="742" y="14"/>
                    <a:pt x="741" y="14"/>
                    <a:pt x="741" y="14"/>
                  </a:cubicBezTo>
                  <a:close/>
                  <a:moveTo>
                    <a:pt x="755" y="40"/>
                  </a:moveTo>
                  <a:cubicBezTo>
                    <a:pt x="755" y="41"/>
                    <a:pt x="756" y="41"/>
                    <a:pt x="756" y="40"/>
                  </a:cubicBezTo>
                  <a:cubicBezTo>
                    <a:pt x="757" y="40"/>
                    <a:pt x="757" y="39"/>
                    <a:pt x="757" y="38"/>
                  </a:cubicBezTo>
                  <a:cubicBezTo>
                    <a:pt x="757" y="38"/>
                    <a:pt x="757" y="37"/>
                    <a:pt x="757" y="37"/>
                  </a:cubicBezTo>
                  <a:cubicBezTo>
                    <a:pt x="757" y="36"/>
                    <a:pt x="757" y="36"/>
                    <a:pt x="757" y="36"/>
                  </a:cubicBezTo>
                  <a:cubicBezTo>
                    <a:pt x="757" y="35"/>
                    <a:pt x="756" y="35"/>
                    <a:pt x="756" y="35"/>
                  </a:cubicBezTo>
                  <a:cubicBezTo>
                    <a:pt x="755" y="35"/>
                    <a:pt x="755" y="36"/>
                    <a:pt x="755" y="37"/>
                  </a:cubicBezTo>
                  <a:cubicBezTo>
                    <a:pt x="755" y="37"/>
                    <a:pt x="755" y="37"/>
                    <a:pt x="755" y="37"/>
                  </a:cubicBezTo>
                  <a:cubicBezTo>
                    <a:pt x="755" y="37"/>
                    <a:pt x="754" y="38"/>
                    <a:pt x="754" y="39"/>
                  </a:cubicBezTo>
                  <a:cubicBezTo>
                    <a:pt x="754" y="39"/>
                    <a:pt x="754" y="40"/>
                    <a:pt x="755" y="40"/>
                  </a:cubicBezTo>
                  <a:close/>
                  <a:moveTo>
                    <a:pt x="716" y="52"/>
                  </a:moveTo>
                  <a:cubicBezTo>
                    <a:pt x="716" y="52"/>
                    <a:pt x="716" y="52"/>
                    <a:pt x="716" y="52"/>
                  </a:cubicBezTo>
                  <a:cubicBezTo>
                    <a:pt x="713" y="52"/>
                    <a:pt x="711" y="52"/>
                    <a:pt x="708" y="52"/>
                  </a:cubicBezTo>
                  <a:cubicBezTo>
                    <a:pt x="706" y="51"/>
                    <a:pt x="704" y="51"/>
                    <a:pt x="702" y="52"/>
                  </a:cubicBezTo>
                  <a:cubicBezTo>
                    <a:pt x="701" y="52"/>
                    <a:pt x="701" y="53"/>
                    <a:pt x="701" y="53"/>
                  </a:cubicBezTo>
                  <a:cubicBezTo>
                    <a:pt x="703" y="54"/>
                    <a:pt x="704" y="54"/>
                    <a:pt x="706" y="54"/>
                  </a:cubicBezTo>
                  <a:cubicBezTo>
                    <a:pt x="708" y="54"/>
                    <a:pt x="710" y="54"/>
                    <a:pt x="712" y="54"/>
                  </a:cubicBezTo>
                  <a:cubicBezTo>
                    <a:pt x="713" y="54"/>
                    <a:pt x="718" y="55"/>
                    <a:pt x="717" y="53"/>
                  </a:cubicBezTo>
                  <a:cubicBezTo>
                    <a:pt x="717" y="52"/>
                    <a:pt x="717" y="52"/>
                    <a:pt x="716" y="52"/>
                  </a:cubicBezTo>
                  <a:close/>
                  <a:moveTo>
                    <a:pt x="699" y="1"/>
                  </a:moveTo>
                  <a:cubicBezTo>
                    <a:pt x="695" y="1"/>
                    <a:pt x="692" y="1"/>
                    <a:pt x="689" y="1"/>
                  </a:cubicBezTo>
                  <a:cubicBezTo>
                    <a:pt x="685" y="1"/>
                    <a:pt x="682" y="0"/>
                    <a:pt x="678" y="1"/>
                  </a:cubicBezTo>
                  <a:cubicBezTo>
                    <a:pt x="678" y="1"/>
                    <a:pt x="678" y="1"/>
                    <a:pt x="678" y="1"/>
                  </a:cubicBezTo>
                  <a:cubicBezTo>
                    <a:pt x="678" y="1"/>
                    <a:pt x="678" y="1"/>
                    <a:pt x="678" y="1"/>
                  </a:cubicBezTo>
                  <a:cubicBezTo>
                    <a:pt x="677" y="1"/>
                    <a:pt x="677" y="2"/>
                    <a:pt x="678" y="2"/>
                  </a:cubicBezTo>
                  <a:cubicBezTo>
                    <a:pt x="679" y="2"/>
                    <a:pt x="686" y="1"/>
                    <a:pt x="687" y="3"/>
                  </a:cubicBezTo>
                  <a:cubicBezTo>
                    <a:pt x="687" y="4"/>
                    <a:pt x="692" y="5"/>
                    <a:pt x="691" y="4"/>
                  </a:cubicBezTo>
                  <a:cubicBezTo>
                    <a:pt x="693" y="6"/>
                    <a:pt x="701" y="6"/>
                    <a:pt x="703" y="4"/>
                  </a:cubicBezTo>
                  <a:cubicBezTo>
                    <a:pt x="704" y="4"/>
                    <a:pt x="703" y="2"/>
                    <a:pt x="703" y="2"/>
                  </a:cubicBezTo>
                  <a:cubicBezTo>
                    <a:pt x="702" y="0"/>
                    <a:pt x="700" y="0"/>
                    <a:pt x="699" y="1"/>
                  </a:cubicBezTo>
                  <a:close/>
                  <a:moveTo>
                    <a:pt x="774" y="12"/>
                  </a:moveTo>
                  <a:cubicBezTo>
                    <a:pt x="772" y="12"/>
                    <a:pt x="771" y="12"/>
                    <a:pt x="770" y="13"/>
                  </a:cubicBezTo>
                  <a:cubicBezTo>
                    <a:pt x="769" y="14"/>
                    <a:pt x="769" y="16"/>
                    <a:pt x="768" y="16"/>
                  </a:cubicBezTo>
                  <a:cubicBezTo>
                    <a:pt x="766" y="17"/>
                    <a:pt x="768" y="19"/>
                    <a:pt x="769" y="19"/>
                  </a:cubicBezTo>
                  <a:cubicBezTo>
                    <a:pt x="770" y="21"/>
                    <a:pt x="773" y="21"/>
                    <a:pt x="775" y="21"/>
                  </a:cubicBezTo>
                  <a:cubicBezTo>
                    <a:pt x="777" y="21"/>
                    <a:pt x="779" y="22"/>
                    <a:pt x="781" y="22"/>
                  </a:cubicBezTo>
                  <a:cubicBezTo>
                    <a:pt x="784" y="22"/>
                    <a:pt x="785" y="22"/>
                    <a:pt x="787" y="20"/>
                  </a:cubicBezTo>
                  <a:cubicBezTo>
                    <a:pt x="788" y="20"/>
                    <a:pt x="789" y="19"/>
                    <a:pt x="788" y="18"/>
                  </a:cubicBezTo>
                  <a:cubicBezTo>
                    <a:pt x="789" y="18"/>
                    <a:pt x="789" y="18"/>
                    <a:pt x="789" y="17"/>
                  </a:cubicBezTo>
                  <a:cubicBezTo>
                    <a:pt x="789" y="15"/>
                    <a:pt x="783" y="14"/>
                    <a:pt x="782" y="14"/>
                  </a:cubicBezTo>
                  <a:cubicBezTo>
                    <a:pt x="779" y="13"/>
                    <a:pt x="777" y="11"/>
                    <a:pt x="774" y="12"/>
                  </a:cubicBezTo>
                  <a:close/>
                  <a:moveTo>
                    <a:pt x="738" y="40"/>
                  </a:moveTo>
                  <a:cubicBezTo>
                    <a:pt x="739" y="40"/>
                    <a:pt x="740" y="40"/>
                    <a:pt x="741" y="40"/>
                  </a:cubicBezTo>
                  <a:cubicBezTo>
                    <a:pt x="741" y="40"/>
                    <a:pt x="743" y="40"/>
                    <a:pt x="743" y="39"/>
                  </a:cubicBezTo>
                  <a:cubicBezTo>
                    <a:pt x="744" y="39"/>
                    <a:pt x="743" y="38"/>
                    <a:pt x="743" y="38"/>
                  </a:cubicBezTo>
                  <a:cubicBezTo>
                    <a:pt x="742" y="37"/>
                    <a:pt x="741" y="38"/>
                    <a:pt x="741" y="38"/>
                  </a:cubicBezTo>
                  <a:cubicBezTo>
                    <a:pt x="740" y="38"/>
                    <a:pt x="739" y="38"/>
                    <a:pt x="738" y="38"/>
                  </a:cubicBezTo>
                  <a:cubicBezTo>
                    <a:pt x="738" y="38"/>
                    <a:pt x="738" y="38"/>
                    <a:pt x="738" y="38"/>
                  </a:cubicBezTo>
                  <a:cubicBezTo>
                    <a:pt x="737" y="38"/>
                    <a:pt x="736" y="38"/>
                    <a:pt x="736" y="39"/>
                  </a:cubicBezTo>
                  <a:cubicBezTo>
                    <a:pt x="736" y="40"/>
                    <a:pt x="736" y="40"/>
                    <a:pt x="737" y="40"/>
                  </a:cubicBezTo>
                  <a:cubicBezTo>
                    <a:pt x="737" y="41"/>
                    <a:pt x="738" y="40"/>
                    <a:pt x="738" y="40"/>
                  </a:cubicBezTo>
                  <a:close/>
                  <a:moveTo>
                    <a:pt x="795" y="34"/>
                  </a:moveTo>
                  <a:cubicBezTo>
                    <a:pt x="793" y="35"/>
                    <a:pt x="794" y="36"/>
                    <a:pt x="795" y="37"/>
                  </a:cubicBezTo>
                  <a:cubicBezTo>
                    <a:pt x="795" y="37"/>
                    <a:pt x="795" y="37"/>
                    <a:pt x="795" y="37"/>
                  </a:cubicBezTo>
                  <a:cubicBezTo>
                    <a:pt x="795" y="37"/>
                    <a:pt x="796" y="38"/>
                    <a:pt x="796" y="38"/>
                  </a:cubicBezTo>
                  <a:cubicBezTo>
                    <a:pt x="796" y="39"/>
                    <a:pt x="797" y="39"/>
                    <a:pt x="798" y="39"/>
                  </a:cubicBezTo>
                  <a:cubicBezTo>
                    <a:pt x="799" y="39"/>
                    <a:pt x="800" y="37"/>
                    <a:pt x="799" y="36"/>
                  </a:cubicBezTo>
                  <a:cubicBezTo>
                    <a:pt x="799" y="36"/>
                    <a:pt x="798" y="36"/>
                    <a:pt x="797" y="35"/>
                  </a:cubicBezTo>
                  <a:cubicBezTo>
                    <a:pt x="796" y="35"/>
                    <a:pt x="796" y="34"/>
                    <a:pt x="795" y="34"/>
                  </a:cubicBezTo>
                  <a:close/>
                  <a:moveTo>
                    <a:pt x="755" y="28"/>
                  </a:moveTo>
                  <a:cubicBezTo>
                    <a:pt x="755" y="29"/>
                    <a:pt x="755" y="29"/>
                    <a:pt x="756" y="29"/>
                  </a:cubicBezTo>
                  <a:cubicBezTo>
                    <a:pt x="758" y="29"/>
                    <a:pt x="759" y="30"/>
                    <a:pt x="760" y="31"/>
                  </a:cubicBezTo>
                  <a:cubicBezTo>
                    <a:pt x="760" y="31"/>
                    <a:pt x="760" y="33"/>
                    <a:pt x="760" y="33"/>
                  </a:cubicBezTo>
                  <a:cubicBezTo>
                    <a:pt x="763" y="35"/>
                    <a:pt x="768" y="36"/>
                    <a:pt x="772" y="36"/>
                  </a:cubicBezTo>
                  <a:cubicBezTo>
                    <a:pt x="775" y="36"/>
                    <a:pt x="774" y="38"/>
                    <a:pt x="775" y="40"/>
                  </a:cubicBezTo>
                  <a:cubicBezTo>
                    <a:pt x="776" y="42"/>
                    <a:pt x="772" y="42"/>
                    <a:pt x="771" y="43"/>
                  </a:cubicBezTo>
                  <a:cubicBezTo>
                    <a:pt x="769" y="45"/>
                    <a:pt x="765" y="47"/>
                    <a:pt x="766" y="51"/>
                  </a:cubicBezTo>
                  <a:cubicBezTo>
                    <a:pt x="767" y="53"/>
                    <a:pt x="768" y="55"/>
                    <a:pt x="770" y="55"/>
                  </a:cubicBezTo>
                  <a:cubicBezTo>
                    <a:pt x="773" y="55"/>
                    <a:pt x="774" y="57"/>
                    <a:pt x="776" y="58"/>
                  </a:cubicBezTo>
                  <a:cubicBezTo>
                    <a:pt x="779" y="59"/>
                    <a:pt x="782" y="58"/>
                    <a:pt x="785" y="58"/>
                  </a:cubicBezTo>
                  <a:cubicBezTo>
                    <a:pt x="788" y="59"/>
                    <a:pt x="786" y="60"/>
                    <a:pt x="786" y="61"/>
                  </a:cubicBezTo>
                  <a:cubicBezTo>
                    <a:pt x="787" y="61"/>
                    <a:pt x="788" y="61"/>
                    <a:pt x="789" y="62"/>
                  </a:cubicBezTo>
                  <a:cubicBezTo>
                    <a:pt x="790" y="62"/>
                    <a:pt x="793" y="64"/>
                    <a:pt x="795" y="64"/>
                  </a:cubicBezTo>
                  <a:cubicBezTo>
                    <a:pt x="798" y="64"/>
                    <a:pt x="800" y="65"/>
                    <a:pt x="803" y="65"/>
                  </a:cubicBezTo>
                  <a:cubicBezTo>
                    <a:pt x="806" y="65"/>
                    <a:pt x="809" y="64"/>
                    <a:pt x="811" y="66"/>
                  </a:cubicBezTo>
                  <a:cubicBezTo>
                    <a:pt x="813" y="67"/>
                    <a:pt x="816" y="67"/>
                    <a:pt x="819" y="67"/>
                  </a:cubicBezTo>
                  <a:cubicBezTo>
                    <a:pt x="821" y="68"/>
                    <a:pt x="825" y="68"/>
                    <a:pt x="827" y="66"/>
                  </a:cubicBezTo>
                  <a:cubicBezTo>
                    <a:pt x="828" y="66"/>
                    <a:pt x="828" y="66"/>
                    <a:pt x="827" y="67"/>
                  </a:cubicBezTo>
                  <a:cubicBezTo>
                    <a:pt x="826" y="68"/>
                    <a:pt x="826" y="68"/>
                    <a:pt x="826" y="69"/>
                  </a:cubicBezTo>
                  <a:cubicBezTo>
                    <a:pt x="826" y="69"/>
                    <a:pt x="826" y="69"/>
                    <a:pt x="826" y="70"/>
                  </a:cubicBezTo>
                  <a:cubicBezTo>
                    <a:pt x="827" y="70"/>
                    <a:pt x="827" y="70"/>
                    <a:pt x="828" y="70"/>
                  </a:cubicBezTo>
                  <a:cubicBezTo>
                    <a:pt x="830" y="71"/>
                    <a:pt x="832" y="72"/>
                    <a:pt x="833" y="72"/>
                  </a:cubicBezTo>
                  <a:cubicBezTo>
                    <a:pt x="835" y="72"/>
                    <a:pt x="837" y="72"/>
                    <a:pt x="840" y="72"/>
                  </a:cubicBezTo>
                  <a:cubicBezTo>
                    <a:pt x="843" y="71"/>
                    <a:pt x="846" y="73"/>
                    <a:pt x="849" y="72"/>
                  </a:cubicBezTo>
                  <a:cubicBezTo>
                    <a:pt x="851" y="71"/>
                    <a:pt x="850" y="70"/>
                    <a:pt x="852" y="71"/>
                  </a:cubicBezTo>
                  <a:cubicBezTo>
                    <a:pt x="853" y="71"/>
                    <a:pt x="854" y="71"/>
                    <a:pt x="855" y="70"/>
                  </a:cubicBezTo>
                  <a:cubicBezTo>
                    <a:pt x="856" y="70"/>
                    <a:pt x="856" y="69"/>
                    <a:pt x="856" y="69"/>
                  </a:cubicBezTo>
                  <a:cubicBezTo>
                    <a:pt x="856" y="67"/>
                    <a:pt x="857" y="66"/>
                    <a:pt x="857" y="65"/>
                  </a:cubicBezTo>
                  <a:cubicBezTo>
                    <a:pt x="857" y="63"/>
                    <a:pt x="856" y="62"/>
                    <a:pt x="854" y="61"/>
                  </a:cubicBezTo>
                  <a:cubicBezTo>
                    <a:pt x="852" y="60"/>
                    <a:pt x="850" y="60"/>
                    <a:pt x="848" y="58"/>
                  </a:cubicBezTo>
                  <a:cubicBezTo>
                    <a:pt x="847" y="58"/>
                    <a:pt x="847" y="57"/>
                    <a:pt x="846" y="56"/>
                  </a:cubicBezTo>
                  <a:cubicBezTo>
                    <a:pt x="843" y="55"/>
                    <a:pt x="840" y="56"/>
                    <a:pt x="837" y="55"/>
                  </a:cubicBezTo>
                  <a:cubicBezTo>
                    <a:pt x="833" y="55"/>
                    <a:pt x="830" y="54"/>
                    <a:pt x="826" y="54"/>
                  </a:cubicBezTo>
                  <a:cubicBezTo>
                    <a:pt x="822" y="54"/>
                    <a:pt x="819" y="53"/>
                    <a:pt x="815" y="53"/>
                  </a:cubicBezTo>
                  <a:cubicBezTo>
                    <a:pt x="811" y="54"/>
                    <a:pt x="808" y="53"/>
                    <a:pt x="805" y="50"/>
                  </a:cubicBezTo>
                  <a:cubicBezTo>
                    <a:pt x="803" y="49"/>
                    <a:pt x="798" y="51"/>
                    <a:pt x="798" y="48"/>
                  </a:cubicBezTo>
                  <a:cubicBezTo>
                    <a:pt x="797" y="47"/>
                    <a:pt x="796" y="47"/>
                    <a:pt x="795" y="47"/>
                  </a:cubicBezTo>
                  <a:cubicBezTo>
                    <a:pt x="793" y="47"/>
                    <a:pt x="791" y="45"/>
                    <a:pt x="789" y="44"/>
                  </a:cubicBezTo>
                  <a:cubicBezTo>
                    <a:pt x="787" y="43"/>
                    <a:pt x="787" y="41"/>
                    <a:pt x="787" y="40"/>
                  </a:cubicBezTo>
                  <a:cubicBezTo>
                    <a:pt x="790" y="42"/>
                    <a:pt x="793" y="44"/>
                    <a:pt x="798" y="43"/>
                  </a:cubicBezTo>
                  <a:cubicBezTo>
                    <a:pt x="798" y="43"/>
                    <a:pt x="798" y="43"/>
                    <a:pt x="798" y="43"/>
                  </a:cubicBezTo>
                  <a:cubicBezTo>
                    <a:pt x="798" y="41"/>
                    <a:pt x="796" y="39"/>
                    <a:pt x="795" y="39"/>
                  </a:cubicBezTo>
                  <a:cubicBezTo>
                    <a:pt x="792" y="38"/>
                    <a:pt x="794" y="37"/>
                    <a:pt x="793" y="36"/>
                  </a:cubicBezTo>
                  <a:cubicBezTo>
                    <a:pt x="792" y="35"/>
                    <a:pt x="791" y="34"/>
                    <a:pt x="789" y="34"/>
                  </a:cubicBezTo>
                  <a:cubicBezTo>
                    <a:pt x="788" y="33"/>
                    <a:pt x="785" y="34"/>
                    <a:pt x="783" y="34"/>
                  </a:cubicBezTo>
                  <a:cubicBezTo>
                    <a:pt x="780" y="34"/>
                    <a:pt x="779" y="33"/>
                    <a:pt x="777" y="30"/>
                  </a:cubicBezTo>
                  <a:cubicBezTo>
                    <a:pt x="777" y="29"/>
                    <a:pt x="775" y="29"/>
                    <a:pt x="775" y="29"/>
                  </a:cubicBezTo>
                  <a:cubicBezTo>
                    <a:pt x="772" y="28"/>
                    <a:pt x="769" y="27"/>
                    <a:pt x="767" y="26"/>
                  </a:cubicBezTo>
                  <a:cubicBezTo>
                    <a:pt x="766" y="26"/>
                    <a:pt x="752" y="24"/>
                    <a:pt x="755" y="28"/>
                  </a:cubicBezTo>
                  <a:close/>
                  <a:moveTo>
                    <a:pt x="803" y="33"/>
                  </a:moveTo>
                  <a:cubicBezTo>
                    <a:pt x="804" y="33"/>
                    <a:pt x="806" y="33"/>
                    <a:pt x="807" y="33"/>
                  </a:cubicBezTo>
                  <a:cubicBezTo>
                    <a:pt x="809" y="31"/>
                    <a:pt x="807" y="30"/>
                    <a:pt x="805" y="30"/>
                  </a:cubicBezTo>
                  <a:cubicBezTo>
                    <a:pt x="805" y="30"/>
                    <a:pt x="805" y="30"/>
                    <a:pt x="805" y="30"/>
                  </a:cubicBezTo>
                  <a:cubicBezTo>
                    <a:pt x="803" y="30"/>
                    <a:pt x="801" y="29"/>
                    <a:pt x="799" y="29"/>
                  </a:cubicBezTo>
                  <a:cubicBezTo>
                    <a:pt x="797" y="30"/>
                    <a:pt x="798" y="32"/>
                    <a:pt x="799" y="32"/>
                  </a:cubicBezTo>
                  <a:cubicBezTo>
                    <a:pt x="801" y="33"/>
                    <a:pt x="802" y="33"/>
                    <a:pt x="803" y="33"/>
                  </a:cubicBezTo>
                  <a:close/>
                  <a:moveTo>
                    <a:pt x="861" y="90"/>
                  </a:moveTo>
                  <a:cubicBezTo>
                    <a:pt x="856" y="87"/>
                    <a:pt x="852" y="85"/>
                    <a:pt x="846" y="84"/>
                  </a:cubicBezTo>
                  <a:cubicBezTo>
                    <a:pt x="843" y="84"/>
                    <a:pt x="840" y="79"/>
                    <a:pt x="837" y="80"/>
                  </a:cubicBezTo>
                  <a:cubicBezTo>
                    <a:pt x="835" y="81"/>
                    <a:pt x="835" y="83"/>
                    <a:pt x="834" y="84"/>
                  </a:cubicBezTo>
                  <a:cubicBezTo>
                    <a:pt x="832" y="84"/>
                    <a:pt x="833" y="85"/>
                    <a:pt x="833" y="86"/>
                  </a:cubicBezTo>
                  <a:cubicBezTo>
                    <a:pt x="833" y="87"/>
                    <a:pt x="835" y="87"/>
                    <a:pt x="835" y="87"/>
                  </a:cubicBezTo>
                  <a:cubicBezTo>
                    <a:pt x="838" y="88"/>
                    <a:pt x="835" y="91"/>
                    <a:pt x="835" y="92"/>
                  </a:cubicBezTo>
                  <a:cubicBezTo>
                    <a:pt x="836" y="98"/>
                    <a:pt x="842" y="97"/>
                    <a:pt x="846" y="97"/>
                  </a:cubicBezTo>
                  <a:cubicBezTo>
                    <a:pt x="850" y="97"/>
                    <a:pt x="855" y="99"/>
                    <a:pt x="858" y="100"/>
                  </a:cubicBezTo>
                  <a:cubicBezTo>
                    <a:pt x="859" y="100"/>
                    <a:pt x="862" y="102"/>
                    <a:pt x="863" y="101"/>
                  </a:cubicBezTo>
                  <a:cubicBezTo>
                    <a:pt x="866" y="100"/>
                    <a:pt x="864" y="97"/>
                    <a:pt x="862" y="94"/>
                  </a:cubicBezTo>
                  <a:cubicBezTo>
                    <a:pt x="863" y="93"/>
                    <a:pt x="863" y="91"/>
                    <a:pt x="861" y="90"/>
                  </a:cubicBezTo>
                  <a:close/>
                  <a:moveTo>
                    <a:pt x="757" y="46"/>
                  </a:moveTo>
                  <a:cubicBezTo>
                    <a:pt x="759" y="43"/>
                    <a:pt x="756" y="44"/>
                    <a:pt x="755" y="42"/>
                  </a:cubicBezTo>
                  <a:cubicBezTo>
                    <a:pt x="752" y="38"/>
                    <a:pt x="750" y="40"/>
                    <a:pt x="746" y="40"/>
                  </a:cubicBezTo>
                  <a:cubicBezTo>
                    <a:pt x="744" y="40"/>
                    <a:pt x="744" y="41"/>
                    <a:pt x="742" y="41"/>
                  </a:cubicBezTo>
                  <a:cubicBezTo>
                    <a:pt x="741" y="42"/>
                    <a:pt x="740" y="42"/>
                    <a:pt x="740" y="43"/>
                  </a:cubicBezTo>
                  <a:cubicBezTo>
                    <a:pt x="740" y="43"/>
                    <a:pt x="740" y="43"/>
                    <a:pt x="740" y="43"/>
                  </a:cubicBezTo>
                  <a:cubicBezTo>
                    <a:pt x="739" y="43"/>
                    <a:pt x="738" y="43"/>
                    <a:pt x="737" y="43"/>
                  </a:cubicBezTo>
                  <a:cubicBezTo>
                    <a:pt x="736" y="43"/>
                    <a:pt x="735" y="43"/>
                    <a:pt x="735" y="44"/>
                  </a:cubicBezTo>
                  <a:cubicBezTo>
                    <a:pt x="734" y="46"/>
                    <a:pt x="738" y="47"/>
                    <a:pt x="739" y="48"/>
                  </a:cubicBezTo>
                  <a:cubicBezTo>
                    <a:pt x="740" y="49"/>
                    <a:pt x="743" y="48"/>
                    <a:pt x="743" y="50"/>
                  </a:cubicBezTo>
                  <a:cubicBezTo>
                    <a:pt x="744" y="51"/>
                    <a:pt x="744" y="51"/>
                    <a:pt x="746" y="51"/>
                  </a:cubicBezTo>
                  <a:cubicBezTo>
                    <a:pt x="749" y="52"/>
                    <a:pt x="751" y="54"/>
                    <a:pt x="755" y="52"/>
                  </a:cubicBezTo>
                  <a:cubicBezTo>
                    <a:pt x="755" y="51"/>
                    <a:pt x="755" y="51"/>
                    <a:pt x="755" y="50"/>
                  </a:cubicBezTo>
                  <a:cubicBezTo>
                    <a:pt x="755" y="48"/>
                    <a:pt x="756" y="48"/>
                    <a:pt x="757" y="46"/>
                  </a:cubicBezTo>
                  <a:close/>
                  <a:moveTo>
                    <a:pt x="835" y="149"/>
                  </a:moveTo>
                  <a:cubicBezTo>
                    <a:pt x="835" y="151"/>
                    <a:pt x="838" y="152"/>
                    <a:pt x="840" y="152"/>
                  </a:cubicBezTo>
                  <a:cubicBezTo>
                    <a:pt x="842" y="151"/>
                    <a:pt x="840" y="147"/>
                    <a:pt x="839" y="146"/>
                  </a:cubicBezTo>
                  <a:cubicBezTo>
                    <a:pt x="839" y="145"/>
                    <a:pt x="838" y="145"/>
                    <a:pt x="836" y="145"/>
                  </a:cubicBezTo>
                  <a:cubicBezTo>
                    <a:pt x="835" y="145"/>
                    <a:pt x="835" y="146"/>
                    <a:pt x="834" y="147"/>
                  </a:cubicBezTo>
                  <a:cubicBezTo>
                    <a:pt x="834" y="147"/>
                    <a:pt x="834" y="147"/>
                    <a:pt x="835" y="148"/>
                  </a:cubicBezTo>
                  <a:cubicBezTo>
                    <a:pt x="834" y="148"/>
                    <a:pt x="834" y="148"/>
                    <a:pt x="835" y="149"/>
                  </a:cubicBezTo>
                  <a:close/>
                  <a:moveTo>
                    <a:pt x="198" y="346"/>
                  </a:moveTo>
                  <a:cubicBezTo>
                    <a:pt x="198" y="346"/>
                    <a:pt x="198" y="346"/>
                    <a:pt x="199" y="346"/>
                  </a:cubicBezTo>
                  <a:cubicBezTo>
                    <a:pt x="200" y="345"/>
                    <a:pt x="200" y="344"/>
                    <a:pt x="201" y="342"/>
                  </a:cubicBezTo>
                  <a:cubicBezTo>
                    <a:pt x="201" y="341"/>
                    <a:pt x="201" y="339"/>
                    <a:pt x="202" y="338"/>
                  </a:cubicBezTo>
                  <a:cubicBezTo>
                    <a:pt x="203" y="337"/>
                    <a:pt x="203" y="338"/>
                    <a:pt x="203" y="339"/>
                  </a:cubicBezTo>
                  <a:cubicBezTo>
                    <a:pt x="203" y="340"/>
                    <a:pt x="202" y="342"/>
                    <a:pt x="202" y="343"/>
                  </a:cubicBezTo>
                  <a:cubicBezTo>
                    <a:pt x="201" y="346"/>
                    <a:pt x="204" y="349"/>
                    <a:pt x="207" y="345"/>
                  </a:cubicBezTo>
                  <a:cubicBezTo>
                    <a:pt x="208" y="343"/>
                    <a:pt x="209" y="340"/>
                    <a:pt x="211" y="338"/>
                  </a:cubicBezTo>
                  <a:cubicBezTo>
                    <a:pt x="213" y="336"/>
                    <a:pt x="211" y="332"/>
                    <a:pt x="212" y="329"/>
                  </a:cubicBezTo>
                  <a:cubicBezTo>
                    <a:pt x="212" y="328"/>
                    <a:pt x="212" y="326"/>
                    <a:pt x="211" y="325"/>
                  </a:cubicBezTo>
                  <a:cubicBezTo>
                    <a:pt x="210" y="324"/>
                    <a:pt x="210" y="325"/>
                    <a:pt x="210" y="324"/>
                  </a:cubicBezTo>
                  <a:cubicBezTo>
                    <a:pt x="209" y="323"/>
                    <a:pt x="209" y="323"/>
                    <a:pt x="208" y="322"/>
                  </a:cubicBezTo>
                  <a:cubicBezTo>
                    <a:pt x="208" y="322"/>
                    <a:pt x="207" y="322"/>
                    <a:pt x="207" y="322"/>
                  </a:cubicBezTo>
                  <a:cubicBezTo>
                    <a:pt x="206" y="323"/>
                    <a:pt x="206" y="323"/>
                    <a:pt x="205" y="324"/>
                  </a:cubicBezTo>
                  <a:cubicBezTo>
                    <a:pt x="204" y="325"/>
                    <a:pt x="204" y="326"/>
                    <a:pt x="204" y="328"/>
                  </a:cubicBezTo>
                  <a:cubicBezTo>
                    <a:pt x="204" y="328"/>
                    <a:pt x="202" y="329"/>
                    <a:pt x="201" y="330"/>
                  </a:cubicBezTo>
                  <a:cubicBezTo>
                    <a:pt x="200" y="331"/>
                    <a:pt x="200" y="332"/>
                    <a:pt x="200" y="333"/>
                  </a:cubicBezTo>
                  <a:cubicBezTo>
                    <a:pt x="199" y="336"/>
                    <a:pt x="196" y="337"/>
                    <a:pt x="196" y="340"/>
                  </a:cubicBezTo>
                  <a:cubicBezTo>
                    <a:pt x="196" y="342"/>
                    <a:pt x="196" y="345"/>
                    <a:pt x="198" y="346"/>
                  </a:cubicBezTo>
                  <a:close/>
                  <a:moveTo>
                    <a:pt x="191" y="356"/>
                  </a:moveTo>
                  <a:cubicBezTo>
                    <a:pt x="189" y="355"/>
                    <a:pt x="188" y="357"/>
                    <a:pt x="188" y="359"/>
                  </a:cubicBezTo>
                  <a:cubicBezTo>
                    <a:pt x="186" y="366"/>
                    <a:pt x="187" y="372"/>
                    <a:pt x="186" y="379"/>
                  </a:cubicBezTo>
                  <a:cubicBezTo>
                    <a:pt x="185" y="384"/>
                    <a:pt x="186" y="389"/>
                    <a:pt x="187" y="394"/>
                  </a:cubicBezTo>
                  <a:cubicBezTo>
                    <a:pt x="187" y="394"/>
                    <a:pt x="188" y="395"/>
                    <a:pt x="188" y="395"/>
                  </a:cubicBezTo>
                  <a:cubicBezTo>
                    <a:pt x="188" y="396"/>
                    <a:pt x="190" y="396"/>
                    <a:pt x="190" y="394"/>
                  </a:cubicBezTo>
                  <a:cubicBezTo>
                    <a:pt x="191" y="387"/>
                    <a:pt x="191" y="380"/>
                    <a:pt x="194" y="372"/>
                  </a:cubicBezTo>
                  <a:cubicBezTo>
                    <a:pt x="196" y="369"/>
                    <a:pt x="195" y="366"/>
                    <a:pt x="198" y="363"/>
                  </a:cubicBezTo>
                  <a:cubicBezTo>
                    <a:pt x="200" y="361"/>
                    <a:pt x="201" y="359"/>
                    <a:pt x="202" y="357"/>
                  </a:cubicBezTo>
                  <a:cubicBezTo>
                    <a:pt x="202" y="356"/>
                    <a:pt x="202" y="356"/>
                    <a:pt x="201" y="356"/>
                  </a:cubicBezTo>
                  <a:cubicBezTo>
                    <a:pt x="198" y="354"/>
                    <a:pt x="195" y="357"/>
                    <a:pt x="191" y="356"/>
                  </a:cubicBezTo>
                  <a:close/>
                  <a:moveTo>
                    <a:pt x="57" y="279"/>
                  </a:moveTo>
                  <a:cubicBezTo>
                    <a:pt x="57" y="280"/>
                    <a:pt x="56" y="280"/>
                    <a:pt x="56" y="281"/>
                  </a:cubicBezTo>
                  <a:cubicBezTo>
                    <a:pt x="56" y="282"/>
                    <a:pt x="56" y="282"/>
                    <a:pt x="57" y="283"/>
                  </a:cubicBezTo>
                  <a:cubicBezTo>
                    <a:pt x="59" y="283"/>
                    <a:pt x="60" y="282"/>
                    <a:pt x="61" y="281"/>
                  </a:cubicBezTo>
                  <a:cubicBezTo>
                    <a:pt x="62" y="279"/>
                    <a:pt x="63" y="277"/>
                    <a:pt x="64" y="275"/>
                  </a:cubicBezTo>
                  <a:cubicBezTo>
                    <a:pt x="64" y="274"/>
                    <a:pt x="63" y="273"/>
                    <a:pt x="62" y="274"/>
                  </a:cubicBezTo>
                  <a:cubicBezTo>
                    <a:pt x="62" y="275"/>
                    <a:pt x="62" y="275"/>
                    <a:pt x="62" y="275"/>
                  </a:cubicBezTo>
                  <a:cubicBezTo>
                    <a:pt x="61" y="274"/>
                    <a:pt x="61" y="274"/>
                    <a:pt x="60" y="274"/>
                  </a:cubicBezTo>
                  <a:cubicBezTo>
                    <a:pt x="59" y="274"/>
                    <a:pt x="59" y="276"/>
                    <a:pt x="60" y="276"/>
                  </a:cubicBezTo>
                  <a:cubicBezTo>
                    <a:pt x="60" y="276"/>
                    <a:pt x="59" y="277"/>
                    <a:pt x="59" y="277"/>
                  </a:cubicBezTo>
                  <a:cubicBezTo>
                    <a:pt x="59" y="278"/>
                    <a:pt x="58" y="279"/>
                    <a:pt x="57" y="279"/>
                  </a:cubicBezTo>
                  <a:close/>
                  <a:moveTo>
                    <a:pt x="210" y="310"/>
                  </a:moveTo>
                  <a:cubicBezTo>
                    <a:pt x="211" y="313"/>
                    <a:pt x="210" y="314"/>
                    <a:pt x="209" y="316"/>
                  </a:cubicBezTo>
                  <a:cubicBezTo>
                    <a:pt x="208" y="316"/>
                    <a:pt x="208" y="317"/>
                    <a:pt x="208" y="317"/>
                  </a:cubicBezTo>
                  <a:cubicBezTo>
                    <a:pt x="208" y="318"/>
                    <a:pt x="208" y="318"/>
                    <a:pt x="208" y="319"/>
                  </a:cubicBezTo>
                  <a:cubicBezTo>
                    <a:pt x="208" y="320"/>
                    <a:pt x="209" y="320"/>
                    <a:pt x="210" y="320"/>
                  </a:cubicBezTo>
                  <a:cubicBezTo>
                    <a:pt x="211" y="320"/>
                    <a:pt x="211" y="319"/>
                    <a:pt x="212" y="318"/>
                  </a:cubicBezTo>
                  <a:cubicBezTo>
                    <a:pt x="213" y="317"/>
                    <a:pt x="215" y="317"/>
                    <a:pt x="216" y="317"/>
                  </a:cubicBezTo>
                  <a:cubicBezTo>
                    <a:pt x="217" y="316"/>
                    <a:pt x="217" y="316"/>
                    <a:pt x="218" y="315"/>
                  </a:cubicBezTo>
                  <a:cubicBezTo>
                    <a:pt x="218" y="314"/>
                    <a:pt x="217" y="312"/>
                    <a:pt x="217" y="311"/>
                  </a:cubicBezTo>
                  <a:cubicBezTo>
                    <a:pt x="217" y="309"/>
                    <a:pt x="215" y="306"/>
                    <a:pt x="212" y="307"/>
                  </a:cubicBezTo>
                  <a:cubicBezTo>
                    <a:pt x="211" y="308"/>
                    <a:pt x="210" y="309"/>
                    <a:pt x="210" y="310"/>
                  </a:cubicBezTo>
                  <a:close/>
                  <a:moveTo>
                    <a:pt x="90" y="235"/>
                  </a:moveTo>
                  <a:cubicBezTo>
                    <a:pt x="90" y="236"/>
                    <a:pt x="90" y="236"/>
                    <a:pt x="91" y="236"/>
                  </a:cubicBezTo>
                  <a:cubicBezTo>
                    <a:pt x="92" y="236"/>
                    <a:pt x="92" y="235"/>
                    <a:pt x="93" y="234"/>
                  </a:cubicBezTo>
                  <a:cubicBezTo>
                    <a:pt x="93" y="234"/>
                    <a:pt x="94" y="233"/>
                    <a:pt x="94" y="232"/>
                  </a:cubicBezTo>
                  <a:cubicBezTo>
                    <a:pt x="95" y="231"/>
                    <a:pt x="95" y="231"/>
                    <a:pt x="96" y="230"/>
                  </a:cubicBezTo>
                  <a:cubicBezTo>
                    <a:pt x="97" y="230"/>
                    <a:pt x="97" y="229"/>
                    <a:pt x="96" y="229"/>
                  </a:cubicBezTo>
                  <a:cubicBezTo>
                    <a:pt x="94" y="231"/>
                    <a:pt x="92" y="233"/>
                    <a:pt x="90" y="235"/>
                  </a:cubicBezTo>
                  <a:close/>
                  <a:moveTo>
                    <a:pt x="198" y="321"/>
                  </a:moveTo>
                  <a:cubicBezTo>
                    <a:pt x="198" y="322"/>
                    <a:pt x="198" y="322"/>
                    <a:pt x="199" y="322"/>
                  </a:cubicBezTo>
                  <a:cubicBezTo>
                    <a:pt x="200" y="321"/>
                    <a:pt x="201" y="320"/>
                    <a:pt x="202" y="319"/>
                  </a:cubicBezTo>
                  <a:cubicBezTo>
                    <a:pt x="201" y="320"/>
                    <a:pt x="202" y="321"/>
                    <a:pt x="202" y="321"/>
                  </a:cubicBezTo>
                  <a:cubicBezTo>
                    <a:pt x="203" y="322"/>
                    <a:pt x="203" y="322"/>
                    <a:pt x="204" y="321"/>
                  </a:cubicBezTo>
                  <a:cubicBezTo>
                    <a:pt x="205" y="319"/>
                    <a:pt x="206" y="317"/>
                    <a:pt x="208" y="315"/>
                  </a:cubicBezTo>
                  <a:cubicBezTo>
                    <a:pt x="208" y="315"/>
                    <a:pt x="208" y="315"/>
                    <a:pt x="208" y="315"/>
                  </a:cubicBezTo>
                  <a:cubicBezTo>
                    <a:pt x="209" y="313"/>
                    <a:pt x="210" y="311"/>
                    <a:pt x="208" y="310"/>
                  </a:cubicBezTo>
                  <a:cubicBezTo>
                    <a:pt x="208" y="309"/>
                    <a:pt x="207" y="309"/>
                    <a:pt x="206" y="310"/>
                  </a:cubicBezTo>
                  <a:cubicBezTo>
                    <a:pt x="205" y="310"/>
                    <a:pt x="205" y="311"/>
                    <a:pt x="205" y="313"/>
                  </a:cubicBezTo>
                  <a:cubicBezTo>
                    <a:pt x="205" y="313"/>
                    <a:pt x="204" y="314"/>
                    <a:pt x="204" y="315"/>
                  </a:cubicBezTo>
                  <a:cubicBezTo>
                    <a:pt x="204" y="314"/>
                    <a:pt x="205" y="312"/>
                    <a:pt x="205" y="311"/>
                  </a:cubicBezTo>
                  <a:cubicBezTo>
                    <a:pt x="207" y="305"/>
                    <a:pt x="209" y="300"/>
                    <a:pt x="209" y="295"/>
                  </a:cubicBezTo>
                  <a:cubicBezTo>
                    <a:pt x="210" y="294"/>
                    <a:pt x="210" y="294"/>
                    <a:pt x="211" y="294"/>
                  </a:cubicBezTo>
                  <a:cubicBezTo>
                    <a:pt x="211" y="293"/>
                    <a:pt x="212" y="290"/>
                    <a:pt x="212" y="289"/>
                  </a:cubicBezTo>
                  <a:cubicBezTo>
                    <a:pt x="211" y="286"/>
                    <a:pt x="207" y="286"/>
                    <a:pt x="204" y="288"/>
                  </a:cubicBezTo>
                  <a:cubicBezTo>
                    <a:pt x="202" y="289"/>
                    <a:pt x="202" y="291"/>
                    <a:pt x="201" y="294"/>
                  </a:cubicBezTo>
                  <a:cubicBezTo>
                    <a:pt x="201" y="295"/>
                    <a:pt x="201" y="297"/>
                    <a:pt x="201" y="298"/>
                  </a:cubicBezTo>
                  <a:cubicBezTo>
                    <a:pt x="201" y="301"/>
                    <a:pt x="199" y="303"/>
                    <a:pt x="199" y="306"/>
                  </a:cubicBezTo>
                  <a:cubicBezTo>
                    <a:pt x="199" y="310"/>
                    <a:pt x="194" y="318"/>
                    <a:pt x="198" y="321"/>
                  </a:cubicBezTo>
                  <a:close/>
                  <a:moveTo>
                    <a:pt x="1234" y="317"/>
                  </a:moveTo>
                  <a:cubicBezTo>
                    <a:pt x="1232" y="317"/>
                    <a:pt x="1230" y="316"/>
                    <a:pt x="1229" y="317"/>
                  </a:cubicBezTo>
                  <a:cubicBezTo>
                    <a:pt x="1228" y="317"/>
                    <a:pt x="1228" y="317"/>
                    <a:pt x="1228" y="318"/>
                  </a:cubicBezTo>
                  <a:cubicBezTo>
                    <a:pt x="1229" y="319"/>
                    <a:pt x="1229" y="319"/>
                    <a:pt x="1230" y="320"/>
                  </a:cubicBezTo>
                  <a:cubicBezTo>
                    <a:pt x="1232" y="320"/>
                    <a:pt x="1234" y="322"/>
                    <a:pt x="1236" y="322"/>
                  </a:cubicBezTo>
                  <a:cubicBezTo>
                    <a:pt x="1238" y="323"/>
                    <a:pt x="1239" y="323"/>
                    <a:pt x="1240" y="326"/>
                  </a:cubicBezTo>
                  <a:cubicBezTo>
                    <a:pt x="1240" y="327"/>
                    <a:pt x="1241" y="328"/>
                    <a:pt x="1241" y="328"/>
                  </a:cubicBezTo>
                  <a:cubicBezTo>
                    <a:pt x="1242" y="329"/>
                    <a:pt x="1242" y="329"/>
                    <a:pt x="1243" y="330"/>
                  </a:cubicBezTo>
                  <a:cubicBezTo>
                    <a:pt x="1244" y="330"/>
                    <a:pt x="1244" y="331"/>
                    <a:pt x="1245" y="331"/>
                  </a:cubicBezTo>
                  <a:cubicBezTo>
                    <a:pt x="1243" y="331"/>
                    <a:pt x="1242" y="331"/>
                    <a:pt x="1240" y="331"/>
                  </a:cubicBezTo>
                  <a:cubicBezTo>
                    <a:pt x="1240" y="331"/>
                    <a:pt x="1240" y="331"/>
                    <a:pt x="1240" y="332"/>
                  </a:cubicBezTo>
                  <a:cubicBezTo>
                    <a:pt x="1239" y="334"/>
                    <a:pt x="1241" y="337"/>
                    <a:pt x="1243" y="338"/>
                  </a:cubicBezTo>
                  <a:cubicBezTo>
                    <a:pt x="1245" y="338"/>
                    <a:pt x="1247" y="339"/>
                    <a:pt x="1249" y="340"/>
                  </a:cubicBezTo>
                  <a:cubicBezTo>
                    <a:pt x="1251" y="341"/>
                    <a:pt x="1252" y="342"/>
                    <a:pt x="1254" y="344"/>
                  </a:cubicBezTo>
                  <a:cubicBezTo>
                    <a:pt x="1254" y="344"/>
                    <a:pt x="1254" y="344"/>
                    <a:pt x="1255" y="345"/>
                  </a:cubicBezTo>
                  <a:cubicBezTo>
                    <a:pt x="1257" y="346"/>
                    <a:pt x="1258" y="347"/>
                    <a:pt x="1260" y="348"/>
                  </a:cubicBezTo>
                  <a:cubicBezTo>
                    <a:pt x="1262" y="350"/>
                    <a:pt x="1263" y="351"/>
                    <a:pt x="1265" y="350"/>
                  </a:cubicBezTo>
                  <a:cubicBezTo>
                    <a:pt x="1268" y="349"/>
                    <a:pt x="1270" y="349"/>
                    <a:pt x="1273" y="349"/>
                  </a:cubicBezTo>
                  <a:cubicBezTo>
                    <a:pt x="1275" y="349"/>
                    <a:pt x="1276" y="347"/>
                    <a:pt x="1279" y="347"/>
                  </a:cubicBezTo>
                  <a:cubicBezTo>
                    <a:pt x="1280" y="347"/>
                    <a:pt x="1282" y="345"/>
                    <a:pt x="1283" y="344"/>
                  </a:cubicBezTo>
                  <a:cubicBezTo>
                    <a:pt x="1284" y="343"/>
                    <a:pt x="1284" y="342"/>
                    <a:pt x="1283" y="341"/>
                  </a:cubicBezTo>
                  <a:cubicBezTo>
                    <a:pt x="1283" y="339"/>
                    <a:pt x="1282" y="336"/>
                    <a:pt x="1280" y="334"/>
                  </a:cubicBezTo>
                  <a:cubicBezTo>
                    <a:pt x="1279" y="332"/>
                    <a:pt x="1277" y="332"/>
                    <a:pt x="1276" y="329"/>
                  </a:cubicBezTo>
                  <a:cubicBezTo>
                    <a:pt x="1276" y="327"/>
                    <a:pt x="1274" y="325"/>
                    <a:pt x="1273" y="323"/>
                  </a:cubicBezTo>
                  <a:cubicBezTo>
                    <a:pt x="1273" y="322"/>
                    <a:pt x="1272" y="321"/>
                    <a:pt x="1271" y="321"/>
                  </a:cubicBezTo>
                  <a:cubicBezTo>
                    <a:pt x="1269" y="321"/>
                    <a:pt x="1268" y="318"/>
                    <a:pt x="1266" y="317"/>
                  </a:cubicBezTo>
                  <a:cubicBezTo>
                    <a:pt x="1265" y="315"/>
                    <a:pt x="1264" y="318"/>
                    <a:pt x="1262" y="317"/>
                  </a:cubicBezTo>
                  <a:cubicBezTo>
                    <a:pt x="1262" y="317"/>
                    <a:pt x="1261" y="317"/>
                    <a:pt x="1261" y="317"/>
                  </a:cubicBezTo>
                  <a:cubicBezTo>
                    <a:pt x="1260" y="321"/>
                    <a:pt x="1260" y="314"/>
                    <a:pt x="1257" y="316"/>
                  </a:cubicBezTo>
                  <a:cubicBezTo>
                    <a:pt x="1257" y="316"/>
                    <a:pt x="1256" y="316"/>
                    <a:pt x="1257" y="317"/>
                  </a:cubicBezTo>
                  <a:cubicBezTo>
                    <a:pt x="1255" y="316"/>
                    <a:pt x="1253" y="310"/>
                    <a:pt x="1251" y="314"/>
                  </a:cubicBezTo>
                  <a:cubicBezTo>
                    <a:pt x="1250" y="315"/>
                    <a:pt x="1251" y="319"/>
                    <a:pt x="1250" y="315"/>
                  </a:cubicBezTo>
                  <a:cubicBezTo>
                    <a:pt x="1249" y="313"/>
                    <a:pt x="1248" y="312"/>
                    <a:pt x="1247" y="311"/>
                  </a:cubicBezTo>
                  <a:cubicBezTo>
                    <a:pt x="1246" y="311"/>
                    <a:pt x="1246" y="311"/>
                    <a:pt x="1246" y="311"/>
                  </a:cubicBezTo>
                  <a:cubicBezTo>
                    <a:pt x="1245" y="312"/>
                    <a:pt x="1246" y="315"/>
                    <a:pt x="1247" y="317"/>
                  </a:cubicBezTo>
                  <a:cubicBezTo>
                    <a:pt x="1246" y="318"/>
                    <a:pt x="1245" y="318"/>
                    <a:pt x="1245" y="318"/>
                  </a:cubicBezTo>
                  <a:cubicBezTo>
                    <a:pt x="1245" y="318"/>
                    <a:pt x="1245" y="316"/>
                    <a:pt x="1244" y="316"/>
                  </a:cubicBezTo>
                  <a:cubicBezTo>
                    <a:pt x="1243" y="313"/>
                    <a:pt x="1242" y="311"/>
                    <a:pt x="1241" y="308"/>
                  </a:cubicBezTo>
                  <a:cubicBezTo>
                    <a:pt x="1240" y="305"/>
                    <a:pt x="1236" y="307"/>
                    <a:pt x="1236" y="304"/>
                  </a:cubicBezTo>
                  <a:cubicBezTo>
                    <a:pt x="1236" y="302"/>
                    <a:pt x="1233" y="301"/>
                    <a:pt x="1232" y="301"/>
                  </a:cubicBezTo>
                  <a:cubicBezTo>
                    <a:pt x="1231" y="301"/>
                    <a:pt x="1231" y="301"/>
                    <a:pt x="1231" y="301"/>
                  </a:cubicBezTo>
                  <a:cubicBezTo>
                    <a:pt x="1230" y="302"/>
                    <a:pt x="1231" y="302"/>
                    <a:pt x="1229" y="302"/>
                  </a:cubicBezTo>
                  <a:cubicBezTo>
                    <a:pt x="1229" y="302"/>
                    <a:pt x="1228" y="302"/>
                    <a:pt x="1227" y="303"/>
                  </a:cubicBezTo>
                  <a:cubicBezTo>
                    <a:pt x="1227" y="305"/>
                    <a:pt x="1222" y="308"/>
                    <a:pt x="1227" y="310"/>
                  </a:cubicBezTo>
                  <a:cubicBezTo>
                    <a:pt x="1228" y="311"/>
                    <a:pt x="1231" y="311"/>
                    <a:pt x="1233" y="312"/>
                  </a:cubicBezTo>
                  <a:cubicBezTo>
                    <a:pt x="1235" y="313"/>
                    <a:pt x="1236" y="313"/>
                    <a:pt x="1238" y="314"/>
                  </a:cubicBezTo>
                  <a:cubicBezTo>
                    <a:pt x="1240" y="316"/>
                    <a:pt x="1238" y="315"/>
                    <a:pt x="1238" y="316"/>
                  </a:cubicBezTo>
                  <a:cubicBezTo>
                    <a:pt x="1237" y="317"/>
                    <a:pt x="1237" y="317"/>
                    <a:pt x="1237" y="317"/>
                  </a:cubicBezTo>
                  <a:cubicBezTo>
                    <a:pt x="1238" y="318"/>
                    <a:pt x="1238" y="318"/>
                    <a:pt x="1239" y="319"/>
                  </a:cubicBezTo>
                  <a:cubicBezTo>
                    <a:pt x="1240" y="319"/>
                    <a:pt x="1240" y="320"/>
                    <a:pt x="1241" y="320"/>
                  </a:cubicBezTo>
                  <a:cubicBezTo>
                    <a:pt x="1239" y="320"/>
                    <a:pt x="1238" y="319"/>
                    <a:pt x="1237" y="319"/>
                  </a:cubicBezTo>
                  <a:cubicBezTo>
                    <a:pt x="1236" y="318"/>
                    <a:pt x="1235" y="317"/>
                    <a:pt x="1234" y="317"/>
                  </a:cubicBezTo>
                  <a:close/>
                  <a:moveTo>
                    <a:pt x="815" y="1579"/>
                  </a:moveTo>
                  <a:cubicBezTo>
                    <a:pt x="816" y="1578"/>
                    <a:pt x="816" y="1577"/>
                    <a:pt x="815" y="1577"/>
                  </a:cubicBezTo>
                  <a:cubicBezTo>
                    <a:pt x="810" y="1577"/>
                    <a:pt x="806" y="1578"/>
                    <a:pt x="801" y="1578"/>
                  </a:cubicBezTo>
                  <a:cubicBezTo>
                    <a:pt x="798" y="1578"/>
                    <a:pt x="795" y="1577"/>
                    <a:pt x="792" y="1576"/>
                  </a:cubicBezTo>
                  <a:cubicBezTo>
                    <a:pt x="792" y="1574"/>
                    <a:pt x="793" y="1573"/>
                    <a:pt x="795" y="1573"/>
                  </a:cubicBezTo>
                  <a:cubicBezTo>
                    <a:pt x="796" y="1572"/>
                    <a:pt x="798" y="1572"/>
                    <a:pt x="799" y="1572"/>
                  </a:cubicBezTo>
                  <a:cubicBezTo>
                    <a:pt x="803" y="1571"/>
                    <a:pt x="806" y="1567"/>
                    <a:pt x="810" y="1565"/>
                  </a:cubicBezTo>
                  <a:cubicBezTo>
                    <a:pt x="811" y="1564"/>
                    <a:pt x="816" y="1562"/>
                    <a:pt x="816" y="1560"/>
                  </a:cubicBezTo>
                  <a:cubicBezTo>
                    <a:pt x="816" y="1558"/>
                    <a:pt x="814" y="1557"/>
                    <a:pt x="812" y="1557"/>
                  </a:cubicBezTo>
                  <a:cubicBezTo>
                    <a:pt x="810" y="1557"/>
                    <a:pt x="807" y="1557"/>
                    <a:pt x="804" y="1557"/>
                  </a:cubicBezTo>
                  <a:cubicBezTo>
                    <a:pt x="803" y="1557"/>
                    <a:pt x="803" y="1556"/>
                    <a:pt x="802" y="1556"/>
                  </a:cubicBezTo>
                  <a:cubicBezTo>
                    <a:pt x="802" y="1555"/>
                    <a:pt x="803" y="1554"/>
                    <a:pt x="803" y="1553"/>
                  </a:cubicBezTo>
                  <a:cubicBezTo>
                    <a:pt x="804" y="1553"/>
                    <a:pt x="805" y="1553"/>
                    <a:pt x="807" y="1552"/>
                  </a:cubicBezTo>
                  <a:cubicBezTo>
                    <a:pt x="808" y="1552"/>
                    <a:pt x="810" y="1553"/>
                    <a:pt x="812" y="1552"/>
                  </a:cubicBezTo>
                  <a:cubicBezTo>
                    <a:pt x="813" y="1552"/>
                    <a:pt x="815" y="1550"/>
                    <a:pt x="816" y="1549"/>
                  </a:cubicBezTo>
                  <a:cubicBezTo>
                    <a:pt x="818" y="1548"/>
                    <a:pt x="818" y="1548"/>
                    <a:pt x="819" y="1546"/>
                  </a:cubicBezTo>
                  <a:cubicBezTo>
                    <a:pt x="821" y="1544"/>
                    <a:pt x="818" y="1543"/>
                    <a:pt x="822" y="1540"/>
                  </a:cubicBezTo>
                  <a:cubicBezTo>
                    <a:pt x="824" y="1538"/>
                    <a:pt x="825" y="1536"/>
                    <a:pt x="828" y="1537"/>
                  </a:cubicBezTo>
                  <a:cubicBezTo>
                    <a:pt x="829" y="1537"/>
                    <a:pt x="831" y="1537"/>
                    <a:pt x="832" y="1536"/>
                  </a:cubicBezTo>
                  <a:cubicBezTo>
                    <a:pt x="833" y="1535"/>
                    <a:pt x="834" y="1533"/>
                    <a:pt x="834" y="1531"/>
                  </a:cubicBezTo>
                  <a:cubicBezTo>
                    <a:pt x="832" y="1523"/>
                    <a:pt x="819" y="1539"/>
                    <a:pt x="819" y="1529"/>
                  </a:cubicBezTo>
                  <a:cubicBezTo>
                    <a:pt x="819" y="1523"/>
                    <a:pt x="830" y="1526"/>
                    <a:pt x="834" y="1526"/>
                  </a:cubicBezTo>
                  <a:cubicBezTo>
                    <a:pt x="837" y="1526"/>
                    <a:pt x="842" y="1525"/>
                    <a:pt x="844" y="1523"/>
                  </a:cubicBezTo>
                  <a:cubicBezTo>
                    <a:pt x="845" y="1522"/>
                    <a:pt x="845" y="1521"/>
                    <a:pt x="845" y="1521"/>
                  </a:cubicBezTo>
                  <a:cubicBezTo>
                    <a:pt x="845" y="1518"/>
                    <a:pt x="847" y="1517"/>
                    <a:pt x="848" y="1515"/>
                  </a:cubicBezTo>
                  <a:cubicBezTo>
                    <a:pt x="849" y="1513"/>
                    <a:pt x="848" y="1511"/>
                    <a:pt x="847" y="1509"/>
                  </a:cubicBezTo>
                  <a:cubicBezTo>
                    <a:pt x="848" y="1509"/>
                    <a:pt x="850" y="1509"/>
                    <a:pt x="851" y="1509"/>
                  </a:cubicBezTo>
                  <a:cubicBezTo>
                    <a:pt x="854" y="1510"/>
                    <a:pt x="856" y="1509"/>
                    <a:pt x="858" y="1508"/>
                  </a:cubicBezTo>
                  <a:cubicBezTo>
                    <a:pt x="865" y="1505"/>
                    <a:pt x="873" y="1505"/>
                    <a:pt x="880" y="1503"/>
                  </a:cubicBezTo>
                  <a:cubicBezTo>
                    <a:pt x="885" y="1501"/>
                    <a:pt x="889" y="1500"/>
                    <a:pt x="892" y="1496"/>
                  </a:cubicBezTo>
                  <a:cubicBezTo>
                    <a:pt x="894" y="1491"/>
                    <a:pt x="899" y="1489"/>
                    <a:pt x="900" y="1484"/>
                  </a:cubicBezTo>
                  <a:cubicBezTo>
                    <a:pt x="900" y="1483"/>
                    <a:pt x="899" y="1483"/>
                    <a:pt x="898" y="1483"/>
                  </a:cubicBezTo>
                  <a:cubicBezTo>
                    <a:pt x="897" y="1484"/>
                    <a:pt x="891" y="1486"/>
                    <a:pt x="893" y="1482"/>
                  </a:cubicBezTo>
                  <a:cubicBezTo>
                    <a:pt x="893" y="1481"/>
                    <a:pt x="894" y="1480"/>
                    <a:pt x="894" y="1479"/>
                  </a:cubicBezTo>
                  <a:cubicBezTo>
                    <a:pt x="893" y="1477"/>
                    <a:pt x="892" y="1477"/>
                    <a:pt x="890" y="1476"/>
                  </a:cubicBezTo>
                  <a:cubicBezTo>
                    <a:pt x="889" y="1476"/>
                    <a:pt x="888" y="1476"/>
                    <a:pt x="886" y="1475"/>
                  </a:cubicBezTo>
                  <a:cubicBezTo>
                    <a:pt x="885" y="1475"/>
                    <a:pt x="884" y="1475"/>
                    <a:pt x="883" y="1475"/>
                  </a:cubicBezTo>
                  <a:cubicBezTo>
                    <a:pt x="879" y="1472"/>
                    <a:pt x="879" y="1471"/>
                    <a:pt x="882" y="1470"/>
                  </a:cubicBezTo>
                  <a:cubicBezTo>
                    <a:pt x="886" y="1472"/>
                    <a:pt x="890" y="1475"/>
                    <a:pt x="895" y="1475"/>
                  </a:cubicBezTo>
                  <a:cubicBezTo>
                    <a:pt x="898" y="1475"/>
                    <a:pt x="902" y="1475"/>
                    <a:pt x="905" y="1475"/>
                  </a:cubicBezTo>
                  <a:cubicBezTo>
                    <a:pt x="908" y="1475"/>
                    <a:pt x="911" y="1476"/>
                    <a:pt x="914" y="1475"/>
                  </a:cubicBezTo>
                  <a:cubicBezTo>
                    <a:pt x="920" y="1473"/>
                    <a:pt x="924" y="1468"/>
                    <a:pt x="928" y="1464"/>
                  </a:cubicBezTo>
                  <a:cubicBezTo>
                    <a:pt x="933" y="1459"/>
                    <a:pt x="940" y="1458"/>
                    <a:pt x="942" y="1451"/>
                  </a:cubicBezTo>
                  <a:cubicBezTo>
                    <a:pt x="944" y="1448"/>
                    <a:pt x="942" y="1444"/>
                    <a:pt x="945" y="1442"/>
                  </a:cubicBezTo>
                  <a:cubicBezTo>
                    <a:pt x="949" y="1440"/>
                    <a:pt x="951" y="1438"/>
                    <a:pt x="954" y="1435"/>
                  </a:cubicBezTo>
                  <a:cubicBezTo>
                    <a:pt x="955" y="1434"/>
                    <a:pt x="955" y="1434"/>
                    <a:pt x="956" y="1433"/>
                  </a:cubicBezTo>
                  <a:cubicBezTo>
                    <a:pt x="956" y="1434"/>
                    <a:pt x="954" y="1436"/>
                    <a:pt x="953" y="1437"/>
                  </a:cubicBezTo>
                  <a:cubicBezTo>
                    <a:pt x="950" y="1440"/>
                    <a:pt x="947" y="1442"/>
                    <a:pt x="945" y="1445"/>
                  </a:cubicBezTo>
                  <a:cubicBezTo>
                    <a:pt x="945" y="1446"/>
                    <a:pt x="945" y="1447"/>
                    <a:pt x="946" y="1447"/>
                  </a:cubicBezTo>
                  <a:cubicBezTo>
                    <a:pt x="948" y="1446"/>
                    <a:pt x="949" y="1446"/>
                    <a:pt x="950" y="1445"/>
                  </a:cubicBezTo>
                  <a:cubicBezTo>
                    <a:pt x="953" y="1442"/>
                    <a:pt x="956" y="1440"/>
                    <a:pt x="959" y="1437"/>
                  </a:cubicBezTo>
                  <a:cubicBezTo>
                    <a:pt x="960" y="1436"/>
                    <a:pt x="961" y="1435"/>
                    <a:pt x="962" y="1433"/>
                  </a:cubicBezTo>
                  <a:cubicBezTo>
                    <a:pt x="963" y="1429"/>
                    <a:pt x="966" y="1426"/>
                    <a:pt x="970" y="1423"/>
                  </a:cubicBezTo>
                  <a:cubicBezTo>
                    <a:pt x="974" y="1421"/>
                    <a:pt x="978" y="1416"/>
                    <a:pt x="980" y="1412"/>
                  </a:cubicBezTo>
                  <a:cubicBezTo>
                    <a:pt x="981" y="1411"/>
                    <a:pt x="983" y="1409"/>
                    <a:pt x="983" y="1408"/>
                  </a:cubicBezTo>
                  <a:cubicBezTo>
                    <a:pt x="982" y="1404"/>
                    <a:pt x="981" y="1402"/>
                    <a:pt x="981" y="1398"/>
                  </a:cubicBezTo>
                  <a:cubicBezTo>
                    <a:pt x="982" y="1394"/>
                    <a:pt x="986" y="1391"/>
                    <a:pt x="989" y="1389"/>
                  </a:cubicBezTo>
                  <a:cubicBezTo>
                    <a:pt x="991" y="1388"/>
                    <a:pt x="992" y="1386"/>
                    <a:pt x="994" y="1384"/>
                  </a:cubicBezTo>
                  <a:cubicBezTo>
                    <a:pt x="996" y="1382"/>
                    <a:pt x="1000" y="1381"/>
                    <a:pt x="1003" y="1380"/>
                  </a:cubicBezTo>
                  <a:cubicBezTo>
                    <a:pt x="1005" y="1378"/>
                    <a:pt x="1008" y="1376"/>
                    <a:pt x="1011" y="1374"/>
                  </a:cubicBezTo>
                  <a:cubicBezTo>
                    <a:pt x="1015" y="1371"/>
                    <a:pt x="1019" y="1371"/>
                    <a:pt x="1022" y="1367"/>
                  </a:cubicBezTo>
                  <a:cubicBezTo>
                    <a:pt x="1024" y="1365"/>
                    <a:pt x="1026" y="1362"/>
                    <a:pt x="1027" y="1360"/>
                  </a:cubicBezTo>
                  <a:cubicBezTo>
                    <a:pt x="1027" y="1360"/>
                    <a:pt x="1028" y="1360"/>
                    <a:pt x="1028" y="1359"/>
                  </a:cubicBezTo>
                  <a:cubicBezTo>
                    <a:pt x="1031" y="1358"/>
                    <a:pt x="1037" y="1359"/>
                    <a:pt x="1039" y="1359"/>
                  </a:cubicBezTo>
                  <a:cubicBezTo>
                    <a:pt x="1044" y="1358"/>
                    <a:pt x="1047" y="1357"/>
                    <a:pt x="1051" y="1355"/>
                  </a:cubicBezTo>
                  <a:cubicBezTo>
                    <a:pt x="1052" y="1354"/>
                    <a:pt x="1053" y="1352"/>
                    <a:pt x="1055" y="1351"/>
                  </a:cubicBezTo>
                  <a:cubicBezTo>
                    <a:pt x="1057" y="1350"/>
                    <a:pt x="1059" y="1349"/>
                    <a:pt x="1060" y="1348"/>
                  </a:cubicBezTo>
                  <a:cubicBezTo>
                    <a:pt x="1062" y="1347"/>
                    <a:pt x="1062" y="1346"/>
                    <a:pt x="1063" y="1344"/>
                  </a:cubicBezTo>
                  <a:cubicBezTo>
                    <a:pt x="1063" y="1340"/>
                    <a:pt x="1065" y="1338"/>
                    <a:pt x="1068" y="1335"/>
                  </a:cubicBezTo>
                  <a:cubicBezTo>
                    <a:pt x="1069" y="1334"/>
                    <a:pt x="1070" y="1332"/>
                    <a:pt x="1071" y="1331"/>
                  </a:cubicBezTo>
                  <a:cubicBezTo>
                    <a:pt x="1072" y="1329"/>
                    <a:pt x="1075" y="1327"/>
                    <a:pt x="1076" y="1325"/>
                  </a:cubicBezTo>
                  <a:cubicBezTo>
                    <a:pt x="1078" y="1319"/>
                    <a:pt x="1075" y="1314"/>
                    <a:pt x="1081" y="1310"/>
                  </a:cubicBezTo>
                  <a:cubicBezTo>
                    <a:pt x="1084" y="1308"/>
                    <a:pt x="1084" y="1305"/>
                    <a:pt x="1086" y="1301"/>
                  </a:cubicBezTo>
                  <a:cubicBezTo>
                    <a:pt x="1088" y="1296"/>
                    <a:pt x="1090" y="1293"/>
                    <a:pt x="1089" y="1287"/>
                  </a:cubicBezTo>
                  <a:cubicBezTo>
                    <a:pt x="1089" y="1281"/>
                    <a:pt x="1090" y="1276"/>
                    <a:pt x="1091" y="1270"/>
                  </a:cubicBezTo>
                  <a:cubicBezTo>
                    <a:pt x="1092" y="1266"/>
                    <a:pt x="1093" y="1263"/>
                    <a:pt x="1097" y="1260"/>
                  </a:cubicBezTo>
                  <a:cubicBezTo>
                    <a:pt x="1098" y="1259"/>
                    <a:pt x="1100" y="1258"/>
                    <a:pt x="1101" y="1256"/>
                  </a:cubicBezTo>
                  <a:cubicBezTo>
                    <a:pt x="1105" y="1253"/>
                    <a:pt x="1107" y="1248"/>
                    <a:pt x="1111" y="1245"/>
                  </a:cubicBezTo>
                  <a:cubicBezTo>
                    <a:pt x="1112" y="1243"/>
                    <a:pt x="1114" y="1241"/>
                    <a:pt x="1116" y="1239"/>
                  </a:cubicBezTo>
                  <a:cubicBezTo>
                    <a:pt x="1118" y="1238"/>
                    <a:pt x="1120" y="1236"/>
                    <a:pt x="1122" y="1235"/>
                  </a:cubicBezTo>
                  <a:cubicBezTo>
                    <a:pt x="1125" y="1231"/>
                    <a:pt x="1129" y="1228"/>
                    <a:pt x="1133" y="1224"/>
                  </a:cubicBezTo>
                  <a:cubicBezTo>
                    <a:pt x="1136" y="1221"/>
                    <a:pt x="1136" y="1217"/>
                    <a:pt x="1137" y="1213"/>
                  </a:cubicBezTo>
                  <a:cubicBezTo>
                    <a:pt x="1137" y="1211"/>
                    <a:pt x="1137" y="1209"/>
                    <a:pt x="1137" y="1208"/>
                  </a:cubicBezTo>
                  <a:cubicBezTo>
                    <a:pt x="1139" y="1206"/>
                    <a:pt x="1141" y="1204"/>
                    <a:pt x="1140" y="1201"/>
                  </a:cubicBezTo>
                  <a:cubicBezTo>
                    <a:pt x="1138" y="1194"/>
                    <a:pt x="1137" y="1187"/>
                    <a:pt x="1133" y="1181"/>
                  </a:cubicBezTo>
                  <a:cubicBezTo>
                    <a:pt x="1133" y="1181"/>
                    <a:pt x="1132" y="1180"/>
                    <a:pt x="1132" y="1181"/>
                  </a:cubicBezTo>
                  <a:cubicBezTo>
                    <a:pt x="1127" y="1182"/>
                    <a:pt x="1123" y="1180"/>
                    <a:pt x="1118" y="1178"/>
                  </a:cubicBezTo>
                  <a:cubicBezTo>
                    <a:pt x="1113" y="1176"/>
                    <a:pt x="1112" y="1172"/>
                    <a:pt x="1108" y="1169"/>
                  </a:cubicBezTo>
                  <a:cubicBezTo>
                    <a:pt x="1103" y="1165"/>
                    <a:pt x="1096" y="1162"/>
                    <a:pt x="1090" y="1163"/>
                  </a:cubicBezTo>
                  <a:cubicBezTo>
                    <a:pt x="1085" y="1164"/>
                    <a:pt x="1081" y="1163"/>
                    <a:pt x="1076" y="1163"/>
                  </a:cubicBezTo>
                  <a:cubicBezTo>
                    <a:pt x="1073" y="1164"/>
                    <a:pt x="1070" y="1166"/>
                    <a:pt x="1066" y="1165"/>
                  </a:cubicBezTo>
                  <a:cubicBezTo>
                    <a:pt x="1064" y="1164"/>
                    <a:pt x="1062" y="1163"/>
                    <a:pt x="1060" y="1162"/>
                  </a:cubicBezTo>
                  <a:cubicBezTo>
                    <a:pt x="1058" y="1162"/>
                    <a:pt x="1054" y="1164"/>
                    <a:pt x="1053" y="1165"/>
                  </a:cubicBezTo>
                  <a:cubicBezTo>
                    <a:pt x="1051" y="1166"/>
                    <a:pt x="1050" y="1167"/>
                    <a:pt x="1049" y="1168"/>
                  </a:cubicBezTo>
                  <a:cubicBezTo>
                    <a:pt x="1049" y="1168"/>
                    <a:pt x="1051" y="1163"/>
                    <a:pt x="1051" y="1163"/>
                  </a:cubicBezTo>
                  <a:cubicBezTo>
                    <a:pt x="1052" y="1159"/>
                    <a:pt x="1050" y="1152"/>
                    <a:pt x="1044" y="1154"/>
                  </a:cubicBezTo>
                  <a:cubicBezTo>
                    <a:pt x="1042" y="1154"/>
                    <a:pt x="1040" y="1155"/>
                    <a:pt x="1037" y="1153"/>
                  </a:cubicBezTo>
                  <a:cubicBezTo>
                    <a:pt x="1036" y="1152"/>
                    <a:pt x="1035" y="1152"/>
                    <a:pt x="1033" y="1151"/>
                  </a:cubicBezTo>
                  <a:cubicBezTo>
                    <a:pt x="1029" y="1150"/>
                    <a:pt x="1025" y="1150"/>
                    <a:pt x="1021" y="1148"/>
                  </a:cubicBezTo>
                  <a:cubicBezTo>
                    <a:pt x="1018" y="1147"/>
                    <a:pt x="1016" y="1147"/>
                    <a:pt x="1014" y="1149"/>
                  </a:cubicBezTo>
                  <a:cubicBezTo>
                    <a:pt x="1010" y="1153"/>
                    <a:pt x="1009" y="1157"/>
                    <a:pt x="1004" y="1160"/>
                  </a:cubicBezTo>
                  <a:cubicBezTo>
                    <a:pt x="1001" y="1162"/>
                    <a:pt x="998" y="1163"/>
                    <a:pt x="996" y="1166"/>
                  </a:cubicBezTo>
                  <a:cubicBezTo>
                    <a:pt x="996" y="1167"/>
                    <a:pt x="995" y="1167"/>
                    <a:pt x="995" y="1168"/>
                  </a:cubicBezTo>
                  <a:cubicBezTo>
                    <a:pt x="995" y="1167"/>
                    <a:pt x="995" y="1167"/>
                    <a:pt x="995" y="1167"/>
                  </a:cubicBezTo>
                  <a:cubicBezTo>
                    <a:pt x="994" y="1165"/>
                    <a:pt x="991" y="1165"/>
                    <a:pt x="989" y="1165"/>
                  </a:cubicBezTo>
                  <a:cubicBezTo>
                    <a:pt x="993" y="1163"/>
                    <a:pt x="998" y="1163"/>
                    <a:pt x="1002" y="1160"/>
                  </a:cubicBezTo>
                  <a:cubicBezTo>
                    <a:pt x="1005" y="1157"/>
                    <a:pt x="1010" y="1152"/>
                    <a:pt x="1011" y="1148"/>
                  </a:cubicBezTo>
                  <a:cubicBezTo>
                    <a:pt x="1011" y="1144"/>
                    <a:pt x="1009" y="1144"/>
                    <a:pt x="1006" y="1144"/>
                  </a:cubicBezTo>
                  <a:cubicBezTo>
                    <a:pt x="1003" y="1144"/>
                    <a:pt x="1001" y="1145"/>
                    <a:pt x="998" y="1145"/>
                  </a:cubicBezTo>
                  <a:cubicBezTo>
                    <a:pt x="994" y="1145"/>
                    <a:pt x="991" y="1144"/>
                    <a:pt x="988" y="1144"/>
                  </a:cubicBezTo>
                  <a:cubicBezTo>
                    <a:pt x="987" y="1144"/>
                    <a:pt x="986" y="1145"/>
                    <a:pt x="986" y="1145"/>
                  </a:cubicBezTo>
                  <a:cubicBezTo>
                    <a:pt x="984" y="1148"/>
                    <a:pt x="983" y="1151"/>
                    <a:pt x="979" y="1153"/>
                  </a:cubicBezTo>
                  <a:cubicBezTo>
                    <a:pt x="978" y="1154"/>
                    <a:pt x="978" y="1154"/>
                    <a:pt x="977" y="1155"/>
                  </a:cubicBezTo>
                  <a:cubicBezTo>
                    <a:pt x="975" y="1156"/>
                    <a:pt x="974" y="1155"/>
                    <a:pt x="975" y="1153"/>
                  </a:cubicBezTo>
                  <a:cubicBezTo>
                    <a:pt x="977" y="1151"/>
                    <a:pt x="976" y="1149"/>
                    <a:pt x="978" y="1147"/>
                  </a:cubicBezTo>
                  <a:cubicBezTo>
                    <a:pt x="981" y="1143"/>
                    <a:pt x="987" y="1141"/>
                    <a:pt x="990" y="1137"/>
                  </a:cubicBezTo>
                  <a:cubicBezTo>
                    <a:pt x="993" y="1133"/>
                    <a:pt x="995" y="1127"/>
                    <a:pt x="995" y="1123"/>
                  </a:cubicBezTo>
                  <a:cubicBezTo>
                    <a:pt x="995" y="1122"/>
                    <a:pt x="994" y="1121"/>
                    <a:pt x="993" y="1120"/>
                  </a:cubicBezTo>
                  <a:cubicBezTo>
                    <a:pt x="991" y="1118"/>
                    <a:pt x="990" y="1116"/>
                    <a:pt x="989" y="1113"/>
                  </a:cubicBezTo>
                  <a:cubicBezTo>
                    <a:pt x="988" y="1111"/>
                    <a:pt x="985" y="1110"/>
                    <a:pt x="984" y="1108"/>
                  </a:cubicBezTo>
                  <a:cubicBezTo>
                    <a:pt x="982" y="1105"/>
                    <a:pt x="983" y="1100"/>
                    <a:pt x="982" y="1097"/>
                  </a:cubicBezTo>
                  <a:cubicBezTo>
                    <a:pt x="982" y="1093"/>
                    <a:pt x="978" y="1092"/>
                    <a:pt x="975" y="1090"/>
                  </a:cubicBezTo>
                  <a:cubicBezTo>
                    <a:pt x="972" y="1089"/>
                    <a:pt x="970" y="1086"/>
                    <a:pt x="967" y="1085"/>
                  </a:cubicBezTo>
                  <a:cubicBezTo>
                    <a:pt x="964" y="1084"/>
                    <a:pt x="962" y="1083"/>
                    <a:pt x="959" y="1083"/>
                  </a:cubicBezTo>
                  <a:cubicBezTo>
                    <a:pt x="957" y="1083"/>
                    <a:pt x="955" y="1081"/>
                    <a:pt x="953" y="1081"/>
                  </a:cubicBezTo>
                  <a:cubicBezTo>
                    <a:pt x="951" y="1081"/>
                    <a:pt x="950" y="1078"/>
                    <a:pt x="947" y="1078"/>
                  </a:cubicBezTo>
                  <a:cubicBezTo>
                    <a:pt x="943" y="1076"/>
                    <a:pt x="938" y="1076"/>
                    <a:pt x="933" y="1077"/>
                  </a:cubicBezTo>
                  <a:cubicBezTo>
                    <a:pt x="930" y="1078"/>
                    <a:pt x="928" y="1080"/>
                    <a:pt x="925" y="1079"/>
                  </a:cubicBezTo>
                  <a:cubicBezTo>
                    <a:pt x="922" y="1079"/>
                    <a:pt x="920" y="1078"/>
                    <a:pt x="918" y="1078"/>
                  </a:cubicBezTo>
                  <a:cubicBezTo>
                    <a:pt x="916" y="1078"/>
                    <a:pt x="915" y="1078"/>
                    <a:pt x="914" y="1079"/>
                  </a:cubicBezTo>
                  <a:cubicBezTo>
                    <a:pt x="914" y="1078"/>
                    <a:pt x="914" y="1076"/>
                    <a:pt x="914" y="1075"/>
                  </a:cubicBezTo>
                  <a:cubicBezTo>
                    <a:pt x="913" y="1072"/>
                    <a:pt x="908" y="1071"/>
                    <a:pt x="906" y="1070"/>
                  </a:cubicBezTo>
                  <a:cubicBezTo>
                    <a:pt x="903" y="1068"/>
                    <a:pt x="901" y="1068"/>
                    <a:pt x="899" y="1070"/>
                  </a:cubicBezTo>
                  <a:cubicBezTo>
                    <a:pt x="897" y="1071"/>
                    <a:pt x="894" y="1072"/>
                    <a:pt x="897" y="1069"/>
                  </a:cubicBezTo>
                  <a:cubicBezTo>
                    <a:pt x="898" y="1068"/>
                    <a:pt x="899" y="1067"/>
                    <a:pt x="900" y="1065"/>
                  </a:cubicBezTo>
                  <a:cubicBezTo>
                    <a:pt x="902" y="1063"/>
                    <a:pt x="898" y="1060"/>
                    <a:pt x="897" y="1059"/>
                  </a:cubicBezTo>
                  <a:cubicBezTo>
                    <a:pt x="896" y="1058"/>
                    <a:pt x="894" y="1057"/>
                    <a:pt x="892" y="1056"/>
                  </a:cubicBezTo>
                  <a:cubicBezTo>
                    <a:pt x="888" y="1055"/>
                    <a:pt x="890" y="1054"/>
                    <a:pt x="888" y="1052"/>
                  </a:cubicBezTo>
                  <a:cubicBezTo>
                    <a:pt x="887" y="1051"/>
                    <a:pt x="886" y="1051"/>
                    <a:pt x="885" y="1050"/>
                  </a:cubicBezTo>
                  <a:cubicBezTo>
                    <a:pt x="882" y="1050"/>
                    <a:pt x="881" y="1047"/>
                    <a:pt x="878" y="1047"/>
                  </a:cubicBezTo>
                  <a:cubicBezTo>
                    <a:pt x="876" y="1046"/>
                    <a:pt x="875" y="1047"/>
                    <a:pt x="873" y="1048"/>
                  </a:cubicBezTo>
                  <a:cubicBezTo>
                    <a:pt x="872" y="1048"/>
                    <a:pt x="869" y="1048"/>
                    <a:pt x="868" y="1048"/>
                  </a:cubicBezTo>
                  <a:cubicBezTo>
                    <a:pt x="870" y="1047"/>
                    <a:pt x="871" y="1046"/>
                    <a:pt x="872" y="1044"/>
                  </a:cubicBezTo>
                  <a:cubicBezTo>
                    <a:pt x="872" y="1040"/>
                    <a:pt x="865" y="1038"/>
                    <a:pt x="862" y="1036"/>
                  </a:cubicBezTo>
                  <a:cubicBezTo>
                    <a:pt x="860" y="1035"/>
                    <a:pt x="858" y="1034"/>
                    <a:pt x="856" y="1034"/>
                  </a:cubicBezTo>
                  <a:cubicBezTo>
                    <a:pt x="854" y="1034"/>
                    <a:pt x="853" y="1033"/>
                    <a:pt x="852" y="1033"/>
                  </a:cubicBezTo>
                  <a:cubicBezTo>
                    <a:pt x="847" y="1030"/>
                    <a:pt x="852" y="1028"/>
                    <a:pt x="854" y="1028"/>
                  </a:cubicBezTo>
                  <a:cubicBezTo>
                    <a:pt x="855" y="1027"/>
                    <a:pt x="860" y="1026"/>
                    <a:pt x="859" y="1024"/>
                  </a:cubicBezTo>
                  <a:cubicBezTo>
                    <a:pt x="859" y="1024"/>
                    <a:pt x="859" y="1024"/>
                    <a:pt x="859" y="1024"/>
                  </a:cubicBezTo>
                  <a:cubicBezTo>
                    <a:pt x="854" y="1023"/>
                    <a:pt x="847" y="1024"/>
                    <a:pt x="843" y="1024"/>
                  </a:cubicBezTo>
                  <a:cubicBezTo>
                    <a:pt x="840" y="1024"/>
                    <a:pt x="838" y="1024"/>
                    <a:pt x="836" y="1025"/>
                  </a:cubicBezTo>
                  <a:cubicBezTo>
                    <a:pt x="833" y="1027"/>
                    <a:pt x="830" y="1027"/>
                    <a:pt x="827" y="1029"/>
                  </a:cubicBezTo>
                  <a:cubicBezTo>
                    <a:pt x="822" y="1031"/>
                    <a:pt x="817" y="1032"/>
                    <a:pt x="812" y="1029"/>
                  </a:cubicBezTo>
                  <a:cubicBezTo>
                    <a:pt x="810" y="1028"/>
                    <a:pt x="808" y="1027"/>
                    <a:pt x="806" y="1027"/>
                  </a:cubicBezTo>
                  <a:cubicBezTo>
                    <a:pt x="801" y="1027"/>
                    <a:pt x="795" y="1027"/>
                    <a:pt x="790" y="1029"/>
                  </a:cubicBezTo>
                  <a:cubicBezTo>
                    <a:pt x="783" y="1031"/>
                    <a:pt x="786" y="1023"/>
                    <a:pt x="786" y="1021"/>
                  </a:cubicBezTo>
                  <a:cubicBezTo>
                    <a:pt x="785" y="1019"/>
                    <a:pt x="784" y="1018"/>
                    <a:pt x="783" y="1018"/>
                  </a:cubicBezTo>
                  <a:cubicBezTo>
                    <a:pt x="779" y="1016"/>
                    <a:pt x="768" y="1018"/>
                    <a:pt x="768" y="1013"/>
                  </a:cubicBezTo>
                  <a:cubicBezTo>
                    <a:pt x="768" y="1004"/>
                    <a:pt x="756" y="1010"/>
                    <a:pt x="758" y="1014"/>
                  </a:cubicBezTo>
                  <a:cubicBezTo>
                    <a:pt x="758" y="1015"/>
                    <a:pt x="758" y="1015"/>
                    <a:pt x="759" y="1015"/>
                  </a:cubicBezTo>
                  <a:cubicBezTo>
                    <a:pt x="760" y="1016"/>
                    <a:pt x="760" y="1015"/>
                    <a:pt x="761" y="1015"/>
                  </a:cubicBezTo>
                  <a:cubicBezTo>
                    <a:pt x="761" y="1016"/>
                    <a:pt x="762" y="1017"/>
                    <a:pt x="762" y="1017"/>
                  </a:cubicBezTo>
                  <a:cubicBezTo>
                    <a:pt x="762" y="1017"/>
                    <a:pt x="761" y="1017"/>
                    <a:pt x="760" y="1018"/>
                  </a:cubicBezTo>
                  <a:cubicBezTo>
                    <a:pt x="757" y="1018"/>
                    <a:pt x="755" y="1020"/>
                    <a:pt x="752" y="1020"/>
                  </a:cubicBezTo>
                  <a:cubicBezTo>
                    <a:pt x="749" y="1021"/>
                    <a:pt x="747" y="1021"/>
                    <a:pt x="745" y="1022"/>
                  </a:cubicBezTo>
                  <a:cubicBezTo>
                    <a:pt x="742" y="1024"/>
                    <a:pt x="743" y="1030"/>
                    <a:pt x="743" y="1033"/>
                  </a:cubicBezTo>
                  <a:cubicBezTo>
                    <a:pt x="744" y="1035"/>
                    <a:pt x="743" y="1038"/>
                    <a:pt x="745" y="1040"/>
                  </a:cubicBezTo>
                  <a:cubicBezTo>
                    <a:pt x="746" y="1043"/>
                    <a:pt x="743" y="1044"/>
                    <a:pt x="741" y="1045"/>
                  </a:cubicBezTo>
                  <a:cubicBezTo>
                    <a:pt x="737" y="1047"/>
                    <a:pt x="738" y="1044"/>
                    <a:pt x="737" y="1042"/>
                  </a:cubicBezTo>
                  <a:cubicBezTo>
                    <a:pt x="736" y="1041"/>
                    <a:pt x="736" y="1041"/>
                    <a:pt x="735" y="1040"/>
                  </a:cubicBezTo>
                  <a:cubicBezTo>
                    <a:pt x="734" y="1038"/>
                    <a:pt x="735" y="1037"/>
                    <a:pt x="737" y="1035"/>
                  </a:cubicBezTo>
                  <a:cubicBezTo>
                    <a:pt x="739" y="1034"/>
                    <a:pt x="741" y="1033"/>
                    <a:pt x="741" y="1032"/>
                  </a:cubicBezTo>
                  <a:cubicBezTo>
                    <a:pt x="742" y="1030"/>
                    <a:pt x="742" y="1029"/>
                    <a:pt x="742" y="1027"/>
                  </a:cubicBezTo>
                  <a:cubicBezTo>
                    <a:pt x="741" y="1025"/>
                    <a:pt x="742" y="1022"/>
                    <a:pt x="741" y="1020"/>
                  </a:cubicBezTo>
                  <a:cubicBezTo>
                    <a:pt x="741" y="1020"/>
                    <a:pt x="740" y="1020"/>
                    <a:pt x="740" y="1019"/>
                  </a:cubicBezTo>
                  <a:cubicBezTo>
                    <a:pt x="735" y="1017"/>
                    <a:pt x="739" y="1015"/>
                    <a:pt x="741" y="1015"/>
                  </a:cubicBezTo>
                  <a:cubicBezTo>
                    <a:pt x="743" y="1014"/>
                    <a:pt x="745" y="1013"/>
                    <a:pt x="746" y="1012"/>
                  </a:cubicBezTo>
                  <a:cubicBezTo>
                    <a:pt x="749" y="1010"/>
                    <a:pt x="751" y="1008"/>
                    <a:pt x="748" y="1005"/>
                  </a:cubicBezTo>
                  <a:cubicBezTo>
                    <a:pt x="744" y="1001"/>
                    <a:pt x="741" y="1006"/>
                    <a:pt x="737" y="1007"/>
                  </a:cubicBezTo>
                  <a:cubicBezTo>
                    <a:pt x="735" y="1007"/>
                    <a:pt x="734" y="1007"/>
                    <a:pt x="733" y="1008"/>
                  </a:cubicBezTo>
                  <a:cubicBezTo>
                    <a:pt x="731" y="1012"/>
                    <a:pt x="729" y="1014"/>
                    <a:pt x="725" y="1015"/>
                  </a:cubicBezTo>
                  <a:cubicBezTo>
                    <a:pt x="724" y="1016"/>
                    <a:pt x="722" y="1016"/>
                    <a:pt x="721" y="1017"/>
                  </a:cubicBezTo>
                  <a:cubicBezTo>
                    <a:pt x="718" y="1018"/>
                    <a:pt x="717" y="1017"/>
                    <a:pt x="715" y="1017"/>
                  </a:cubicBezTo>
                  <a:cubicBezTo>
                    <a:pt x="713" y="1017"/>
                    <a:pt x="710" y="1016"/>
                    <a:pt x="709" y="1017"/>
                  </a:cubicBezTo>
                  <a:cubicBezTo>
                    <a:pt x="707" y="1019"/>
                    <a:pt x="707" y="1021"/>
                    <a:pt x="707" y="1023"/>
                  </a:cubicBezTo>
                  <a:cubicBezTo>
                    <a:pt x="707" y="1023"/>
                    <a:pt x="707" y="1024"/>
                    <a:pt x="707" y="1024"/>
                  </a:cubicBezTo>
                  <a:cubicBezTo>
                    <a:pt x="707" y="1023"/>
                    <a:pt x="707" y="1022"/>
                    <a:pt x="706" y="1021"/>
                  </a:cubicBezTo>
                  <a:cubicBezTo>
                    <a:pt x="706" y="1020"/>
                    <a:pt x="705" y="1019"/>
                    <a:pt x="704" y="1019"/>
                  </a:cubicBezTo>
                  <a:cubicBezTo>
                    <a:pt x="702" y="1020"/>
                    <a:pt x="700" y="1021"/>
                    <a:pt x="698" y="1023"/>
                  </a:cubicBezTo>
                  <a:cubicBezTo>
                    <a:pt x="696" y="1025"/>
                    <a:pt x="692" y="1027"/>
                    <a:pt x="691" y="1029"/>
                  </a:cubicBezTo>
                  <a:cubicBezTo>
                    <a:pt x="689" y="1031"/>
                    <a:pt x="688" y="1033"/>
                    <a:pt x="687" y="1036"/>
                  </a:cubicBezTo>
                  <a:cubicBezTo>
                    <a:pt x="687" y="1038"/>
                    <a:pt x="693" y="1041"/>
                    <a:pt x="687" y="1042"/>
                  </a:cubicBezTo>
                  <a:cubicBezTo>
                    <a:pt x="684" y="1043"/>
                    <a:pt x="684" y="1044"/>
                    <a:pt x="682" y="1047"/>
                  </a:cubicBezTo>
                  <a:cubicBezTo>
                    <a:pt x="679" y="1050"/>
                    <a:pt x="676" y="1049"/>
                    <a:pt x="673" y="1052"/>
                  </a:cubicBezTo>
                  <a:cubicBezTo>
                    <a:pt x="673" y="1052"/>
                    <a:pt x="673" y="1052"/>
                    <a:pt x="673" y="1052"/>
                  </a:cubicBezTo>
                  <a:cubicBezTo>
                    <a:pt x="674" y="1054"/>
                    <a:pt x="675" y="1055"/>
                    <a:pt x="676" y="1056"/>
                  </a:cubicBezTo>
                  <a:cubicBezTo>
                    <a:pt x="677" y="1057"/>
                    <a:pt x="677" y="1058"/>
                    <a:pt x="678" y="1059"/>
                  </a:cubicBezTo>
                  <a:cubicBezTo>
                    <a:pt x="675" y="1059"/>
                    <a:pt x="674" y="1058"/>
                    <a:pt x="673" y="1057"/>
                  </a:cubicBezTo>
                  <a:cubicBezTo>
                    <a:pt x="673" y="1056"/>
                    <a:pt x="672" y="1054"/>
                    <a:pt x="671" y="1054"/>
                  </a:cubicBezTo>
                  <a:cubicBezTo>
                    <a:pt x="668" y="1051"/>
                    <a:pt x="666" y="1049"/>
                    <a:pt x="664" y="1045"/>
                  </a:cubicBezTo>
                  <a:cubicBezTo>
                    <a:pt x="662" y="1043"/>
                    <a:pt x="662" y="1043"/>
                    <a:pt x="659" y="1042"/>
                  </a:cubicBezTo>
                  <a:cubicBezTo>
                    <a:pt x="655" y="1042"/>
                    <a:pt x="648" y="1036"/>
                    <a:pt x="644" y="1039"/>
                  </a:cubicBezTo>
                  <a:cubicBezTo>
                    <a:pt x="641" y="1040"/>
                    <a:pt x="639" y="1043"/>
                    <a:pt x="636" y="1043"/>
                  </a:cubicBezTo>
                  <a:cubicBezTo>
                    <a:pt x="633" y="1044"/>
                    <a:pt x="631" y="1047"/>
                    <a:pt x="627" y="1048"/>
                  </a:cubicBezTo>
                  <a:cubicBezTo>
                    <a:pt x="623" y="1048"/>
                    <a:pt x="620" y="1047"/>
                    <a:pt x="616" y="1046"/>
                  </a:cubicBezTo>
                  <a:cubicBezTo>
                    <a:pt x="615" y="1045"/>
                    <a:pt x="614" y="1046"/>
                    <a:pt x="613" y="1046"/>
                  </a:cubicBezTo>
                  <a:cubicBezTo>
                    <a:pt x="612" y="1047"/>
                    <a:pt x="607" y="1044"/>
                    <a:pt x="606" y="1043"/>
                  </a:cubicBezTo>
                  <a:cubicBezTo>
                    <a:pt x="602" y="1041"/>
                    <a:pt x="600" y="1037"/>
                    <a:pt x="598" y="1034"/>
                  </a:cubicBezTo>
                  <a:cubicBezTo>
                    <a:pt x="596" y="1031"/>
                    <a:pt x="595" y="1029"/>
                    <a:pt x="594" y="1027"/>
                  </a:cubicBezTo>
                  <a:cubicBezTo>
                    <a:pt x="592" y="1024"/>
                    <a:pt x="590" y="1023"/>
                    <a:pt x="591" y="1020"/>
                  </a:cubicBezTo>
                  <a:cubicBezTo>
                    <a:pt x="592" y="1018"/>
                    <a:pt x="592" y="1017"/>
                    <a:pt x="592" y="1016"/>
                  </a:cubicBezTo>
                  <a:cubicBezTo>
                    <a:pt x="592" y="1014"/>
                    <a:pt x="590" y="1014"/>
                    <a:pt x="590" y="1011"/>
                  </a:cubicBezTo>
                  <a:cubicBezTo>
                    <a:pt x="590" y="1011"/>
                    <a:pt x="589" y="1006"/>
                    <a:pt x="592" y="1008"/>
                  </a:cubicBezTo>
                  <a:cubicBezTo>
                    <a:pt x="592" y="1008"/>
                    <a:pt x="593" y="1008"/>
                    <a:pt x="593" y="1008"/>
                  </a:cubicBezTo>
                  <a:cubicBezTo>
                    <a:pt x="594" y="1008"/>
                    <a:pt x="594" y="1008"/>
                    <a:pt x="594" y="1008"/>
                  </a:cubicBezTo>
                  <a:cubicBezTo>
                    <a:pt x="595" y="1004"/>
                    <a:pt x="595" y="999"/>
                    <a:pt x="595" y="995"/>
                  </a:cubicBezTo>
                  <a:cubicBezTo>
                    <a:pt x="595" y="992"/>
                    <a:pt x="597" y="990"/>
                    <a:pt x="597" y="987"/>
                  </a:cubicBezTo>
                  <a:cubicBezTo>
                    <a:pt x="597" y="987"/>
                    <a:pt x="597" y="986"/>
                    <a:pt x="597" y="985"/>
                  </a:cubicBezTo>
                  <a:cubicBezTo>
                    <a:pt x="598" y="984"/>
                    <a:pt x="598" y="982"/>
                    <a:pt x="598" y="981"/>
                  </a:cubicBezTo>
                  <a:cubicBezTo>
                    <a:pt x="598" y="978"/>
                    <a:pt x="599" y="977"/>
                    <a:pt x="600" y="974"/>
                  </a:cubicBezTo>
                  <a:cubicBezTo>
                    <a:pt x="600" y="973"/>
                    <a:pt x="600" y="972"/>
                    <a:pt x="600" y="971"/>
                  </a:cubicBezTo>
                  <a:cubicBezTo>
                    <a:pt x="599" y="970"/>
                    <a:pt x="597" y="967"/>
                    <a:pt x="595" y="967"/>
                  </a:cubicBezTo>
                  <a:cubicBezTo>
                    <a:pt x="593" y="968"/>
                    <a:pt x="592" y="969"/>
                    <a:pt x="589" y="969"/>
                  </a:cubicBezTo>
                  <a:cubicBezTo>
                    <a:pt x="587" y="969"/>
                    <a:pt x="589" y="968"/>
                    <a:pt x="590" y="967"/>
                  </a:cubicBezTo>
                  <a:cubicBezTo>
                    <a:pt x="591" y="967"/>
                    <a:pt x="591" y="965"/>
                    <a:pt x="591" y="965"/>
                  </a:cubicBezTo>
                  <a:cubicBezTo>
                    <a:pt x="587" y="962"/>
                    <a:pt x="584" y="961"/>
                    <a:pt x="580" y="961"/>
                  </a:cubicBezTo>
                  <a:cubicBezTo>
                    <a:pt x="574" y="961"/>
                    <a:pt x="569" y="959"/>
                    <a:pt x="564" y="959"/>
                  </a:cubicBezTo>
                  <a:cubicBezTo>
                    <a:pt x="564" y="959"/>
                    <a:pt x="563" y="958"/>
                    <a:pt x="563" y="959"/>
                  </a:cubicBezTo>
                  <a:cubicBezTo>
                    <a:pt x="561" y="960"/>
                    <a:pt x="559" y="959"/>
                    <a:pt x="557" y="960"/>
                  </a:cubicBezTo>
                  <a:cubicBezTo>
                    <a:pt x="555" y="961"/>
                    <a:pt x="554" y="961"/>
                    <a:pt x="552" y="962"/>
                  </a:cubicBezTo>
                  <a:cubicBezTo>
                    <a:pt x="549" y="964"/>
                    <a:pt x="546" y="961"/>
                    <a:pt x="544" y="960"/>
                  </a:cubicBezTo>
                  <a:cubicBezTo>
                    <a:pt x="542" y="960"/>
                    <a:pt x="540" y="961"/>
                    <a:pt x="538" y="961"/>
                  </a:cubicBezTo>
                  <a:cubicBezTo>
                    <a:pt x="535" y="961"/>
                    <a:pt x="533" y="960"/>
                    <a:pt x="530" y="960"/>
                  </a:cubicBezTo>
                  <a:cubicBezTo>
                    <a:pt x="527" y="960"/>
                    <a:pt x="531" y="955"/>
                    <a:pt x="533" y="954"/>
                  </a:cubicBezTo>
                  <a:cubicBezTo>
                    <a:pt x="534" y="952"/>
                    <a:pt x="535" y="950"/>
                    <a:pt x="536" y="948"/>
                  </a:cubicBezTo>
                  <a:cubicBezTo>
                    <a:pt x="538" y="945"/>
                    <a:pt x="538" y="941"/>
                    <a:pt x="538" y="937"/>
                  </a:cubicBezTo>
                  <a:cubicBezTo>
                    <a:pt x="538" y="935"/>
                    <a:pt x="540" y="931"/>
                    <a:pt x="537" y="930"/>
                  </a:cubicBezTo>
                  <a:cubicBezTo>
                    <a:pt x="537" y="929"/>
                    <a:pt x="531" y="930"/>
                    <a:pt x="534" y="927"/>
                  </a:cubicBezTo>
                  <a:cubicBezTo>
                    <a:pt x="534" y="926"/>
                    <a:pt x="539" y="922"/>
                    <a:pt x="540" y="926"/>
                  </a:cubicBezTo>
                  <a:cubicBezTo>
                    <a:pt x="540" y="928"/>
                    <a:pt x="541" y="930"/>
                    <a:pt x="543" y="931"/>
                  </a:cubicBezTo>
                  <a:cubicBezTo>
                    <a:pt x="543" y="931"/>
                    <a:pt x="544" y="931"/>
                    <a:pt x="544" y="931"/>
                  </a:cubicBezTo>
                  <a:cubicBezTo>
                    <a:pt x="545" y="929"/>
                    <a:pt x="546" y="927"/>
                    <a:pt x="546" y="925"/>
                  </a:cubicBezTo>
                  <a:cubicBezTo>
                    <a:pt x="547" y="923"/>
                    <a:pt x="548" y="920"/>
                    <a:pt x="549" y="917"/>
                  </a:cubicBezTo>
                  <a:cubicBezTo>
                    <a:pt x="549" y="915"/>
                    <a:pt x="548" y="912"/>
                    <a:pt x="548" y="909"/>
                  </a:cubicBezTo>
                  <a:cubicBezTo>
                    <a:pt x="548" y="904"/>
                    <a:pt x="551" y="901"/>
                    <a:pt x="555" y="899"/>
                  </a:cubicBezTo>
                  <a:cubicBezTo>
                    <a:pt x="558" y="896"/>
                    <a:pt x="560" y="891"/>
                    <a:pt x="560" y="887"/>
                  </a:cubicBezTo>
                  <a:cubicBezTo>
                    <a:pt x="560" y="882"/>
                    <a:pt x="556" y="883"/>
                    <a:pt x="552" y="883"/>
                  </a:cubicBezTo>
                  <a:cubicBezTo>
                    <a:pt x="546" y="883"/>
                    <a:pt x="542" y="881"/>
                    <a:pt x="536" y="883"/>
                  </a:cubicBezTo>
                  <a:cubicBezTo>
                    <a:pt x="532" y="885"/>
                    <a:pt x="529" y="886"/>
                    <a:pt x="524" y="887"/>
                  </a:cubicBezTo>
                  <a:cubicBezTo>
                    <a:pt x="521" y="887"/>
                    <a:pt x="519" y="887"/>
                    <a:pt x="517" y="889"/>
                  </a:cubicBezTo>
                  <a:cubicBezTo>
                    <a:pt x="513" y="891"/>
                    <a:pt x="511" y="893"/>
                    <a:pt x="511" y="898"/>
                  </a:cubicBezTo>
                  <a:cubicBezTo>
                    <a:pt x="510" y="903"/>
                    <a:pt x="510" y="911"/>
                    <a:pt x="506" y="915"/>
                  </a:cubicBezTo>
                  <a:cubicBezTo>
                    <a:pt x="504" y="917"/>
                    <a:pt x="502" y="918"/>
                    <a:pt x="500" y="920"/>
                  </a:cubicBezTo>
                  <a:cubicBezTo>
                    <a:pt x="500" y="920"/>
                    <a:pt x="500" y="921"/>
                    <a:pt x="500" y="921"/>
                  </a:cubicBezTo>
                  <a:cubicBezTo>
                    <a:pt x="500" y="925"/>
                    <a:pt x="494" y="928"/>
                    <a:pt x="492" y="923"/>
                  </a:cubicBezTo>
                  <a:cubicBezTo>
                    <a:pt x="491" y="921"/>
                    <a:pt x="484" y="923"/>
                    <a:pt x="482" y="924"/>
                  </a:cubicBezTo>
                  <a:cubicBezTo>
                    <a:pt x="480" y="924"/>
                    <a:pt x="478" y="924"/>
                    <a:pt x="476" y="925"/>
                  </a:cubicBezTo>
                  <a:cubicBezTo>
                    <a:pt x="473" y="928"/>
                    <a:pt x="471" y="928"/>
                    <a:pt x="467" y="928"/>
                  </a:cubicBezTo>
                  <a:cubicBezTo>
                    <a:pt x="466" y="928"/>
                    <a:pt x="466" y="928"/>
                    <a:pt x="465" y="928"/>
                  </a:cubicBezTo>
                  <a:cubicBezTo>
                    <a:pt x="462" y="929"/>
                    <a:pt x="460" y="928"/>
                    <a:pt x="458" y="925"/>
                  </a:cubicBezTo>
                  <a:cubicBezTo>
                    <a:pt x="456" y="924"/>
                    <a:pt x="455" y="922"/>
                    <a:pt x="453" y="922"/>
                  </a:cubicBezTo>
                  <a:cubicBezTo>
                    <a:pt x="449" y="921"/>
                    <a:pt x="447" y="919"/>
                    <a:pt x="445" y="916"/>
                  </a:cubicBezTo>
                  <a:cubicBezTo>
                    <a:pt x="443" y="914"/>
                    <a:pt x="443" y="916"/>
                    <a:pt x="441" y="913"/>
                  </a:cubicBezTo>
                  <a:cubicBezTo>
                    <a:pt x="440" y="912"/>
                    <a:pt x="440" y="910"/>
                    <a:pt x="440" y="909"/>
                  </a:cubicBezTo>
                  <a:cubicBezTo>
                    <a:pt x="440" y="907"/>
                    <a:pt x="439" y="906"/>
                    <a:pt x="437" y="904"/>
                  </a:cubicBezTo>
                  <a:cubicBezTo>
                    <a:pt x="437" y="904"/>
                    <a:pt x="436" y="903"/>
                    <a:pt x="435" y="902"/>
                  </a:cubicBezTo>
                  <a:cubicBezTo>
                    <a:pt x="431" y="900"/>
                    <a:pt x="430" y="897"/>
                    <a:pt x="430" y="893"/>
                  </a:cubicBezTo>
                  <a:cubicBezTo>
                    <a:pt x="430" y="890"/>
                    <a:pt x="430" y="888"/>
                    <a:pt x="429" y="886"/>
                  </a:cubicBezTo>
                  <a:cubicBezTo>
                    <a:pt x="429" y="883"/>
                    <a:pt x="427" y="881"/>
                    <a:pt x="426" y="878"/>
                  </a:cubicBezTo>
                  <a:cubicBezTo>
                    <a:pt x="425" y="875"/>
                    <a:pt x="428" y="872"/>
                    <a:pt x="428" y="869"/>
                  </a:cubicBezTo>
                  <a:cubicBezTo>
                    <a:pt x="428" y="865"/>
                    <a:pt x="428" y="861"/>
                    <a:pt x="428" y="856"/>
                  </a:cubicBezTo>
                  <a:cubicBezTo>
                    <a:pt x="428" y="850"/>
                    <a:pt x="428" y="844"/>
                    <a:pt x="429" y="838"/>
                  </a:cubicBezTo>
                  <a:cubicBezTo>
                    <a:pt x="429" y="836"/>
                    <a:pt x="429" y="834"/>
                    <a:pt x="429" y="831"/>
                  </a:cubicBezTo>
                  <a:cubicBezTo>
                    <a:pt x="431" y="832"/>
                    <a:pt x="434" y="832"/>
                    <a:pt x="435" y="830"/>
                  </a:cubicBezTo>
                  <a:cubicBezTo>
                    <a:pt x="438" y="828"/>
                    <a:pt x="437" y="824"/>
                    <a:pt x="436" y="821"/>
                  </a:cubicBezTo>
                  <a:cubicBezTo>
                    <a:pt x="435" y="818"/>
                    <a:pt x="434" y="815"/>
                    <a:pt x="434" y="812"/>
                  </a:cubicBezTo>
                  <a:cubicBezTo>
                    <a:pt x="434" y="809"/>
                    <a:pt x="435" y="806"/>
                    <a:pt x="436" y="803"/>
                  </a:cubicBezTo>
                  <a:cubicBezTo>
                    <a:pt x="437" y="800"/>
                    <a:pt x="437" y="796"/>
                    <a:pt x="440" y="793"/>
                  </a:cubicBezTo>
                  <a:cubicBezTo>
                    <a:pt x="441" y="791"/>
                    <a:pt x="442" y="790"/>
                    <a:pt x="443" y="788"/>
                  </a:cubicBezTo>
                  <a:cubicBezTo>
                    <a:pt x="445" y="782"/>
                    <a:pt x="451" y="783"/>
                    <a:pt x="456" y="783"/>
                  </a:cubicBezTo>
                  <a:cubicBezTo>
                    <a:pt x="457" y="783"/>
                    <a:pt x="458" y="782"/>
                    <a:pt x="459" y="781"/>
                  </a:cubicBezTo>
                  <a:cubicBezTo>
                    <a:pt x="461" y="780"/>
                    <a:pt x="463" y="780"/>
                    <a:pt x="464" y="779"/>
                  </a:cubicBezTo>
                  <a:cubicBezTo>
                    <a:pt x="466" y="777"/>
                    <a:pt x="466" y="773"/>
                    <a:pt x="471" y="773"/>
                  </a:cubicBezTo>
                  <a:cubicBezTo>
                    <a:pt x="472" y="773"/>
                    <a:pt x="473" y="772"/>
                    <a:pt x="473" y="772"/>
                  </a:cubicBezTo>
                  <a:cubicBezTo>
                    <a:pt x="476" y="770"/>
                    <a:pt x="479" y="770"/>
                    <a:pt x="483" y="769"/>
                  </a:cubicBezTo>
                  <a:cubicBezTo>
                    <a:pt x="486" y="769"/>
                    <a:pt x="488" y="768"/>
                    <a:pt x="491" y="769"/>
                  </a:cubicBezTo>
                  <a:cubicBezTo>
                    <a:pt x="495" y="769"/>
                    <a:pt x="497" y="771"/>
                    <a:pt x="500" y="771"/>
                  </a:cubicBezTo>
                  <a:cubicBezTo>
                    <a:pt x="502" y="772"/>
                    <a:pt x="502" y="771"/>
                    <a:pt x="503" y="770"/>
                  </a:cubicBezTo>
                  <a:cubicBezTo>
                    <a:pt x="503" y="768"/>
                    <a:pt x="504" y="770"/>
                    <a:pt x="505" y="770"/>
                  </a:cubicBezTo>
                  <a:cubicBezTo>
                    <a:pt x="508" y="771"/>
                    <a:pt x="510" y="771"/>
                    <a:pt x="512" y="774"/>
                  </a:cubicBezTo>
                  <a:cubicBezTo>
                    <a:pt x="514" y="776"/>
                    <a:pt x="515" y="778"/>
                    <a:pt x="518" y="778"/>
                  </a:cubicBezTo>
                  <a:cubicBezTo>
                    <a:pt x="521" y="777"/>
                    <a:pt x="522" y="776"/>
                    <a:pt x="525" y="777"/>
                  </a:cubicBezTo>
                  <a:cubicBezTo>
                    <a:pt x="526" y="778"/>
                    <a:pt x="528" y="778"/>
                    <a:pt x="529" y="777"/>
                  </a:cubicBezTo>
                  <a:cubicBezTo>
                    <a:pt x="529" y="777"/>
                    <a:pt x="529" y="776"/>
                    <a:pt x="529" y="776"/>
                  </a:cubicBezTo>
                  <a:cubicBezTo>
                    <a:pt x="529" y="775"/>
                    <a:pt x="531" y="777"/>
                    <a:pt x="532" y="777"/>
                  </a:cubicBezTo>
                  <a:cubicBezTo>
                    <a:pt x="533" y="777"/>
                    <a:pt x="538" y="782"/>
                    <a:pt x="540" y="779"/>
                  </a:cubicBezTo>
                  <a:cubicBezTo>
                    <a:pt x="542" y="776"/>
                    <a:pt x="538" y="776"/>
                    <a:pt x="537" y="773"/>
                  </a:cubicBezTo>
                  <a:cubicBezTo>
                    <a:pt x="536" y="772"/>
                    <a:pt x="535" y="771"/>
                    <a:pt x="534" y="769"/>
                  </a:cubicBezTo>
                  <a:cubicBezTo>
                    <a:pt x="536" y="770"/>
                    <a:pt x="537" y="769"/>
                    <a:pt x="537" y="768"/>
                  </a:cubicBezTo>
                  <a:cubicBezTo>
                    <a:pt x="538" y="765"/>
                    <a:pt x="531" y="765"/>
                    <a:pt x="534" y="763"/>
                  </a:cubicBezTo>
                  <a:cubicBezTo>
                    <a:pt x="537" y="761"/>
                    <a:pt x="539" y="761"/>
                    <a:pt x="542" y="759"/>
                  </a:cubicBezTo>
                  <a:cubicBezTo>
                    <a:pt x="545" y="757"/>
                    <a:pt x="551" y="756"/>
                    <a:pt x="553" y="759"/>
                  </a:cubicBezTo>
                  <a:cubicBezTo>
                    <a:pt x="557" y="762"/>
                    <a:pt x="563" y="758"/>
                    <a:pt x="567" y="759"/>
                  </a:cubicBezTo>
                  <a:cubicBezTo>
                    <a:pt x="570" y="760"/>
                    <a:pt x="572" y="760"/>
                    <a:pt x="575" y="760"/>
                  </a:cubicBezTo>
                  <a:cubicBezTo>
                    <a:pt x="579" y="760"/>
                    <a:pt x="583" y="759"/>
                    <a:pt x="585" y="763"/>
                  </a:cubicBezTo>
                  <a:cubicBezTo>
                    <a:pt x="586" y="766"/>
                    <a:pt x="590" y="769"/>
                    <a:pt x="593" y="767"/>
                  </a:cubicBezTo>
                  <a:cubicBezTo>
                    <a:pt x="596" y="766"/>
                    <a:pt x="600" y="762"/>
                    <a:pt x="604" y="764"/>
                  </a:cubicBezTo>
                  <a:cubicBezTo>
                    <a:pt x="607" y="766"/>
                    <a:pt x="608" y="769"/>
                    <a:pt x="610" y="773"/>
                  </a:cubicBezTo>
                  <a:cubicBezTo>
                    <a:pt x="611" y="775"/>
                    <a:pt x="612" y="775"/>
                    <a:pt x="614" y="777"/>
                  </a:cubicBezTo>
                  <a:cubicBezTo>
                    <a:pt x="620" y="780"/>
                    <a:pt x="617" y="787"/>
                    <a:pt x="615" y="792"/>
                  </a:cubicBezTo>
                  <a:cubicBezTo>
                    <a:pt x="615" y="792"/>
                    <a:pt x="615" y="796"/>
                    <a:pt x="617" y="795"/>
                  </a:cubicBezTo>
                  <a:cubicBezTo>
                    <a:pt x="619" y="795"/>
                    <a:pt x="618" y="799"/>
                    <a:pt x="617" y="800"/>
                  </a:cubicBezTo>
                  <a:cubicBezTo>
                    <a:pt x="617" y="802"/>
                    <a:pt x="617" y="805"/>
                    <a:pt x="618" y="808"/>
                  </a:cubicBezTo>
                  <a:cubicBezTo>
                    <a:pt x="619" y="810"/>
                    <a:pt x="622" y="813"/>
                    <a:pt x="623" y="815"/>
                  </a:cubicBezTo>
                  <a:cubicBezTo>
                    <a:pt x="623" y="817"/>
                    <a:pt x="624" y="819"/>
                    <a:pt x="625" y="821"/>
                  </a:cubicBezTo>
                  <a:cubicBezTo>
                    <a:pt x="627" y="824"/>
                    <a:pt x="627" y="827"/>
                    <a:pt x="629" y="830"/>
                  </a:cubicBezTo>
                  <a:cubicBezTo>
                    <a:pt x="630" y="831"/>
                    <a:pt x="633" y="834"/>
                    <a:pt x="634" y="835"/>
                  </a:cubicBezTo>
                  <a:cubicBezTo>
                    <a:pt x="636" y="836"/>
                    <a:pt x="640" y="838"/>
                    <a:pt x="641" y="835"/>
                  </a:cubicBezTo>
                  <a:cubicBezTo>
                    <a:pt x="645" y="828"/>
                    <a:pt x="647" y="822"/>
                    <a:pt x="649" y="815"/>
                  </a:cubicBezTo>
                  <a:cubicBezTo>
                    <a:pt x="651" y="812"/>
                    <a:pt x="649" y="805"/>
                    <a:pt x="647" y="802"/>
                  </a:cubicBezTo>
                  <a:cubicBezTo>
                    <a:pt x="645" y="799"/>
                    <a:pt x="645" y="797"/>
                    <a:pt x="645" y="793"/>
                  </a:cubicBezTo>
                  <a:cubicBezTo>
                    <a:pt x="645" y="792"/>
                    <a:pt x="646" y="788"/>
                    <a:pt x="645" y="786"/>
                  </a:cubicBezTo>
                  <a:cubicBezTo>
                    <a:pt x="643" y="784"/>
                    <a:pt x="642" y="780"/>
                    <a:pt x="642" y="777"/>
                  </a:cubicBezTo>
                  <a:cubicBezTo>
                    <a:pt x="642" y="775"/>
                    <a:pt x="641" y="773"/>
                    <a:pt x="640" y="771"/>
                  </a:cubicBezTo>
                  <a:cubicBezTo>
                    <a:pt x="640" y="768"/>
                    <a:pt x="640" y="764"/>
                    <a:pt x="641" y="761"/>
                  </a:cubicBezTo>
                  <a:cubicBezTo>
                    <a:pt x="642" y="756"/>
                    <a:pt x="641" y="751"/>
                    <a:pt x="641" y="746"/>
                  </a:cubicBezTo>
                  <a:cubicBezTo>
                    <a:pt x="642" y="744"/>
                    <a:pt x="642" y="742"/>
                    <a:pt x="642" y="740"/>
                  </a:cubicBezTo>
                  <a:cubicBezTo>
                    <a:pt x="645" y="739"/>
                    <a:pt x="647" y="738"/>
                    <a:pt x="649" y="736"/>
                  </a:cubicBezTo>
                  <a:cubicBezTo>
                    <a:pt x="652" y="733"/>
                    <a:pt x="656" y="727"/>
                    <a:pt x="661" y="728"/>
                  </a:cubicBezTo>
                  <a:cubicBezTo>
                    <a:pt x="664" y="728"/>
                    <a:pt x="665" y="727"/>
                    <a:pt x="667" y="725"/>
                  </a:cubicBezTo>
                  <a:cubicBezTo>
                    <a:pt x="673" y="720"/>
                    <a:pt x="678" y="713"/>
                    <a:pt x="685" y="709"/>
                  </a:cubicBezTo>
                  <a:cubicBezTo>
                    <a:pt x="687" y="708"/>
                    <a:pt x="689" y="706"/>
                    <a:pt x="691" y="704"/>
                  </a:cubicBezTo>
                  <a:cubicBezTo>
                    <a:pt x="693" y="702"/>
                    <a:pt x="695" y="700"/>
                    <a:pt x="697" y="699"/>
                  </a:cubicBezTo>
                  <a:cubicBezTo>
                    <a:pt x="699" y="698"/>
                    <a:pt x="701" y="698"/>
                    <a:pt x="703" y="698"/>
                  </a:cubicBezTo>
                  <a:cubicBezTo>
                    <a:pt x="706" y="697"/>
                    <a:pt x="709" y="696"/>
                    <a:pt x="711" y="695"/>
                  </a:cubicBezTo>
                  <a:cubicBezTo>
                    <a:pt x="712" y="695"/>
                    <a:pt x="712" y="694"/>
                    <a:pt x="712" y="694"/>
                  </a:cubicBezTo>
                  <a:cubicBezTo>
                    <a:pt x="713" y="691"/>
                    <a:pt x="714" y="689"/>
                    <a:pt x="715" y="687"/>
                  </a:cubicBezTo>
                  <a:cubicBezTo>
                    <a:pt x="716" y="685"/>
                    <a:pt x="719" y="682"/>
                    <a:pt x="719" y="679"/>
                  </a:cubicBezTo>
                  <a:cubicBezTo>
                    <a:pt x="718" y="675"/>
                    <a:pt x="718" y="671"/>
                    <a:pt x="718" y="667"/>
                  </a:cubicBezTo>
                  <a:cubicBezTo>
                    <a:pt x="718" y="664"/>
                    <a:pt x="716" y="664"/>
                    <a:pt x="716" y="661"/>
                  </a:cubicBezTo>
                  <a:cubicBezTo>
                    <a:pt x="716" y="656"/>
                    <a:pt x="716" y="652"/>
                    <a:pt x="716" y="648"/>
                  </a:cubicBezTo>
                  <a:cubicBezTo>
                    <a:pt x="717" y="644"/>
                    <a:pt x="717" y="640"/>
                    <a:pt x="717" y="636"/>
                  </a:cubicBezTo>
                  <a:cubicBezTo>
                    <a:pt x="717" y="633"/>
                    <a:pt x="716" y="631"/>
                    <a:pt x="717" y="628"/>
                  </a:cubicBezTo>
                  <a:cubicBezTo>
                    <a:pt x="717" y="628"/>
                    <a:pt x="717" y="627"/>
                    <a:pt x="717" y="627"/>
                  </a:cubicBezTo>
                  <a:cubicBezTo>
                    <a:pt x="717" y="628"/>
                    <a:pt x="717" y="628"/>
                    <a:pt x="717" y="629"/>
                  </a:cubicBezTo>
                  <a:cubicBezTo>
                    <a:pt x="717" y="632"/>
                    <a:pt x="719" y="632"/>
                    <a:pt x="718" y="636"/>
                  </a:cubicBezTo>
                  <a:cubicBezTo>
                    <a:pt x="717" y="637"/>
                    <a:pt x="717" y="639"/>
                    <a:pt x="718" y="640"/>
                  </a:cubicBezTo>
                  <a:cubicBezTo>
                    <a:pt x="718" y="642"/>
                    <a:pt x="718" y="643"/>
                    <a:pt x="719" y="645"/>
                  </a:cubicBezTo>
                  <a:cubicBezTo>
                    <a:pt x="721" y="652"/>
                    <a:pt x="719" y="650"/>
                    <a:pt x="719" y="654"/>
                  </a:cubicBezTo>
                  <a:cubicBezTo>
                    <a:pt x="719" y="655"/>
                    <a:pt x="719" y="658"/>
                    <a:pt x="720" y="659"/>
                  </a:cubicBezTo>
                  <a:cubicBezTo>
                    <a:pt x="722" y="659"/>
                    <a:pt x="730" y="644"/>
                    <a:pt x="732" y="643"/>
                  </a:cubicBezTo>
                  <a:cubicBezTo>
                    <a:pt x="733" y="641"/>
                    <a:pt x="735" y="639"/>
                    <a:pt x="734" y="636"/>
                  </a:cubicBezTo>
                  <a:cubicBezTo>
                    <a:pt x="733" y="635"/>
                    <a:pt x="732" y="633"/>
                    <a:pt x="731" y="632"/>
                  </a:cubicBezTo>
                  <a:cubicBezTo>
                    <a:pt x="730" y="630"/>
                    <a:pt x="729" y="626"/>
                    <a:pt x="729" y="623"/>
                  </a:cubicBezTo>
                  <a:cubicBezTo>
                    <a:pt x="730" y="625"/>
                    <a:pt x="732" y="627"/>
                    <a:pt x="733" y="629"/>
                  </a:cubicBezTo>
                  <a:cubicBezTo>
                    <a:pt x="733" y="628"/>
                    <a:pt x="735" y="632"/>
                    <a:pt x="736" y="632"/>
                  </a:cubicBezTo>
                  <a:cubicBezTo>
                    <a:pt x="739" y="633"/>
                    <a:pt x="742" y="627"/>
                    <a:pt x="744" y="625"/>
                  </a:cubicBezTo>
                  <a:cubicBezTo>
                    <a:pt x="747" y="622"/>
                    <a:pt x="750" y="616"/>
                    <a:pt x="750" y="611"/>
                  </a:cubicBezTo>
                  <a:cubicBezTo>
                    <a:pt x="749" y="605"/>
                    <a:pt x="752" y="604"/>
                    <a:pt x="757" y="602"/>
                  </a:cubicBezTo>
                  <a:cubicBezTo>
                    <a:pt x="761" y="601"/>
                    <a:pt x="764" y="599"/>
                    <a:pt x="768" y="598"/>
                  </a:cubicBezTo>
                  <a:cubicBezTo>
                    <a:pt x="771" y="598"/>
                    <a:pt x="775" y="597"/>
                    <a:pt x="778" y="597"/>
                  </a:cubicBezTo>
                  <a:cubicBezTo>
                    <a:pt x="780" y="597"/>
                    <a:pt x="781" y="596"/>
                    <a:pt x="783" y="595"/>
                  </a:cubicBezTo>
                  <a:cubicBezTo>
                    <a:pt x="786" y="592"/>
                    <a:pt x="791" y="593"/>
                    <a:pt x="795" y="593"/>
                  </a:cubicBezTo>
                  <a:cubicBezTo>
                    <a:pt x="796" y="593"/>
                    <a:pt x="798" y="592"/>
                    <a:pt x="799" y="591"/>
                  </a:cubicBezTo>
                  <a:cubicBezTo>
                    <a:pt x="801" y="590"/>
                    <a:pt x="802" y="587"/>
                    <a:pt x="800" y="585"/>
                  </a:cubicBezTo>
                  <a:cubicBezTo>
                    <a:pt x="800" y="585"/>
                    <a:pt x="800" y="585"/>
                    <a:pt x="800" y="585"/>
                  </a:cubicBezTo>
                  <a:cubicBezTo>
                    <a:pt x="798" y="586"/>
                    <a:pt x="797" y="586"/>
                    <a:pt x="795" y="585"/>
                  </a:cubicBezTo>
                  <a:cubicBezTo>
                    <a:pt x="791" y="584"/>
                    <a:pt x="793" y="580"/>
                    <a:pt x="794" y="577"/>
                  </a:cubicBezTo>
                  <a:cubicBezTo>
                    <a:pt x="795" y="576"/>
                    <a:pt x="795" y="575"/>
                    <a:pt x="795" y="574"/>
                  </a:cubicBezTo>
                  <a:cubicBezTo>
                    <a:pt x="795" y="570"/>
                    <a:pt x="797" y="568"/>
                    <a:pt x="799" y="565"/>
                  </a:cubicBezTo>
                  <a:cubicBezTo>
                    <a:pt x="803" y="559"/>
                    <a:pt x="807" y="556"/>
                    <a:pt x="814" y="555"/>
                  </a:cubicBezTo>
                  <a:cubicBezTo>
                    <a:pt x="815" y="555"/>
                    <a:pt x="816" y="555"/>
                    <a:pt x="817" y="554"/>
                  </a:cubicBezTo>
                  <a:cubicBezTo>
                    <a:pt x="820" y="551"/>
                    <a:pt x="822" y="550"/>
                    <a:pt x="826" y="550"/>
                  </a:cubicBezTo>
                  <a:cubicBezTo>
                    <a:pt x="831" y="550"/>
                    <a:pt x="835" y="547"/>
                    <a:pt x="840" y="546"/>
                  </a:cubicBezTo>
                  <a:cubicBezTo>
                    <a:pt x="842" y="546"/>
                    <a:pt x="843" y="544"/>
                    <a:pt x="844" y="542"/>
                  </a:cubicBezTo>
                  <a:cubicBezTo>
                    <a:pt x="845" y="541"/>
                    <a:pt x="844" y="539"/>
                    <a:pt x="843" y="538"/>
                  </a:cubicBezTo>
                  <a:cubicBezTo>
                    <a:pt x="844" y="539"/>
                    <a:pt x="845" y="539"/>
                    <a:pt x="846" y="539"/>
                  </a:cubicBezTo>
                  <a:cubicBezTo>
                    <a:pt x="849" y="540"/>
                    <a:pt x="851" y="538"/>
                    <a:pt x="854" y="538"/>
                  </a:cubicBezTo>
                  <a:cubicBezTo>
                    <a:pt x="857" y="538"/>
                    <a:pt x="860" y="537"/>
                    <a:pt x="862" y="536"/>
                  </a:cubicBezTo>
                  <a:cubicBezTo>
                    <a:pt x="863" y="536"/>
                    <a:pt x="868" y="532"/>
                    <a:pt x="871" y="530"/>
                  </a:cubicBezTo>
                  <a:cubicBezTo>
                    <a:pt x="871" y="533"/>
                    <a:pt x="866" y="537"/>
                    <a:pt x="870" y="537"/>
                  </a:cubicBezTo>
                  <a:cubicBezTo>
                    <a:pt x="871" y="537"/>
                    <a:pt x="873" y="537"/>
                    <a:pt x="874" y="536"/>
                  </a:cubicBezTo>
                  <a:cubicBezTo>
                    <a:pt x="876" y="536"/>
                    <a:pt x="878" y="536"/>
                    <a:pt x="881" y="536"/>
                  </a:cubicBezTo>
                  <a:cubicBezTo>
                    <a:pt x="885" y="536"/>
                    <a:pt x="882" y="537"/>
                    <a:pt x="879" y="537"/>
                  </a:cubicBezTo>
                  <a:cubicBezTo>
                    <a:pt x="875" y="538"/>
                    <a:pt x="873" y="539"/>
                    <a:pt x="869" y="539"/>
                  </a:cubicBezTo>
                  <a:cubicBezTo>
                    <a:pt x="865" y="538"/>
                    <a:pt x="861" y="542"/>
                    <a:pt x="858" y="544"/>
                  </a:cubicBezTo>
                  <a:cubicBezTo>
                    <a:pt x="853" y="546"/>
                    <a:pt x="851" y="547"/>
                    <a:pt x="850" y="552"/>
                  </a:cubicBezTo>
                  <a:cubicBezTo>
                    <a:pt x="849" y="555"/>
                    <a:pt x="850" y="558"/>
                    <a:pt x="852" y="561"/>
                  </a:cubicBezTo>
                  <a:cubicBezTo>
                    <a:pt x="855" y="563"/>
                    <a:pt x="856" y="566"/>
                    <a:pt x="859" y="564"/>
                  </a:cubicBezTo>
                  <a:cubicBezTo>
                    <a:pt x="861" y="564"/>
                    <a:pt x="863" y="562"/>
                    <a:pt x="864" y="561"/>
                  </a:cubicBezTo>
                  <a:cubicBezTo>
                    <a:pt x="865" y="560"/>
                    <a:pt x="866" y="559"/>
                    <a:pt x="867" y="558"/>
                  </a:cubicBezTo>
                  <a:cubicBezTo>
                    <a:pt x="868" y="557"/>
                    <a:pt x="870" y="556"/>
                    <a:pt x="872" y="555"/>
                  </a:cubicBezTo>
                  <a:cubicBezTo>
                    <a:pt x="873" y="555"/>
                    <a:pt x="872" y="553"/>
                    <a:pt x="872" y="552"/>
                  </a:cubicBezTo>
                  <a:cubicBezTo>
                    <a:pt x="872" y="550"/>
                    <a:pt x="873" y="548"/>
                    <a:pt x="874" y="547"/>
                  </a:cubicBezTo>
                  <a:cubicBezTo>
                    <a:pt x="876" y="544"/>
                    <a:pt x="877" y="549"/>
                    <a:pt x="877" y="549"/>
                  </a:cubicBezTo>
                  <a:cubicBezTo>
                    <a:pt x="879" y="553"/>
                    <a:pt x="882" y="552"/>
                    <a:pt x="884" y="550"/>
                  </a:cubicBezTo>
                  <a:cubicBezTo>
                    <a:pt x="891" y="547"/>
                    <a:pt x="898" y="545"/>
                    <a:pt x="905" y="544"/>
                  </a:cubicBezTo>
                  <a:cubicBezTo>
                    <a:pt x="907" y="543"/>
                    <a:pt x="911" y="543"/>
                    <a:pt x="910" y="540"/>
                  </a:cubicBezTo>
                  <a:cubicBezTo>
                    <a:pt x="910" y="537"/>
                    <a:pt x="904" y="536"/>
                    <a:pt x="903" y="533"/>
                  </a:cubicBezTo>
                  <a:cubicBezTo>
                    <a:pt x="903" y="531"/>
                    <a:pt x="900" y="531"/>
                    <a:pt x="898" y="533"/>
                  </a:cubicBezTo>
                  <a:cubicBezTo>
                    <a:pt x="896" y="534"/>
                    <a:pt x="882" y="531"/>
                    <a:pt x="883" y="528"/>
                  </a:cubicBezTo>
                  <a:cubicBezTo>
                    <a:pt x="883" y="528"/>
                    <a:pt x="883" y="528"/>
                    <a:pt x="883" y="528"/>
                  </a:cubicBezTo>
                  <a:cubicBezTo>
                    <a:pt x="882" y="527"/>
                    <a:pt x="882" y="527"/>
                    <a:pt x="881" y="526"/>
                  </a:cubicBezTo>
                  <a:cubicBezTo>
                    <a:pt x="876" y="525"/>
                    <a:pt x="876" y="522"/>
                    <a:pt x="874" y="519"/>
                  </a:cubicBezTo>
                  <a:cubicBezTo>
                    <a:pt x="874" y="519"/>
                    <a:pt x="870" y="509"/>
                    <a:pt x="871" y="508"/>
                  </a:cubicBezTo>
                  <a:cubicBezTo>
                    <a:pt x="873" y="507"/>
                    <a:pt x="875" y="503"/>
                    <a:pt x="875" y="502"/>
                  </a:cubicBezTo>
                  <a:cubicBezTo>
                    <a:pt x="876" y="500"/>
                    <a:pt x="874" y="498"/>
                    <a:pt x="872" y="498"/>
                  </a:cubicBezTo>
                  <a:cubicBezTo>
                    <a:pt x="871" y="498"/>
                    <a:pt x="870" y="499"/>
                    <a:pt x="869" y="499"/>
                  </a:cubicBezTo>
                  <a:cubicBezTo>
                    <a:pt x="866" y="501"/>
                    <a:pt x="865" y="499"/>
                    <a:pt x="863" y="498"/>
                  </a:cubicBezTo>
                  <a:cubicBezTo>
                    <a:pt x="862" y="497"/>
                    <a:pt x="860" y="497"/>
                    <a:pt x="859" y="497"/>
                  </a:cubicBezTo>
                  <a:cubicBezTo>
                    <a:pt x="856" y="497"/>
                    <a:pt x="853" y="497"/>
                    <a:pt x="851" y="497"/>
                  </a:cubicBezTo>
                  <a:cubicBezTo>
                    <a:pt x="854" y="497"/>
                    <a:pt x="856" y="494"/>
                    <a:pt x="861" y="495"/>
                  </a:cubicBezTo>
                  <a:cubicBezTo>
                    <a:pt x="863" y="496"/>
                    <a:pt x="866" y="497"/>
                    <a:pt x="869" y="497"/>
                  </a:cubicBezTo>
                  <a:cubicBezTo>
                    <a:pt x="873" y="497"/>
                    <a:pt x="878" y="494"/>
                    <a:pt x="881" y="491"/>
                  </a:cubicBezTo>
                  <a:cubicBezTo>
                    <a:pt x="885" y="486"/>
                    <a:pt x="877" y="479"/>
                    <a:pt x="873" y="478"/>
                  </a:cubicBezTo>
                  <a:cubicBezTo>
                    <a:pt x="866" y="478"/>
                    <a:pt x="861" y="477"/>
                    <a:pt x="855" y="479"/>
                  </a:cubicBezTo>
                  <a:cubicBezTo>
                    <a:pt x="849" y="480"/>
                    <a:pt x="843" y="480"/>
                    <a:pt x="838" y="482"/>
                  </a:cubicBezTo>
                  <a:cubicBezTo>
                    <a:pt x="833" y="485"/>
                    <a:pt x="828" y="488"/>
                    <a:pt x="823" y="492"/>
                  </a:cubicBezTo>
                  <a:cubicBezTo>
                    <a:pt x="822" y="493"/>
                    <a:pt x="820" y="495"/>
                    <a:pt x="819" y="497"/>
                  </a:cubicBezTo>
                  <a:cubicBezTo>
                    <a:pt x="818" y="499"/>
                    <a:pt x="815" y="498"/>
                    <a:pt x="814" y="500"/>
                  </a:cubicBezTo>
                  <a:cubicBezTo>
                    <a:pt x="811" y="504"/>
                    <a:pt x="810" y="505"/>
                    <a:pt x="806" y="507"/>
                  </a:cubicBezTo>
                  <a:cubicBezTo>
                    <a:pt x="805" y="507"/>
                    <a:pt x="804" y="507"/>
                    <a:pt x="803" y="508"/>
                  </a:cubicBezTo>
                  <a:cubicBezTo>
                    <a:pt x="804" y="506"/>
                    <a:pt x="806" y="505"/>
                    <a:pt x="808" y="504"/>
                  </a:cubicBezTo>
                  <a:cubicBezTo>
                    <a:pt x="812" y="501"/>
                    <a:pt x="815" y="497"/>
                    <a:pt x="818" y="493"/>
                  </a:cubicBezTo>
                  <a:cubicBezTo>
                    <a:pt x="820" y="492"/>
                    <a:pt x="822" y="491"/>
                    <a:pt x="825" y="489"/>
                  </a:cubicBezTo>
                  <a:cubicBezTo>
                    <a:pt x="825" y="489"/>
                    <a:pt x="826" y="487"/>
                    <a:pt x="826" y="486"/>
                  </a:cubicBezTo>
                  <a:cubicBezTo>
                    <a:pt x="830" y="481"/>
                    <a:pt x="834" y="478"/>
                    <a:pt x="840" y="477"/>
                  </a:cubicBezTo>
                  <a:cubicBezTo>
                    <a:pt x="844" y="475"/>
                    <a:pt x="849" y="475"/>
                    <a:pt x="853" y="473"/>
                  </a:cubicBezTo>
                  <a:cubicBezTo>
                    <a:pt x="855" y="471"/>
                    <a:pt x="855" y="466"/>
                    <a:pt x="856" y="464"/>
                  </a:cubicBezTo>
                  <a:cubicBezTo>
                    <a:pt x="858" y="461"/>
                    <a:pt x="862" y="462"/>
                    <a:pt x="863" y="459"/>
                  </a:cubicBezTo>
                  <a:cubicBezTo>
                    <a:pt x="864" y="456"/>
                    <a:pt x="875" y="460"/>
                    <a:pt x="877" y="460"/>
                  </a:cubicBezTo>
                  <a:cubicBezTo>
                    <a:pt x="879" y="460"/>
                    <a:pt x="881" y="461"/>
                    <a:pt x="882" y="462"/>
                  </a:cubicBezTo>
                  <a:cubicBezTo>
                    <a:pt x="884" y="463"/>
                    <a:pt x="887" y="462"/>
                    <a:pt x="888" y="462"/>
                  </a:cubicBezTo>
                  <a:cubicBezTo>
                    <a:pt x="897" y="462"/>
                    <a:pt x="906" y="466"/>
                    <a:pt x="914" y="466"/>
                  </a:cubicBezTo>
                  <a:cubicBezTo>
                    <a:pt x="919" y="467"/>
                    <a:pt x="923" y="464"/>
                    <a:pt x="927" y="466"/>
                  </a:cubicBezTo>
                  <a:cubicBezTo>
                    <a:pt x="930" y="467"/>
                    <a:pt x="932" y="468"/>
                    <a:pt x="934" y="467"/>
                  </a:cubicBezTo>
                  <a:cubicBezTo>
                    <a:pt x="936" y="466"/>
                    <a:pt x="937" y="464"/>
                    <a:pt x="940" y="464"/>
                  </a:cubicBezTo>
                  <a:cubicBezTo>
                    <a:pt x="941" y="463"/>
                    <a:pt x="942" y="463"/>
                    <a:pt x="943" y="462"/>
                  </a:cubicBezTo>
                  <a:cubicBezTo>
                    <a:pt x="945" y="461"/>
                    <a:pt x="945" y="458"/>
                    <a:pt x="946" y="455"/>
                  </a:cubicBezTo>
                  <a:cubicBezTo>
                    <a:pt x="947" y="455"/>
                    <a:pt x="948" y="454"/>
                    <a:pt x="949" y="454"/>
                  </a:cubicBezTo>
                  <a:cubicBezTo>
                    <a:pt x="953" y="453"/>
                    <a:pt x="957" y="453"/>
                    <a:pt x="960" y="453"/>
                  </a:cubicBezTo>
                  <a:cubicBezTo>
                    <a:pt x="965" y="453"/>
                    <a:pt x="969" y="452"/>
                    <a:pt x="974" y="448"/>
                  </a:cubicBezTo>
                  <a:cubicBezTo>
                    <a:pt x="977" y="446"/>
                    <a:pt x="981" y="445"/>
                    <a:pt x="982" y="441"/>
                  </a:cubicBezTo>
                  <a:cubicBezTo>
                    <a:pt x="983" y="438"/>
                    <a:pt x="979" y="437"/>
                    <a:pt x="980" y="434"/>
                  </a:cubicBezTo>
                  <a:cubicBezTo>
                    <a:pt x="980" y="432"/>
                    <a:pt x="980" y="430"/>
                    <a:pt x="982" y="428"/>
                  </a:cubicBezTo>
                  <a:cubicBezTo>
                    <a:pt x="982" y="428"/>
                    <a:pt x="982" y="427"/>
                    <a:pt x="982" y="427"/>
                  </a:cubicBezTo>
                  <a:cubicBezTo>
                    <a:pt x="982" y="426"/>
                    <a:pt x="980" y="424"/>
                    <a:pt x="979" y="423"/>
                  </a:cubicBezTo>
                  <a:cubicBezTo>
                    <a:pt x="978" y="422"/>
                    <a:pt x="977" y="421"/>
                    <a:pt x="975" y="419"/>
                  </a:cubicBezTo>
                  <a:cubicBezTo>
                    <a:pt x="972" y="417"/>
                    <a:pt x="973" y="416"/>
                    <a:pt x="969" y="419"/>
                  </a:cubicBezTo>
                  <a:cubicBezTo>
                    <a:pt x="968" y="420"/>
                    <a:pt x="962" y="421"/>
                    <a:pt x="966" y="418"/>
                  </a:cubicBezTo>
                  <a:cubicBezTo>
                    <a:pt x="967" y="418"/>
                    <a:pt x="968" y="417"/>
                    <a:pt x="967" y="417"/>
                  </a:cubicBezTo>
                  <a:cubicBezTo>
                    <a:pt x="967" y="414"/>
                    <a:pt x="971" y="413"/>
                    <a:pt x="968" y="410"/>
                  </a:cubicBezTo>
                  <a:cubicBezTo>
                    <a:pt x="966" y="408"/>
                    <a:pt x="963" y="408"/>
                    <a:pt x="960" y="408"/>
                  </a:cubicBezTo>
                  <a:cubicBezTo>
                    <a:pt x="956" y="408"/>
                    <a:pt x="951" y="411"/>
                    <a:pt x="948" y="413"/>
                  </a:cubicBezTo>
                  <a:cubicBezTo>
                    <a:pt x="946" y="416"/>
                    <a:pt x="944" y="418"/>
                    <a:pt x="941" y="420"/>
                  </a:cubicBezTo>
                  <a:cubicBezTo>
                    <a:pt x="942" y="419"/>
                    <a:pt x="934" y="424"/>
                    <a:pt x="935" y="421"/>
                  </a:cubicBezTo>
                  <a:cubicBezTo>
                    <a:pt x="936" y="420"/>
                    <a:pt x="937" y="419"/>
                    <a:pt x="937" y="418"/>
                  </a:cubicBezTo>
                  <a:cubicBezTo>
                    <a:pt x="939" y="415"/>
                    <a:pt x="941" y="413"/>
                    <a:pt x="944" y="413"/>
                  </a:cubicBezTo>
                  <a:cubicBezTo>
                    <a:pt x="945" y="413"/>
                    <a:pt x="946" y="413"/>
                    <a:pt x="946" y="412"/>
                  </a:cubicBezTo>
                  <a:cubicBezTo>
                    <a:pt x="947" y="411"/>
                    <a:pt x="947" y="410"/>
                    <a:pt x="946" y="410"/>
                  </a:cubicBezTo>
                  <a:cubicBezTo>
                    <a:pt x="944" y="409"/>
                    <a:pt x="945" y="409"/>
                    <a:pt x="946" y="409"/>
                  </a:cubicBezTo>
                  <a:cubicBezTo>
                    <a:pt x="948" y="409"/>
                    <a:pt x="951" y="408"/>
                    <a:pt x="953" y="407"/>
                  </a:cubicBezTo>
                  <a:cubicBezTo>
                    <a:pt x="958" y="405"/>
                    <a:pt x="964" y="407"/>
                    <a:pt x="968" y="405"/>
                  </a:cubicBezTo>
                  <a:cubicBezTo>
                    <a:pt x="968" y="405"/>
                    <a:pt x="969" y="405"/>
                    <a:pt x="968" y="404"/>
                  </a:cubicBezTo>
                  <a:cubicBezTo>
                    <a:pt x="967" y="402"/>
                    <a:pt x="965" y="401"/>
                    <a:pt x="963" y="400"/>
                  </a:cubicBezTo>
                  <a:cubicBezTo>
                    <a:pt x="961" y="398"/>
                    <a:pt x="958" y="399"/>
                    <a:pt x="955" y="398"/>
                  </a:cubicBezTo>
                  <a:cubicBezTo>
                    <a:pt x="954" y="397"/>
                    <a:pt x="952" y="395"/>
                    <a:pt x="951" y="395"/>
                  </a:cubicBezTo>
                  <a:cubicBezTo>
                    <a:pt x="949" y="395"/>
                    <a:pt x="950" y="395"/>
                    <a:pt x="950" y="394"/>
                  </a:cubicBezTo>
                  <a:cubicBezTo>
                    <a:pt x="950" y="394"/>
                    <a:pt x="950" y="393"/>
                    <a:pt x="950" y="393"/>
                  </a:cubicBezTo>
                  <a:cubicBezTo>
                    <a:pt x="948" y="392"/>
                    <a:pt x="947" y="390"/>
                    <a:pt x="945" y="388"/>
                  </a:cubicBezTo>
                  <a:cubicBezTo>
                    <a:pt x="945" y="387"/>
                    <a:pt x="944" y="386"/>
                    <a:pt x="942" y="386"/>
                  </a:cubicBezTo>
                  <a:cubicBezTo>
                    <a:pt x="939" y="386"/>
                    <a:pt x="941" y="382"/>
                    <a:pt x="940" y="380"/>
                  </a:cubicBezTo>
                  <a:cubicBezTo>
                    <a:pt x="938" y="379"/>
                    <a:pt x="936" y="379"/>
                    <a:pt x="935" y="378"/>
                  </a:cubicBezTo>
                  <a:cubicBezTo>
                    <a:pt x="932" y="378"/>
                    <a:pt x="933" y="375"/>
                    <a:pt x="931" y="374"/>
                  </a:cubicBezTo>
                  <a:cubicBezTo>
                    <a:pt x="932" y="374"/>
                    <a:pt x="930" y="373"/>
                    <a:pt x="930" y="373"/>
                  </a:cubicBezTo>
                  <a:cubicBezTo>
                    <a:pt x="929" y="373"/>
                    <a:pt x="925" y="374"/>
                    <a:pt x="926" y="372"/>
                  </a:cubicBezTo>
                  <a:cubicBezTo>
                    <a:pt x="927" y="370"/>
                    <a:pt x="926" y="368"/>
                    <a:pt x="925" y="366"/>
                  </a:cubicBezTo>
                  <a:cubicBezTo>
                    <a:pt x="926" y="366"/>
                    <a:pt x="927" y="366"/>
                    <a:pt x="928" y="365"/>
                  </a:cubicBezTo>
                  <a:cubicBezTo>
                    <a:pt x="931" y="364"/>
                    <a:pt x="933" y="361"/>
                    <a:pt x="931" y="358"/>
                  </a:cubicBezTo>
                  <a:cubicBezTo>
                    <a:pt x="930" y="355"/>
                    <a:pt x="927" y="354"/>
                    <a:pt x="929" y="350"/>
                  </a:cubicBezTo>
                  <a:cubicBezTo>
                    <a:pt x="929" y="349"/>
                    <a:pt x="929" y="348"/>
                    <a:pt x="929" y="347"/>
                  </a:cubicBezTo>
                  <a:cubicBezTo>
                    <a:pt x="928" y="345"/>
                    <a:pt x="927" y="343"/>
                    <a:pt x="926" y="341"/>
                  </a:cubicBezTo>
                  <a:cubicBezTo>
                    <a:pt x="925" y="340"/>
                    <a:pt x="922" y="335"/>
                    <a:pt x="922" y="333"/>
                  </a:cubicBezTo>
                  <a:cubicBezTo>
                    <a:pt x="922" y="332"/>
                    <a:pt x="921" y="330"/>
                    <a:pt x="921" y="328"/>
                  </a:cubicBezTo>
                  <a:cubicBezTo>
                    <a:pt x="920" y="327"/>
                    <a:pt x="919" y="323"/>
                    <a:pt x="918" y="322"/>
                  </a:cubicBezTo>
                  <a:cubicBezTo>
                    <a:pt x="915" y="318"/>
                    <a:pt x="912" y="315"/>
                    <a:pt x="913" y="309"/>
                  </a:cubicBezTo>
                  <a:cubicBezTo>
                    <a:pt x="914" y="306"/>
                    <a:pt x="914" y="303"/>
                    <a:pt x="913" y="299"/>
                  </a:cubicBezTo>
                  <a:cubicBezTo>
                    <a:pt x="913" y="298"/>
                    <a:pt x="913" y="295"/>
                    <a:pt x="911" y="296"/>
                  </a:cubicBezTo>
                  <a:cubicBezTo>
                    <a:pt x="909" y="297"/>
                    <a:pt x="908" y="299"/>
                    <a:pt x="907" y="301"/>
                  </a:cubicBezTo>
                  <a:cubicBezTo>
                    <a:pt x="905" y="304"/>
                    <a:pt x="903" y="306"/>
                    <a:pt x="901" y="309"/>
                  </a:cubicBezTo>
                  <a:cubicBezTo>
                    <a:pt x="899" y="311"/>
                    <a:pt x="899" y="313"/>
                    <a:pt x="896" y="315"/>
                  </a:cubicBezTo>
                  <a:cubicBezTo>
                    <a:pt x="895" y="317"/>
                    <a:pt x="894" y="317"/>
                    <a:pt x="894" y="319"/>
                  </a:cubicBezTo>
                  <a:cubicBezTo>
                    <a:pt x="895" y="324"/>
                    <a:pt x="890" y="324"/>
                    <a:pt x="887" y="325"/>
                  </a:cubicBezTo>
                  <a:cubicBezTo>
                    <a:pt x="885" y="326"/>
                    <a:pt x="882" y="328"/>
                    <a:pt x="880" y="329"/>
                  </a:cubicBezTo>
                  <a:cubicBezTo>
                    <a:pt x="877" y="330"/>
                    <a:pt x="875" y="332"/>
                    <a:pt x="872" y="329"/>
                  </a:cubicBezTo>
                  <a:cubicBezTo>
                    <a:pt x="871" y="328"/>
                    <a:pt x="871" y="328"/>
                    <a:pt x="870" y="328"/>
                  </a:cubicBezTo>
                  <a:cubicBezTo>
                    <a:pt x="868" y="327"/>
                    <a:pt x="868" y="325"/>
                    <a:pt x="867" y="323"/>
                  </a:cubicBezTo>
                  <a:cubicBezTo>
                    <a:pt x="867" y="322"/>
                    <a:pt x="865" y="321"/>
                    <a:pt x="864" y="320"/>
                  </a:cubicBezTo>
                  <a:cubicBezTo>
                    <a:pt x="863" y="320"/>
                    <a:pt x="861" y="320"/>
                    <a:pt x="861" y="320"/>
                  </a:cubicBezTo>
                  <a:cubicBezTo>
                    <a:pt x="859" y="320"/>
                    <a:pt x="861" y="317"/>
                    <a:pt x="861" y="316"/>
                  </a:cubicBezTo>
                  <a:cubicBezTo>
                    <a:pt x="861" y="315"/>
                    <a:pt x="861" y="314"/>
                    <a:pt x="859" y="313"/>
                  </a:cubicBezTo>
                  <a:cubicBezTo>
                    <a:pt x="858" y="311"/>
                    <a:pt x="859" y="309"/>
                    <a:pt x="859" y="307"/>
                  </a:cubicBezTo>
                  <a:cubicBezTo>
                    <a:pt x="859" y="304"/>
                    <a:pt x="857" y="301"/>
                    <a:pt x="860" y="298"/>
                  </a:cubicBezTo>
                  <a:cubicBezTo>
                    <a:pt x="862" y="295"/>
                    <a:pt x="861" y="292"/>
                    <a:pt x="864" y="289"/>
                  </a:cubicBezTo>
                  <a:cubicBezTo>
                    <a:pt x="865" y="288"/>
                    <a:pt x="865" y="284"/>
                    <a:pt x="864" y="283"/>
                  </a:cubicBezTo>
                  <a:cubicBezTo>
                    <a:pt x="863" y="283"/>
                    <a:pt x="862" y="283"/>
                    <a:pt x="861" y="284"/>
                  </a:cubicBezTo>
                  <a:cubicBezTo>
                    <a:pt x="859" y="286"/>
                    <a:pt x="860" y="284"/>
                    <a:pt x="860" y="282"/>
                  </a:cubicBezTo>
                  <a:cubicBezTo>
                    <a:pt x="859" y="282"/>
                    <a:pt x="858" y="281"/>
                    <a:pt x="858" y="281"/>
                  </a:cubicBezTo>
                  <a:cubicBezTo>
                    <a:pt x="855" y="279"/>
                    <a:pt x="853" y="279"/>
                    <a:pt x="849" y="279"/>
                  </a:cubicBezTo>
                  <a:cubicBezTo>
                    <a:pt x="847" y="278"/>
                    <a:pt x="843" y="277"/>
                    <a:pt x="847" y="274"/>
                  </a:cubicBezTo>
                  <a:cubicBezTo>
                    <a:pt x="848" y="274"/>
                    <a:pt x="848" y="273"/>
                    <a:pt x="847" y="273"/>
                  </a:cubicBezTo>
                  <a:cubicBezTo>
                    <a:pt x="847" y="271"/>
                    <a:pt x="846" y="271"/>
                    <a:pt x="845" y="270"/>
                  </a:cubicBezTo>
                  <a:cubicBezTo>
                    <a:pt x="844" y="269"/>
                    <a:pt x="842" y="269"/>
                    <a:pt x="841" y="268"/>
                  </a:cubicBezTo>
                  <a:cubicBezTo>
                    <a:pt x="838" y="267"/>
                    <a:pt x="839" y="265"/>
                    <a:pt x="838" y="263"/>
                  </a:cubicBezTo>
                  <a:cubicBezTo>
                    <a:pt x="837" y="261"/>
                    <a:pt x="834" y="258"/>
                    <a:pt x="833" y="256"/>
                  </a:cubicBezTo>
                  <a:cubicBezTo>
                    <a:pt x="831" y="255"/>
                    <a:pt x="829" y="255"/>
                    <a:pt x="827" y="255"/>
                  </a:cubicBezTo>
                  <a:cubicBezTo>
                    <a:pt x="823" y="255"/>
                    <a:pt x="820" y="256"/>
                    <a:pt x="817" y="254"/>
                  </a:cubicBezTo>
                  <a:cubicBezTo>
                    <a:pt x="814" y="252"/>
                    <a:pt x="811" y="252"/>
                    <a:pt x="808" y="251"/>
                  </a:cubicBezTo>
                  <a:cubicBezTo>
                    <a:pt x="802" y="248"/>
                    <a:pt x="796" y="247"/>
                    <a:pt x="790" y="249"/>
                  </a:cubicBezTo>
                  <a:cubicBezTo>
                    <a:pt x="786" y="250"/>
                    <a:pt x="783" y="253"/>
                    <a:pt x="783" y="257"/>
                  </a:cubicBezTo>
                  <a:cubicBezTo>
                    <a:pt x="783" y="259"/>
                    <a:pt x="784" y="261"/>
                    <a:pt x="785" y="262"/>
                  </a:cubicBezTo>
                  <a:cubicBezTo>
                    <a:pt x="785" y="262"/>
                    <a:pt x="785" y="262"/>
                    <a:pt x="785" y="262"/>
                  </a:cubicBezTo>
                  <a:cubicBezTo>
                    <a:pt x="785" y="262"/>
                    <a:pt x="785" y="262"/>
                    <a:pt x="785" y="262"/>
                  </a:cubicBezTo>
                  <a:cubicBezTo>
                    <a:pt x="786" y="263"/>
                    <a:pt x="787" y="264"/>
                    <a:pt x="788" y="264"/>
                  </a:cubicBezTo>
                  <a:cubicBezTo>
                    <a:pt x="785" y="267"/>
                    <a:pt x="784" y="269"/>
                    <a:pt x="780" y="270"/>
                  </a:cubicBezTo>
                  <a:cubicBezTo>
                    <a:pt x="779" y="271"/>
                    <a:pt x="777" y="273"/>
                    <a:pt x="779" y="274"/>
                  </a:cubicBezTo>
                  <a:cubicBezTo>
                    <a:pt x="781" y="276"/>
                    <a:pt x="782" y="277"/>
                    <a:pt x="782" y="280"/>
                  </a:cubicBezTo>
                  <a:cubicBezTo>
                    <a:pt x="781" y="284"/>
                    <a:pt x="782" y="289"/>
                    <a:pt x="779" y="293"/>
                  </a:cubicBezTo>
                  <a:cubicBezTo>
                    <a:pt x="779" y="293"/>
                    <a:pt x="774" y="295"/>
                    <a:pt x="774" y="296"/>
                  </a:cubicBezTo>
                  <a:cubicBezTo>
                    <a:pt x="774" y="296"/>
                    <a:pt x="773" y="297"/>
                    <a:pt x="773" y="297"/>
                  </a:cubicBezTo>
                  <a:cubicBezTo>
                    <a:pt x="773" y="301"/>
                    <a:pt x="770" y="302"/>
                    <a:pt x="767" y="304"/>
                  </a:cubicBezTo>
                  <a:cubicBezTo>
                    <a:pt x="766" y="305"/>
                    <a:pt x="761" y="308"/>
                    <a:pt x="762" y="310"/>
                  </a:cubicBezTo>
                  <a:cubicBezTo>
                    <a:pt x="766" y="316"/>
                    <a:pt x="771" y="321"/>
                    <a:pt x="772" y="328"/>
                  </a:cubicBezTo>
                  <a:cubicBezTo>
                    <a:pt x="772" y="331"/>
                    <a:pt x="773" y="335"/>
                    <a:pt x="773" y="338"/>
                  </a:cubicBezTo>
                  <a:cubicBezTo>
                    <a:pt x="773" y="341"/>
                    <a:pt x="774" y="344"/>
                    <a:pt x="772" y="348"/>
                  </a:cubicBezTo>
                  <a:cubicBezTo>
                    <a:pt x="772" y="348"/>
                    <a:pt x="772" y="350"/>
                    <a:pt x="771" y="350"/>
                  </a:cubicBezTo>
                  <a:cubicBezTo>
                    <a:pt x="771" y="353"/>
                    <a:pt x="769" y="355"/>
                    <a:pt x="767" y="357"/>
                  </a:cubicBezTo>
                  <a:cubicBezTo>
                    <a:pt x="764" y="360"/>
                    <a:pt x="759" y="364"/>
                    <a:pt x="754" y="366"/>
                  </a:cubicBezTo>
                  <a:cubicBezTo>
                    <a:pt x="747" y="368"/>
                    <a:pt x="740" y="369"/>
                    <a:pt x="733" y="371"/>
                  </a:cubicBezTo>
                  <a:cubicBezTo>
                    <a:pt x="729" y="372"/>
                    <a:pt x="730" y="378"/>
                    <a:pt x="732" y="381"/>
                  </a:cubicBezTo>
                  <a:cubicBezTo>
                    <a:pt x="733" y="385"/>
                    <a:pt x="733" y="388"/>
                    <a:pt x="732" y="392"/>
                  </a:cubicBezTo>
                  <a:cubicBezTo>
                    <a:pt x="731" y="395"/>
                    <a:pt x="731" y="397"/>
                    <a:pt x="731" y="400"/>
                  </a:cubicBezTo>
                  <a:cubicBezTo>
                    <a:pt x="731" y="401"/>
                    <a:pt x="731" y="403"/>
                    <a:pt x="731" y="404"/>
                  </a:cubicBezTo>
                  <a:cubicBezTo>
                    <a:pt x="732" y="408"/>
                    <a:pt x="730" y="407"/>
                    <a:pt x="730" y="409"/>
                  </a:cubicBezTo>
                  <a:cubicBezTo>
                    <a:pt x="729" y="411"/>
                    <a:pt x="730" y="412"/>
                    <a:pt x="731" y="414"/>
                  </a:cubicBezTo>
                  <a:cubicBezTo>
                    <a:pt x="734" y="420"/>
                    <a:pt x="728" y="419"/>
                    <a:pt x="727" y="423"/>
                  </a:cubicBezTo>
                  <a:cubicBezTo>
                    <a:pt x="727" y="425"/>
                    <a:pt x="727" y="426"/>
                    <a:pt x="725" y="426"/>
                  </a:cubicBezTo>
                  <a:cubicBezTo>
                    <a:pt x="720" y="424"/>
                    <a:pt x="722" y="433"/>
                    <a:pt x="716" y="430"/>
                  </a:cubicBezTo>
                  <a:cubicBezTo>
                    <a:pt x="715" y="430"/>
                    <a:pt x="711" y="428"/>
                    <a:pt x="711" y="427"/>
                  </a:cubicBezTo>
                  <a:cubicBezTo>
                    <a:pt x="710" y="425"/>
                    <a:pt x="711" y="423"/>
                    <a:pt x="711" y="421"/>
                  </a:cubicBezTo>
                  <a:cubicBezTo>
                    <a:pt x="710" y="419"/>
                    <a:pt x="710" y="419"/>
                    <a:pt x="708" y="418"/>
                  </a:cubicBezTo>
                  <a:cubicBezTo>
                    <a:pt x="707" y="418"/>
                    <a:pt x="707" y="418"/>
                    <a:pt x="706" y="417"/>
                  </a:cubicBezTo>
                  <a:cubicBezTo>
                    <a:pt x="702" y="417"/>
                    <a:pt x="702" y="413"/>
                    <a:pt x="701" y="410"/>
                  </a:cubicBezTo>
                  <a:cubicBezTo>
                    <a:pt x="701" y="408"/>
                    <a:pt x="698" y="405"/>
                    <a:pt x="697" y="404"/>
                  </a:cubicBezTo>
                  <a:cubicBezTo>
                    <a:pt x="696" y="403"/>
                    <a:pt x="695" y="402"/>
                    <a:pt x="695" y="402"/>
                  </a:cubicBezTo>
                  <a:cubicBezTo>
                    <a:pt x="696" y="398"/>
                    <a:pt x="699" y="395"/>
                    <a:pt x="701" y="392"/>
                  </a:cubicBezTo>
                  <a:cubicBezTo>
                    <a:pt x="702" y="390"/>
                    <a:pt x="702" y="388"/>
                    <a:pt x="702" y="386"/>
                  </a:cubicBezTo>
                  <a:cubicBezTo>
                    <a:pt x="701" y="382"/>
                    <a:pt x="701" y="380"/>
                    <a:pt x="702" y="377"/>
                  </a:cubicBezTo>
                  <a:cubicBezTo>
                    <a:pt x="702" y="374"/>
                    <a:pt x="704" y="373"/>
                    <a:pt x="706" y="371"/>
                  </a:cubicBezTo>
                  <a:cubicBezTo>
                    <a:pt x="708" y="367"/>
                    <a:pt x="709" y="364"/>
                    <a:pt x="703" y="363"/>
                  </a:cubicBezTo>
                  <a:cubicBezTo>
                    <a:pt x="699" y="362"/>
                    <a:pt x="695" y="362"/>
                    <a:pt x="690" y="361"/>
                  </a:cubicBezTo>
                  <a:cubicBezTo>
                    <a:pt x="686" y="359"/>
                    <a:pt x="679" y="362"/>
                    <a:pt x="676" y="358"/>
                  </a:cubicBezTo>
                  <a:cubicBezTo>
                    <a:pt x="673" y="352"/>
                    <a:pt x="666" y="348"/>
                    <a:pt x="660" y="346"/>
                  </a:cubicBezTo>
                  <a:cubicBezTo>
                    <a:pt x="655" y="345"/>
                    <a:pt x="654" y="341"/>
                    <a:pt x="652" y="337"/>
                  </a:cubicBezTo>
                  <a:cubicBezTo>
                    <a:pt x="651" y="334"/>
                    <a:pt x="647" y="331"/>
                    <a:pt x="645" y="330"/>
                  </a:cubicBezTo>
                  <a:cubicBezTo>
                    <a:pt x="642" y="328"/>
                    <a:pt x="639" y="327"/>
                    <a:pt x="637" y="327"/>
                  </a:cubicBezTo>
                  <a:cubicBezTo>
                    <a:pt x="632" y="325"/>
                    <a:pt x="628" y="322"/>
                    <a:pt x="624" y="321"/>
                  </a:cubicBezTo>
                  <a:cubicBezTo>
                    <a:pt x="620" y="321"/>
                    <a:pt x="616" y="322"/>
                    <a:pt x="613" y="323"/>
                  </a:cubicBezTo>
                  <a:cubicBezTo>
                    <a:pt x="611" y="323"/>
                    <a:pt x="609" y="323"/>
                    <a:pt x="606" y="324"/>
                  </a:cubicBezTo>
                  <a:cubicBezTo>
                    <a:pt x="607" y="323"/>
                    <a:pt x="607" y="323"/>
                    <a:pt x="608" y="322"/>
                  </a:cubicBezTo>
                  <a:cubicBezTo>
                    <a:pt x="610" y="320"/>
                    <a:pt x="612" y="318"/>
                    <a:pt x="612" y="316"/>
                  </a:cubicBezTo>
                  <a:cubicBezTo>
                    <a:pt x="611" y="310"/>
                    <a:pt x="611" y="305"/>
                    <a:pt x="611" y="300"/>
                  </a:cubicBezTo>
                  <a:cubicBezTo>
                    <a:pt x="612" y="298"/>
                    <a:pt x="611" y="295"/>
                    <a:pt x="609" y="294"/>
                  </a:cubicBezTo>
                  <a:cubicBezTo>
                    <a:pt x="603" y="290"/>
                    <a:pt x="601" y="292"/>
                    <a:pt x="599" y="299"/>
                  </a:cubicBezTo>
                  <a:cubicBezTo>
                    <a:pt x="596" y="306"/>
                    <a:pt x="598" y="296"/>
                    <a:pt x="598" y="294"/>
                  </a:cubicBezTo>
                  <a:cubicBezTo>
                    <a:pt x="599" y="292"/>
                    <a:pt x="598" y="290"/>
                    <a:pt x="598" y="288"/>
                  </a:cubicBezTo>
                  <a:cubicBezTo>
                    <a:pt x="601" y="283"/>
                    <a:pt x="600" y="276"/>
                    <a:pt x="604" y="271"/>
                  </a:cubicBezTo>
                  <a:cubicBezTo>
                    <a:pt x="605" y="270"/>
                    <a:pt x="607" y="268"/>
                    <a:pt x="607" y="266"/>
                  </a:cubicBezTo>
                  <a:cubicBezTo>
                    <a:pt x="609" y="263"/>
                    <a:pt x="612" y="261"/>
                    <a:pt x="614" y="259"/>
                  </a:cubicBezTo>
                  <a:cubicBezTo>
                    <a:pt x="617" y="255"/>
                    <a:pt x="622" y="253"/>
                    <a:pt x="626" y="249"/>
                  </a:cubicBezTo>
                  <a:cubicBezTo>
                    <a:pt x="627" y="247"/>
                    <a:pt x="628" y="245"/>
                    <a:pt x="630" y="243"/>
                  </a:cubicBezTo>
                  <a:cubicBezTo>
                    <a:pt x="632" y="241"/>
                    <a:pt x="634" y="241"/>
                    <a:pt x="637" y="239"/>
                  </a:cubicBezTo>
                  <a:cubicBezTo>
                    <a:pt x="639" y="237"/>
                    <a:pt x="640" y="235"/>
                    <a:pt x="643" y="234"/>
                  </a:cubicBezTo>
                  <a:cubicBezTo>
                    <a:pt x="645" y="234"/>
                    <a:pt x="647" y="233"/>
                    <a:pt x="649" y="232"/>
                  </a:cubicBezTo>
                  <a:cubicBezTo>
                    <a:pt x="653" y="230"/>
                    <a:pt x="647" y="223"/>
                    <a:pt x="656" y="227"/>
                  </a:cubicBezTo>
                  <a:cubicBezTo>
                    <a:pt x="659" y="228"/>
                    <a:pt x="663" y="227"/>
                    <a:pt x="666" y="226"/>
                  </a:cubicBezTo>
                  <a:cubicBezTo>
                    <a:pt x="669" y="226"/>
                    <a:pt x="671" y="218"/>
                    <a:pt x="668" y="217"/>
                  </a:cubicBezTo>
                  <a:cubicBezTo>
                    <a:pt x="666" y="216"/>
                    <a:pt x="665" y="214"/>
                    <a:pt x="663" y="213"/>
                  </a:cubicBezTo>
                  <a:cubicBezTo>
                    <a:pt x="662" y="213"/>
                    <a:pt x="660" y="213"/>
                    <a:pt x="659" y="213"/>
                  </a:cubicBezTo>
                  <a:cubicBezTo>
                    <a:pt x="661" y="213"/>
                    <a:pt x="664" y="211"/>
                    <a:pt x="667" y="213"/>
                  </a:cubicBezTo>
                  <a:cubicBezTo>
                    <a:pt x="668" y="214"/>
                    <a:pt x="669" y="217"/>
                    <a:pt x="670" y="217"/>
                  </a:cubicBezTo>
                  <a:cubicBezTo>
                    <a:pt x="672" y="217"/>
                    <a:pt x="673" y="217"/>
                    <a:pt x="674" y="215"/>
                  </a:cubicBezTo>
                  <a:cubicBezTo>
                    <a:pt x="674" y="216"/>
                    <a:pt x="676" y="217"/>
                    <a:pt x="677" y="217"/>
                  </a:cubicBezTo>
                  <a:cubicBezTo>
                    <a:pt x="678" y="216"/>
                    <a:pt x="682" y="214"/>
                    <a:pt x="681" y="212"/>
                  </a:cubicBezTo>
                  <a:cubicBezTo>
                    <a:pt x="681" y="211"/>
                    <a:pt x="683" y="209"/>
                    <a:pt x="685" y="207"/>
                  </a:cubicBezTo>
                  <a:cubicBezTo>
                    <a:pt x="685" y="207"/>
                    <a:pt x="685" y="208"/>
                    <a:pt x="685" y="208"/>
                  </a:cubicBezTo>
                  <a:cubicBezTo>
                    <a:pt x="686" y="209"/>
                    <a:pt x="688" y="210"/>
                    <a:pt x="689" y="210"/>
                  </a:cubicBezTo>
                  <a:cubicBezTo>
                    <a:pt x="695" y="212"/>
                    <a:pt x="698" y="210"/>
                    <a:pt x="703" y="207"/>
                  </a:cubicBezTo>
                  <a:cubicBezTo>
                    <a:pt x="706" y="205"/>
                    <a:pt x="707" y="204"/>
                    <a:pt x="709" y="202"/>
                  </a:cubicBezTo>
                  <a:cubicBezTo>
                    <a:pt x="712" y="199"/>
                    <a:pt x="715" y="198"/>
                    <a:pt x="719" y="196"/>
                  </a:cubicBezTo>
                  <a:cubicBezTo>
                    <a:pt x="721" y="195"/>
                    <a:pt x="721" y="193"/>
                    <a:pt x="719" y="192"/>
                  </a:cubicBezTo>
                  <a:cubicBezTo>
                    <a:pt x="717" y="191"/>
                    <a:pt x="715" y="193"/>
                    <a:pt x="712" y="191"/>
                  </a:cubicBezTo>
                  <a:cubicBezTo>
                    <a:pt x="711" y="190"/>
                    <a:pt x="709" y="190"/>
                    <a:pt x="707" y="190"/>
                  </a:cubicBezTo>
                  <a:cubicBezTo>
                    <a:pt x="704" y="190"/>
                    <a:pt x="702" y="189"/>
                    <a:pt x="700" y="187"/>
                  </a:cubicBezTo>
                  <a:cubicBezTo>
                    <a:pt x="700" y="186"/>
                    <a:pt x="700" y="185"/>
                    <a:pt x="699" y="185"/>
                  </a:cubicBezTo>
                  <a:cubicBezTo>
                    <a:pt x="698" y="184"/>
                    <a:pt x="698" y="182"/>
                    <a:pt x="697" y="181"/>
                  </a:cubicBezTo>
                  <a:cubicBezTo>
                    <a:pt x="696" y="180"/>
                    <a:pt x="693" y="178"/>
                    <a:pt x="690" y="178"/>
                  </a:cubicBezTo>
                  <a:cubicBezTo>
                    <a:pt x="690" y="178"/>
                    <a:pt x="690" y="178"/>
                    <a:pt x="690" y="178"/>
                  </a:cubicBezTo>
                  <a:cubicBezTo>
                    <a:pt x="693" y="178"/>
                    <a:pt x="695" y="177"/>
                    <a:pt x="698" y="179"/>
                  </a:cubicBezTo>
                  <a:cubicBezTo>
                    <a:pt x="700" y="180"/>
                    <a:pt x="702" y="182"/>
                    <a:pt x="703" y="183"/>
                  </a:cubicBezTo>
                  <a:cubicBezTo>
                    <a:pt x="705" y="185"/>
                    <a:pt x="708" y="185"/>
                    <a:pt x="709" y="188"/>
                  </a:cubicBezTo>
                  <a:cubicBezTo>
                    <a:pt x="709" y="189"/>
                    <a:pt x="710" y="190"/>
                    <a:pt x="712" y="190"/>
                  </a:cubicBezTo>
                  <a:cubicBezTo>
                    <a:pt x="714" y="191"/>
                    <a:pt x="716" y="191"/>
                    <a:pt x="718" y="191"/>
                  </a:cubicBezTo>
                  <a:cubicBezTo>
                    <a:pt x="720" y="192"/>
                    <a:pt x="722" y="190"/>
                    <a:pt x="724" y="189"/>
                  </a:cubicBezTo>
                  <a:cubicBezTo>
                    <a:pt x="725" y="189"/>
                    <a:pt x="728" y="187"/>
                    <a:pt x="729" y="186"/>
                  </a:cubicBezTo>
                  <a:cubicBezTo>
                    <a:pt x="731" y="184"/>
                    <a:pt x="733" y="183"/>
                    <a:pt x="736" y="182"/>
                  </a:cubicBezTo>
                  <a:cubicBezTo>
                    <a:pt x="736" y="182"/>
                    <a:pt x="737" y="182"/>
                    <a:pt x="737" y="182"/>
                  </a:cubicBezTo>
                  <a:cubicBezTo>
                    <a:pt x="739" y="180"/>
                    <a:pt x="737" y="178"/>
                    <a:pt x="735" y="178"/>
                  </a:cubicBezTo>
                  <a:cubicBezTo>
                    <a:pt x="735" y="177"/>
                    <a:pt x="735" y="176"/>
                    <a:pt x="735" y="175"/>
                  </a:cubicBezTo>
                  <a:cubicBezTo>
                    <a:pt x="736" y="175"/>
                    <a:pt x="736" y="175"/>
                    <a:pt x="737" y="175"/>
                  </a:cubicBezTo>
                  <a:cubicBezTo>
                    <a:pt x="738" y="175"/>
                    <a:pt x="739" y="175"/>
                    <a:pt x="741" y="175"/>
                  </a:cubicBezTo>
                  <a:cubicBezTo>
                    <a:pt x="744" y="174"/>
                    <a:pt x="743" y="177"/>
                    <a:pt x="745" y="179"/>
                  </a:cubicBezTo>
                  <a:cubicBezTo>
                    <a:pt x="747" y="179"/>
                    <a:pt x="749" y="179"/>
                    <a:pt x="750" y="179"/>
                  </a:cubicBezTo>
                  <a:cubicBezTo>
                    <a:pt x="753" y="179"/>
                    <a:pt x="753" y="182"/>
                    <a:pt x="756" y="182"/>
                  </a:cubicBezTo>
                  <a:cubicBezTo>
                    <a:pt x="758" y="182"/>
                    <a:pt x="757" y="178"/>
                    <a:pt x="757" y="177"/>
                  </a:cubicBezTo>
                  <a:cubicBezTo>
                    <a:pt x="756" y="176"/>
                    <a:pt x="755" y="173"/>
                    <a:pt x="754" y="172"/>
                  </a:cubicBezTo>
                  <a:cubicBezTo>
                    <a:pt x="753" y="172"/>
                    <a:pt x="753" y="171"/>
                    <a:pt x="752" y="171"/>
                  </a:cubicBezTo>
                  <a:cubicBezTo>
                    <a:pt x="752" y="169"/>
                    <a:pt x="753" y="168"/>
                    <a:pt x="755" y="170"/>
                  </a:cubicBezTo>
                  <a:cubicBezTo>
                    <a:pt x="757" y="171"/>
                    <a:pt x="758" y="172"/>
                    <a:pt x="758" y="174"/>
                  </a:cubicBezTo>
                  <a:cubicBezTo>
                    <a:pt x="758" y="176"/>
                    <a:pt x="759" y="180"/>
                    <a:pt x="761" y="181"/>
                  </a:cubicBezTo>
                  <a:cubicBezTo>
                    <a:pt x="762" y="182"/>
                    <a:pt x="764" y="181"/>
                    <a:pt x="765" y="181"/>
                  </a:cubicBezTo>
                  <a:cubicBezTo>
                    <a:pt x="768" y="179"/>
                    <a:pt x="771" y="178"/>
                    <a:pt x="774" y="177"/>
                  </a:cubicBezTo>
                  <a:cubicBezTo>
                    <a:pt x="775" y="177"/>
                    <a:pt x="777" y="176"/>
                    <a:pt x="777" y="175"/>
                  </a:cubicBezTo>
                  <a:cubicBezTo>
                    <a:pt x="778" y="173"/>
                    <a:pt x="782" y="174"/>
                    <a:pt x="784" y="174"/>
                  </a:cubicBezTo>
                  <a:cubicBezTo>
                    <a:pt x="786" y="173"/>
                    <a:pt x="787" y="170"/>
                    <a:pt x="788" y="169"/>
                  </a:cubicBezTo>
                  <a:cubicBezTo>
                    <a:pt x="789" y="169"/>
                    <a:pt x="790" y="168"/>
                    <a:pt x="789" y="167"/>
                  </a:cubicBezTo>
                  <a:cubicBezTo>
                    <a:pt x="789" y="166"/>
                    <a:pt x="789" y="162"/>
                    <a:pt x="788" y="162"/>
                  </a:cubicBezTo>
                  <a:cubicBezTo>
                    <a:pt x="788" y="161"/>
                    <a:pt x="784" y="157"/>
                    <a:pt x="786" y="157"/>
                  </a:cubicBezTo>
                  <a:cubicBezTo>
                    <a:pt x="789" y="156"/>
                    <a:pt x="787" y="153"/>
                    <a:pt x="785" y="152"/>
                  </a:cubicBezTo>
                  <a:cubicBezTo>
                    <a:pt x="785" y="152"/>
                    <a:pt x="782" y="150"/>
                    <a:pt x="784" y="150"/>
                  </a:cubicBezTo>
                  <a:cubicBezTo>
                    <a:pt x="786" y="151"/>
                    <a:pt x="787" y="152"/>
                    <a:pt x="788" y="152"/>
                  </a:cubicBezTo>
                  <a:cubicBezTo>
                    <a:pt x="790" y="152"/>
                    <a:pt x="792" y="152"/>
                    <a:pt x="794" y="152"/>
                  </a:cubicBezTo>
                  <a:cubicBezTo>
                    <a:pt x="798" y="152"/>
                    <a:pt x="797" y="149"/>
                    <a:pt x="796" y="147"/>
                  </a:cubicBezTo>
                  <a:cubicBezTo>
                    <a:pt x="796" y="146"/>
                    <a:pt x="794" y="145"/>
                    <a:pt x="795" y="145"/>
                  </a:cubicBezTo>
                  <a:cubicBezTo>
                    <a:pt x="797" y="145"/>
                    <a:pt x="798" y="145"/>
                    <a:pt x="800" y="144"/>
                  </a:cubicBezTo>
                  <a:cubicBezTo>
                    <a:pt x="802" y="143"/>
                    <a:pt x="801" y="139"/>
                    <a:pt x="799" y="139"/>
                  </a:cubicBezTo>
                  <a:cubicBezTo>
                    <a:pt x="797" y="139"/>
                    <a:pt x="791" y="139"/>
                    <a:pt x="792" y="136"/>
                  </a:cubicBezTo>
                  <a:cubicBezTo>
                    <a:pt x="793" y="134"/>
                    <a:pt x="793" y="133"/>
                    <a:pt x="792" y="131"/>
                  </a:cubicBezTo>
                  <a:cubicBezTo>
                    <a:pt x="791" y="130"/>
                    <a:pt x="790" y="130"/>
                    <a:pt x="789" y="130"/>
                  </a:cubicBezTo>
                  <a:cubicBezTo>
                    <a:pt x="786" y="130"/>
                    <a:pt x="782" y="128"/>
                    <a:pt x="778" y="128"/>
                  </a:cubicBezTo>
                  <a:cubicBezTo>
                    <a:pt x="777" y="128"/>
                    <a:pt x="770" y="123"/>
                    <a:pt x="768" y="126"/>
                  </a:cubicBezTo>
                  <a:cubicBezTo>
                    <a:pt x="767" y="128"/>
                    <a:pt x="766" y="129"/>
                    <a:pt x="765" y="131"/>
                  </a:cubicBezTo>
                  <a:cubicBezTo>
                    <a:pt x="764" y="132"/>
                    <a:pt x="764" y="133"/>
                    <a:pt x="764" y="134"/>
                  </a:cubicBezTo>
                  <a:cubicBezTo>
                    <a:pt x="766" y="136"/>
                    <a:pt x="767" y="138"/>
                    <a:pt x="765" y="139"/>
                  </a:cubicBezTo>
                  <a:cubicBezTo>
                    <a:pt x="763" y="140"/>
                    <a:pt x="765" y="142"/>
                    <a:pt x="762" y="142"/>
                  </a:cubicBezTo>
                  <a:cubicBezTo>
                    <a:pt x="757" y="142"/>
                    <a:pt x="756" y="141"/>
                    <a:pt x="755" y="146"/>
                  </a:cubicBezTo>
                  <a:cubicBezTo>
                    <a:pt x="753" y="150"/>
                    <a:pt x="746" y="152"/>
                    <a:pt x="743" y="156"/>
                  </a:cubicBezTo>
                  <a:cubicBezTo>
                    <a:pt x="741" y="159"/>
                    <a:pt x="741" y="158"/>
                    <a:pt x="738" y="158"/>
                  </a:cubicBezTo>
                  <a:cubicBezTo>
                    <a:pt x="738" y="158"/>
                    <a:pt x="737" y="158"/>
                    <a:pt x="736" y="159"/>
                  </a:cubicBezTo>
                  <a:cubicBezTo>
                    <a:pt x="735" y="159"/>
                    <a:pt x="735" y="159"/>
                    <a:pt x="735" y="160"/>
                  </a:cubicBezTo>
                  <a:cubicBezTo>
                    <a:pt x="733" y="164"/>
                    <a:pt x="732" y="162"/>
                    <a:pt x="731" y="159"/>
                  </a:cubicBezTo>
                  <a:cubicBezTo>
                    <a:pt x="729" y="155"/>
                    <a:pt x="732" y="151"/>
                    <a:pt x="732" y="147"/>
                  </a:cubicBezTo>
                  <a:cubicBezTo>
                    <a:pt x="732" y="143"/>
                    <a:pt x="737" y="142"/>
                    <a:pt x="736" y="138"/>
                  </a:cubicBezTo>
                  <a:cubicBezTo>
                    <a:pt x="736" y="135"/>
                    <a:pt x="734" y="133"/>
                    <a:pt x="733" y="130"/>
                  </a:cubicBezTo>
                  <a:cubicBezTo>
                    <a:pt x="731" y="126"/>
                    <a:pt x="726" y="130"/>
                    <a:pt x="725" y="133"/>
                  </a:cubicBezTo>
                  <a:cubicBezTo>
                    <a:pt x="723" y="137"/>
                    <a:pt x="720" y="139"/>
                    <a:pt x="715" y="141"/>
                  </a:cubicBezTo>
                  <a:cubicBezTo>
                    <a:pt x="709" y="144"/>
                    <a:pt x="717" y="134"/>
                    <a:pt x="717" y="134"/>
                  </a:cubicBezTo>
                  <a:cubicBezTo>
                    <a:pt x="718" y="133"/>
                    <a:pt x="719" y="132"/>
                    <a:pt x="719" y="131"/>
                  </a:cubicBezTo>
                  <a:cubicBezTo>
                    <a:pt x="719" y="131"/>
                    <a:pt x="719" y="130"/>
                    <a:pt x="718" y="129"/>
                  </a:cubicBezTo>
                  <a:cubicBezTo>
                    <a:pt x="716" y="127"/>
                    <a:pt x="717" y="127"/>
                    <a:pt x="719" y="127"/>
                  </a:cubicBezTo>
                  <a:cubicBezTo>
                    <a:pt x="721" y="127"/>
                    <a:pt x="723" y="126"/>
                    <a:pt x="724" y="125"/>
                  </a:cubicBezTo>
                  <a:cubicBezTo>
                    <a:pt x="724" y="125"/>
                    <a:pt x="725" y="123"/>
                    <a:pt x="724" y="123"/>
                  </a:cubicBezTo>
                  <a:cubicBezTo>
                    <a:pt x="722" y="122"/>
                    <a:pt x="719" y="123"/>
                    <a:pt x="717" y="121"/>
                  </a:cubicBezTo>
                  <a:cubicBezTo>
                    <a:pt x="716" y="119"/>
                    <a:pt x="713" y="124"/>
                    <a:pt x="710" y="121"/>
                  </a:cubicBezTo>
                  <a:cubicBezTo>
                    <a:pt x="710" y="120"/>
                    <a:pt x="709" y="119"/>
                    <a:pt x="708" y="118"/>
                  </a:cubicBezTo>
                  <a:cubicBezTo>
                    <a:pt x="709" y="117"/>
                    <a:pt x="713" y="118"/>
                    <a:pt x="713" y="115"/>
                  </a:cubicBezTo>
                  <a:cubicBezTo>
                    <a:pt x="713" y="114"/>
                    <a:pt x="713" y="111"/>
                    <a:pt x="715" y="114"/>
                  </a:cubicBezTo>
                  <a:cubicBezTo>
                    <a:pt x="716" y="114"/>
                    <a:pt x="718" y="114"/>
                    <a:pt x="718" y="114"/>
                  </a:cubicBezTo>
                  <a:cubicBezTo>
                    <a:pt x="719" y="114"/>
                    <a:pt x="722" y="113"/>
                    <a:pt x="722" y="112"/>
                  </a:cubicBezTo>
                  <a:cubicBezTo>
                    <a:pt x="722" y="111"/>
                    <a:pt x="721" y="111"/>
                    <a:pt x="721" y="110"/>
                  </a:cubicBezTo>
                  <a:cubicBezTo>
                    <a:pt x="720" y="110"/>
                    <a:pt x="719" y="107"/>
                    <a:pt x="719" y="105"/>
                  </a:cubicBezTo>
                  <a:cubicBezTo>
                    <a:pt x="717" y="101"/>
                    <a:pt x="719" y="100"/>
                    <a:pt x="720" y="96"/>
                  </a:cubicBezTo>
                  <a:cubicBezTo>
                    <a:pt x="720" y="96"/>
                    <a:pt x="721" y="94"/>
                    <a:pt x="720" y="93"/>
                  </a:cubicBezTo>
                  <a:cubicBezTo>
                    <a:pt x="719" y="91"/>
                    <a:pt x="718" y="89"/>
                    <a:pt x="718" y="87"/>
                  </a:cubicBezTo>
                  <a:cubicBezTo>
                    <a:pt x="718" y="86"/>
                    <a:pt x="717" y="86"/>
                    <a:pt x="717" y="85"/>
                  </a:cubicBezTo>
                  <a:cubicBezTo>
                    <a:pt x="715" y="85"/>
                    <a:pt x="714" y="86"/>
                    <a:pt x="713" y="84"/>
                  </a:cubicBezTo>
                  <a:cubicBezTo>
                    <a:pt x="712" y="82"/>
                    <a:pt x="713" y="83"/>
                    <a:pt x="711" y="82"/>
                  </a:cubicBezTo>
                  <a:cubicBezTo>
                    <a:pt x="708" y="82"/>
                    <a:pt x="703" y="84"/>
                    <a:pt x="701" y="86"/>
                  </a:cubicBezTo>
                  <a:cubicBezTo>
                    <a:pt x="700" y="86"/>
                    <a:pt x="700" y="86"/>
                    <a:pt x="701" y="87"/>
                  </a:cubicBezTo>
                  <a:cubicBezTo>
                    <a:pt x="702" y="89"/>
                    <a:pt x="701" y="90"/>
                    <a:pt x="698" y="88"/>
                  </a:cubicBezTo>
                  <a:cubicBezTo>
                    <a:pt x="696" y="87"/>
                    <a:pt x="693" y="89"/>
                    <a:pt x="690" y="90"/>
                  </a:cubicBezTo>
                  <a:cubicBezTo>
                    <a:pt x="687" y="92"/>
                    <a:pt x="685" y="94"/>
                    <a:pt x="684" y="98"/>
                  </a:cubicBezTo>
                  <a:cubicBezTo>
                    <a:pt x="684" y="99"/>
                    <a:pt x="686" y="100"/>
                    <a:pt x="684" y="100"/>
                  </a:cubicBezTo>
                  <a:cubicBezTo>
                    <a:pt x="682" y="101"/>
                    <a:pt x="681" y="103"/>
                    <a:pt x="680" y="104"/>
                  </a:cubicBezTo>
                  <a:cubicBezTo>
                    <a:pt x="678" y="105"/>
                    <a:pt x="677" y="110"/>
                    <a:pt x="678" y="112"/>
                  </a:cubicBezTo>
                  <a:cubicBezTo>
                    <a:pt x="679" y="113"/>
                    <a:pt x="679" y="113"/>
                    <a:pt x="680" y="114"/>
                  </a:cubicBezTo>
                  <a:cubicBezTo>
                    <a:pt x="681" y="114"/>
                    <a:pt x="684" y="116"/>
                    <a:pt x="685" y="116"/>
                  </a:cubicBezTo>
                  <a:cubicBezTo>
                    <a:pt x="687" y="116"/>
                    <a:pt x="687" y="116"/>
                    <a:pt x="689" y="118"/>
                  </a:cubicBezTo>
                  <a:cubicBezTo>
                    <a:pt x="689" y="118"/>
                    <a:pt x="690" y="118"/>
                    <a:pt x="690" y="118"/>
                  </a:cubicBezTo>
                  <a:cubicBezTo>
                    <a:pt x="691" y="118"/>
                    <a:pt x="691" y="119"/>
                    <a:pt x="691" y="119"/>
                  </a:cubicBezTo>
                  <a:cubicBezTo>
                    <a:pt x="691" y="119"/>
                    <a:pt x="692" y="119"/>
                    <a:pt x="694" y="121"/>
                  </a:cubicBezTo>
                  <a:cubicBezTo>
                    <a:pt x="692" y="120"/>
                    <a:pt x="688" y="121"/>
                    <a:pt x="686" y="122"/>
                  </a:cubicBezTo>
                  <a:cubicBezTo>
                    <a:pt x="686" y="123"/>
                    <a:pt x="686" y="123"/>
                    <a:pt x="686" y="123"/>
                  </a:cubicBezTo>
                  <a:cubicBezTo>
                    <a:pt x="687" y="124"/>
                    <a:pt x="686" y="124"/>
                    <a:pt x="685" y="124"/>
                  </a:cubicBezTo>
                  <a:cubicBezTo>
                    <a:pt x="684" y="125"/>
                    <a:pt x="683" y="126"/>
                    <a:pt x="683" y="127"/>
                  </a:cubicBezTo>
                  <a:cubicBezTo>
                    <a:pt x="682" y="128"/>
                    <a:pt x="683" y="129"/>
                    <a:pt x="684" y="130"/>
                  </a:cubicBezTo>
                  <a:cubicBezTo>
                    <a:pt x="686" y="130"/>
                    <a:pt x="686" y="129"/>
                    <a:pt x="688" y="129"/>
                  </a:cubicBezTo>
                  <a:cubicBezTo>
                    <a:pt x="689" y="128"/>
                    <a:pt x="692" y="126"/>
                    <a:pt x="690" y="129"/>
                  </a:cubicBezTo>
                  <a:cubicBezTo>
                    <a:pt x="689" y="132"/>
                    <a:pt x="685" y="133"/>
                    <a:pt x="682" y="135"/>
                  </a:cubicBezTo>
                  <a:cubicBezTo>
                    <a:pt x="679" y="137"/>
                    <a:pt x="677" y="137"/>
                    <a:pt x="674" y="139"/>
                  </a:cubicBezTo>
                  <a:cubicBezTo>
                    <a:pt x="671" y="139"/>
                    <a:pt x="671" y="138"/>
                    <a:pt x="669" y="140"/>
                  </a:cubicBezTo>
                  <a:cubicBezTo>
                    <a:pt x="667" y="141"/>
                    <a:pt x="666" y="142"/>
                    <a:pt x="665" y="144"/>
                  </a:cubicBezTo>
                  <a:cubicBezTo>
                    <a:pt x="664" y="145"/>
                    <a:pt x="664" y="148"/>
                    <a:pt x="663" y="149"/>
                  </a:cubicBezTo>
                  <a:cubicBezTo>
                    <a:pt x="661" y="155"/>
                    <a:pt x="661" y="153"/>
                    <a:pt x="660" y="150"/>
                  </a:cubicBezTo>
                  <a:cubicBezTo>
                    <a:pt x="659" y="149"/>
                    <a:pt x="652" y="147"/>
                    <a:pt x="656" y="145"/>
                  </a:cubicBezTo>
                  <a:cubicBezTo>
                    <a:pt x="658" y="144"/>
                    <a:pt x="659" y="142"/>
                    <a:pt x="659" y="141"/>
                  </a:cubicBezTo>
                  <a:cubicBezTo>
                    <a:pt x="661" y="140"/>
                    <a:pt x="664" y="139"/>
                    <a:pt x="666" y="138"/>
                  </a:cubicBezTo>
                  <a:cubicBezTo>
                    <a:pt x="670" y="135"/>
                    <a:pt x="667" y="132"/>
                    <a:pt x="664" y="135"/>
                  </a:cubicBezTo>
                  <a:cubicBezTo>
                    <a:pt x="660" y="136"/>
                    <a:pt x="658" y="137"/>
                    <a:pt x="656" y="132"/>
                  </a:cubicBezTo>
                  <a:cubicBezTo>
                    <a:pt x="656" y="132"/>
                    <a:pt x="656" y="131"/>
                    <a:pt x="655" y="131"/>
                  </a:cubicBezTo>
                  <a:cubicBezTo>
                    <a:pt x="655" y="131"/>
                    <a:pt x="651" y="128"/>
                    <a:pt x="650" y="129"/>
                  </a:cubicBezTo>
                  <a:cubicBezTo>
                    <a:pt x="649" y="130"/>
                    <a:pt x="647" y="131"/>
                    <a:pt x="646" y="129"/>
                  </a:cubicBezTo>
                  <a:cubicBezTo>
                    <a:pt x="645" y="129"/>
                    <a:pt x="644" y="129"/>
                    <a:pt x="644" y="129"/>
                  </a:cubicBezTo>
                  <a:cubicBezTo>
                    <a:pt x="642" y="131"/>
                    <a:pt x="642" y="135"/>
                    <a:pt x="642" y="136"/>
                  </a:cubicBezTo>
                  <a:cubicBezTo>
                    <a:pt x="642" y="137"/>
                    <a:pt x="643" y="138"/>
                    <a:pt x="644" y="138"/>
                  </a:cubicBezTo>
                  <a:cubicBezTo>
                    <a:pt x="644" y="138"/>
                    <a:pt x="645" y="138"/>
                    <a:pt x="645" y="138"/>
                  </a:cubicBezTo>
                  <a:cubicBezTo>
                    <a:pt x="645" y="138"/>
                    <a:pt x="645" y="138"/>
                    <a:pt x="645" y="138"/>
                  </a:cubicBezTo>
                  <a:cubicBezTo>
                    <a:pt x="647" y="138"/>
                    <a:pt x="647" y="139"/>
                    <a:pt x="647" y="141"/>
                  </a:cubicBezTo>
                  <a:cubicBezTo>
                    <a:pt x="643" y="140"/>
                    <a:pt x="643" y="140"/>
                    <a:pt x="641" y="137"/>
                  </a:cubicBezTo>
                  <a:cubicBezTo>
                    <a:pt x="640" y="136"/>
                    <a:pt x="640" y="135"/>
                    <a:pt x="638" y="135"/>
                  </a:cubicBezTo>
                  <a:cubicBezTo>
                    <a:pt x="638" y="135"/>
                    <a:pt x="638" y="135"/>
                    <a:pt x="638" y="135"/>
                  </a:cubicBezTo>
                  <a:cubicBezTo>
                    <a:pt x="637" y="136"/>
                    <a:pt x="637" y="137"/>
                    <a:pt x="638" y="138"/>
                  </a:cubicBezTo>
                  <a:cubicBezTo>
                    <a:pt x="638" y="138"/>
                    <a:pt x="638" y="138"/>
                    <a:pt x="638" y="138"/>
                  </a:cubicBezTo>
                  <a:cubicBezTo>
                    <a:pt x="637" y="138"/>
                    <a:pt x="636" y="139"/>
                    <a:pt x="635" y="139"/>
                  </a:cubicBezTo>
                  <a:cubicBezTo>
                    <a:pt x="632" y="141"/>
                    <a:pt x="629" y="139"/>
                    <a:pt x="626" y="137"/>
                  </a:cubicBezTo>
                  <a:cubicBezTo>
                    <a:pt x="622" y="136"/>
                    <a:pt x="618" y="137"/>
                    <a:pt x="615" y="138"/>
                  </a:cubicBezTo>
                  <a:cubicBezTo>
                    <a:pt x="613" y="139"/>
                    <a:pt x="609" y="140"/>
                    <a:pt x="608" y="138"/>
                  </a:cubicBezTo>
                  <a:cubicBezTo>
                    <a:pt x="607" y="138"/>
                    <a:pt x="606" y="137"/>
                    <a:pt x="605" y="138"/>
                  </a:cubicBezTo>
                  <a:cubicBezTo>
                    <a:pt x="605" y="138"/>
                    <a:pt x="603" y="136"/>
                    <a:pt x="602" y="135"/>
                  </a:cubicBezTo>
                  <a:cubicBezTo>
                    <a:pt x="600" y="134"/>
                    <a:pt x="600" y="133"/>
                    <a:pt x="599" y="131"/>
                  </a:cubicBezTo>
                  <a:cubicBezTo>
                    <a:pt x="599" y="129"/>
                    <a:pt x="593" y="130"/>
                    <a:pt x="592" y="129"/>
                  </a:cubicBezTo>
                  <a:cubicBezTo>
                    <a:pt x="590" y="129"/>
                    <a:pt x="589" y="128"/>
                    <a:pt x="588" y="126"/>
                  </a:cubicBezTo>
                  <a:cubicBezTo>
                    <a:pt x="588" y="127"/>
                    <a:pt x="588" y="125"/>
                    <a:pt x="587" y="125"/>
                  </a:cubicBezTo>
                  <a:cubicBezTo>
                    <a:pt x="584" y="122"/>
                    <a:pt x="588" y="120"/>
                    <a:pt x="588" y="118"/>
                  </a:cubicBezTo>
                  <a:cubicBezTo>
                    <a:pt x="589" y="116"/>
                    <a:pt x="588" y="113"/>
                    <a:pt x="585" y="113"/>
                  </a:cubicBezTo>
                  <a:cubicBezTo>
                    <a:pt x="583" y="113"/>
                    <a:pt x="580" y="114"/>
                    <a:pt x="578" y="114"/>
                  </a:cubicBezTo>
                  <a:cubicBezTo>
                    <a:pt x="575" y="114"/>
                    <a:pt x="573" y="114"/>
                    <a:pt x="570" y="115"/>
                  </a:cubicBezTo>
                  <a:cubicBezTo>
                    <a:pt x="565" y="116"/>
                    <a:pt x="562" y="116"/>
                    <a:pt x="558" y="120"/>
                  </a:cubicBezTo>
                  <a:cubicBezTo>
                    <a:pt x="556" y="121"/>
                    <a:pt x="557" y="122"/>
                    <a:pt x="558" y="123"/>
                  </a:cubicBezTo>
                  <a:cubicBezTo>
                    <a:pt x="561" y="126"/>
                    <a:pt x="564" y="125"/>
                    <a:pt x="567" y="124"/>
                  </a:cubicBezTo>
                  <a:cubicBezTo>
                    <a:pt x="572" y="122"/>
                    <a:pt x="576" y="121"/>
                    <a:pt x="581" y="121"/>
                  </a:cubicBezTo>
                  <a:cubicBezTo>
                    <a:pt x="581" y="121"/>
                    <a:pt x="581" y="121"/>
                    <a:pt x="581" y="121"/>
                  </a:cubicBezTo>
                  <a:cubicBezTo>
                    <a:pt x="581" y="121"/>
                    <a:pt x="580" y="122"/>
                    <a:pt x="580" y="122"/>
                  </a:cubicBezTo>
                  <a:cubicBezTo>
                    <a:pt x="579" y="122"/>
                    <a:pt x="578" y="122"/>
                    <a:pt x="577" y="122"/>
                  </a:cubicBezTo>
                  <a:cubicBezTo>
                    <a:pt x="576" y="122"/>
                    <a:pt x="576" y="122"/>
                    <a:pt x="575" y="123"/>
                  </a:cubicBezTo>
                  <a:cubicBezTo>
                    <a:pt x="573" y="124"/>
                    <a:pt x="573" y="125"/>
                    <a:pt x="571" y="124"/>
                  </a:cubicBezTo>
                  <a:cubicBezTo>
                    <a:pt x="571" y="124"/>
                    <a:pt x="570" y="124"/>
                    <a:pt x="569" y="124"/>
                  </a:cubicBezTo>
                  <a:cubicBezTo>
                    <a:pt x="565" y="127"/>
                    <a:pt x="561" y="128"/>
                    <a:pt x="556" y="129"/>
                  </a:cubicBezTo>
                  <a:cubicBezTo>
                    <a:pt x="556" y="129"/>
                    <a:pt x="556" y="129"/>
                    <a:pt x="556" y="129"/>
                  </a:cubicBezTo>
                  <a:cubicBezTo>
                    <a:pt x="555" y="133"/>
                    <a:pt x="554" y="136"/>
                    <a:pt x="552" y="139"/>
                  </a:cubicBezTo>
                  <a:cubicBezTo>
                    <a:pt x="551" y="140"/>
                    <a:pt x="551" y="142"/>
                    <a:pt x="552" y="144"/>
                  </a:cubicBezTo>
                  <a:cubicBezTo>
                    <a:pt x="552" y="149"/>
                    <a:pt x="548" y="145"/>
                    <a:pt x="547" y="144"/>
                  </a:cubicBezTo>
                  <a:cubicBezTo>
                    <a:pt x="547" y="144"/>
                    <a:pt x="547" y="144"/>
                    <a:pt x="547" y="145"/>
                  </a:cubicBezTo>
                  <a:cubicBezTo>
                    <a:pt x="545" y="146"/>
                    <a:pt x="545" y="148"/>
                    <a:pt x="544" y="150"/>
                  </a:cubicBezTo>
                  <a:cubicBezTo>
                    <a:pt x="544" y="150"/>
                    <a:pt x="544" y="149"/>
                    <a:pt x="544" y="149"/>
                  </a:cubicBezTo>
                  <a:cubicBezTo>
                    <a:pt x="544" y="147"/>
                    <a:pt x="543" y="146"/>
                    <a:pt x="544" y="144"/>
                  </a:cubicBezTo>
                  <a:cubicBezTo>
                    <a:pt x="544" y="144"/>
                    <a:pt x="543" y="143"/>
                    <a:pt x="543" y="142"/>
                  </a:cubicBezTo>
                  <a:cubicBezTo>
                    <a:pt x="543" y="142"/>
                    <a:pt x="547" y="142"/>
                    <a:pt x="547" y="142"/>
                  </a:cubicBezTo>
                  <a:cubicBezTo>
                    <a:pt x="549" y="142"/>
                    <a:pt x="549" y="141"/>
                    <a:pt x="549" y="139"/>
                  </a:cubicBezTo>
                  <a:cubicBezTo>
                    <a:pt x="549" y="138"/>
                    <a:pt x="548" y="134"/>
                    <a:pt x="546" y="133"/>
                  </a:cubicBezTo>
                  <a:cubicBezTo>
                    <a:pt x="543" y="131"/>
                    <a:pt x="542" y="127"/>
                    <a:pt x="539" y="125"/>
                  </a:cubicBezTo>
                  <a:cubicBezTo>
                    <a:pt x="538" y="124"/>
                    <a:pt x="532" y="126"/>
                    <a:pt x="531" y="127"/>
                  </a:cubicBezTo>
                  <a:cubicBezTo>
                    <a:pt x="530" y="127"/>
                    <a:pt x="529" y="128"/>
                    <a:pt x="528" y="128"/>
                  </a:cubicBezTo>
                  <a:cubicBezTo>
                    <a:pt x="527" y="128"/>
                    <a:pt x="526" y="128"/>
                    <a:pt x="525" y="128"/>
                  </a:cubicBezTo>
                  <a:cubicBezTo>
                    <a:pt x="521" y="128"/>
                    <a:pt x="517" y="128"/>
                    <a:pt x="513" y="129"/>
                  </a:cubicBezTo>
                  <a:cubicBezTo>
                    <a:pt x="511" y="129"/>
                    <a:pt x="509" y="128"/>
                    <a:pt x="508" y="127"/>
                  </a:cubicBezTo>
                  <a:cubicBezTo>
                    <a:pt x="505" y="126"/>
                    <a:pt x="502" y="128"/>
                    <a:pt x="498" y="126"/>
                  </a:cubicBezTo>
                  <a:cubicBezTo>
                    <a:pt x="498" y="126"/>
                    <a:pt x="493" y="123"/>
                    <a:pt x="497" y="122"/>
                  </a:cubicBezTo>
                  <a:cubicBezTo>
                    <a:pt x="497" y="122"/>
                    <a:pt x="498" y="122"/>
                    <a:pt x="498" y="122"/>
                  </a:cubicBezTo>
                  <a:cubicBezTo>
                    <a:pt x="501" y="120"/>
                    <a:pt x="503" y="120"/>
                    <a:pt x="507" y="120"/>
                  </a:cubicBezTo>
                  <a:cubicBezTo>
                    <a:pt x="509" y="121"/>
                    <a:pt x="512" y="121"/>
                    <a:pt x="513" y="119"/>
                  </a:cubicBezTo>
                  <a:cubicBezTo>
                    <a:pt x="517" y="114"/>
                    <a:pt x="516" y="110"/>
                    <a:pt x="511" y="106"/>
                  </a:cubicBezTo>
                  <a:cubicBezTo>
                    <a:pt x="509" y="105"/>
                    <a:pt x="507" y="105"/>
                    <a:pt x="505" y="106"/>
                  </a:cubicBezTo>
                  <a:cubicBezTo>
                    <a:pt x="503" y="107"/>
                    <a:pt x="502" y="110"/>
                    <a:pt x="499" y="108"/>
                  </a:cubicBezTo>
                  <a:cubicBezTo>
                    <a:pt x="497" y="107"/>
                    <a:pt x="496" y="106"/>
                    <a:pt x="494" y="106"/>
                  </a:cubicBezTo>
                  <a:cubicBezTo>
                    <a:pt x="490" y="104"/>
                    <a:pt x="487" y="102"/>
                    <a:pt x="483" y="101"/>
                  </a:cubicBezTo>
                  <a:cubicBezTo>
                    <a:pt x="480" y="100"/>
                    <a:pt x="478" y="100"/>
                    <a:pt x="477" y="96"/>
                  </a:cubicBezTo>
                  <a:cubicBezTo>
                    <a:pt x="477" y="96"/>
                    <a:pt x="476" y="94"/>
                    <a:pt x="475" y="94"/>
                  </a:cubicBezTo>
                  <a:cubicBezTo>
                    <a:pt x="472" y="92"/>
                    <a:pt x="469" y="91"/>
                    <a:pt x="466" y="91"/>
                  </a:cubicBezTo>
                  <a:cubicBezTo>
                    <a:pt x="462" y="91"/>
                    <a:pt x="459" y="96"/>
                    <a:pt x="456" y="97"/>
                  </a:cubicBezTo>
                  <a:cubicBezTo>
                    <a:pt x="454" y="97"/>
                    <a:pt x="452" y="97"/>
                    <a:pt x="450" y="98"/>
                  </a:cubicBezTo>
                  <a:cubicBezTo>
                    <a:pt x="447" y="98"/>
                    <a:pt x="450" y="96"/>
                    <a:pt x="451" y="95"/>
                  </a:cubicBezTo>
                  <a:cubicBezTo>
                    <a:pt x="455" y="94"/>
                    <a:pt x="456" y="91"/>
                    <a:pt x="458" y="87"/>
                  </a:cubicBezTo>
                  <a:cubicBezTo>
                    <a:pt x="458" y="87"/>
                    <a:pt x="458" y="87"/>
                    <a:pt x="457" y="87"/>
                  </a:cubicBezTo>
                  <a:cubicBezTo>
                    <a:pt x="455" y="86"/>
                    <a:pt x="453" y="87"/>
                    <a:pt x="452" y="89"/>
                  </a:cubicBezTo>
                  <a:cubicBezTo>
                    <a:pt x="450" y="90"/>
                    <a:pt x="449" y="92"/>
                    <a:pt x="448" y="93"/>
                  </a:cubicBezTo>
                  <a:cubicBezTo>
                    <a:pt x="445" y="96"/>
                    <a:pt x="447" y="94"/>
                    <a:pt x="443" y="96"/>
                  </a:cubicBezTo>
                  <a:cubicBezTo>
                    <a:pt x="443" y="96"/>
                    <a:pt x="443" y="96"/>
                    <a:pt x="443" y="96"/>
                  </a:cubicBezTo>
                  <a:cubicBezTo>
                    <a:pt x="442" y="97"/>
                    <a:pt x="440" y="97"/>
                    <a:pt x="439" y="95"/>
                  </a:cubicBezTo>
                  <a:cubicBezTo>
                    <a:pt x="440" y="93"/>
                    <a:pt x="439" y="91"/>
                    <a:pt x="441" y="89"/>
                  </a:cubicBezTo>
                  <a:cubicBezTo>
                    <a:pt x="442" y="88"/>
                    <a:pt x="443" y="87"/>
                    <a:pt x="443" y="86"/>
                  </a:cubicBezTo>
                  <a:cubicBezTo>
                    <a:pt x="443" y="85"/>
                    <a:pt x="445" y="79"/>
                    <a:pt x="443" y="78"/>
                  </a:cubicBezTo>
                  <a:cubicBezTo>
                    <a:pt x="439" y="78"/>
                    <a:pt x="438" y="82"/>
                    <a:pt x="436" y="84"/>
                  </a:cubicBezTo>
                  <a:cubicBezTo>
                    <a:pt x="434" y="85"/>
                    <a:pt x="431" y="86"/>
                    <a:pt x="429" y="87"/>
                  </a:cubicBezTo>
                  <a:cubicBezTo>
                    <a:pt x="427" y="88"/>
                    <a:pt x="424" y="91"/>
                    <a:pt x="422" y="91"/>
                  </a:cubicBezTo>
                  <a:cubicBezTo>
                    <a:pt x="420" y="91"/>
                    <a:pt x="418" y="91"/>
                    <a:pt x="416" y="92"/>
                  </a:cubicBezTo>
                  <a:cubicBezTo>
                    <a:pt x="413" y="92"/>
                    <a:pt x="411" y="93"/>
                    <a:pt x="409" y="95"/>
                  </a:cubicBezTo>
                  <a:cubicBezTo>
                    <a:pt x="407" y="95"/>
                    <a:pt x="405" y="97"/>
                    <a:pt x="403" y="98"/>
                  </a:cubicBezTo>
                  <a:cubicBezTo>
                    <a:pt x="400" y="98"/>
                    <a:pt x="397" y="98"/>
                    <a:pt x="394" y="98"/>
                  </a:cubicBezTo>
                  <a:cubicBezTo>
                    <a:pt x="393" y="98"/>
                    <a:pt x="393" y="99"/>
                    <a:pt x="393" y="99"/>
                  </a:cubicBezTo>
                  <a:cubicBezTo>
                    <a:pt x="395" y="98"/>
                    <a:pt x="397" y="96"/>
                    <a:pt x="399" y="96"/>
                  </a:cubicBezTo>
                  <a:cubicBezTo>
                    <a:pt x="403" y="94"/>
                    <a:pt x="408" y="93"/>
                    <a:pt x="412" y="91"/>
                  </a:cubicBezTo>
                  <a:cubicBezTo>
                    <a:pt x="414" y="91"/>
                    <a:pt x="424" y="88"/>
                    <a:pt x="425" y="85"/>
                  </a:cubicBezTo>
                  <a:cubicBezTo>
                    <a:pt x="425" y="85"/>
                    <a:pt x="425" y="84"/>
                    <a:pt x="424" y="84"/>
                  </a:cubicBezTo>
                  <a:cubicBezTo>
                    <a:pt x="422" y="83"/>
                    <a:pt x="418" y="84"/>
                    <a:pt x="416" y="85"/>
                  </a:cubicBezTo>
                  <a:cubicBezTo>
                    <a:pt x="410" y="86"/>
                    <a:pt x="405" y="88"/>
                    <a:pt x="400" y="90"/>
                  </a:cubicBezTo>
                  <a:cubicBezTo>
                    <a:pt x="394" y="93"/>
                    <a:pt x="389" y="94"/>
                    <a:pt x="383" y="97"/>
                  </a:cubicBezTo>
                  <a:cubicBezTo>
                    <a:pt x="381" y="99"/>
                    <a:pt x="378" y="100"/>
                    <a:pt x="375" y="101"/>
                  </a:cubicBezTo>
                  <a:cubicBezTo>
                    <a:pt x="373" y="103"/>
                    <a:pt x="371" y="104"/>
                    <a:pt x="368" y="105"/>
                  </a:cubicBezTo>
                  <a:cubicBezTo>
                    <a:pt x="368" y="106"/>
                    <a:pt x="367" y="106"/>
                    <a:pt x="367" y="107"/>
                  </a:cubicBezTo>
                  <a:cubicBezTo>
                    <a:pt x="364" y="108"/>
                    <a:pt x="366" y="105"/>
                    <a:pt x="368" y="104"/>
                  </a:cubicBezTo>
                  <a:cubicBezTo>
                    <a:pt x="370" y="102"/>
                    <a:pt x="373" y="102"/>
                    <a:pt x="376" y="100"/>
                  </a:cubicBezTo>
                  <a:cubicBezTo>
                    <a:pt x="378" y="99"/>
                    <a:pt x="384" y="97"/>
                    <a:pt x="385" y="94"/>
                  </a:cubicBezTo>
                  <a:cubicBezTo>
                    <a:pt x="386" y="89"/>
                    <a:pt x="372" y="97"/>
                    <a:pt x="371" y="98"/>
                  </a:cubicBezTo>
                  <a:cubicBezTo>
                    <a:pt x="369" y="99"/>
                    <a:pt x="361" y="105"/>
                    <a:pt x="358" y="104"/>
                  </a:cubicBezTo>
                  <a:cubicBezTo>
                    <a:pt x="356" y="104"/>
                    <a:pt x="355" y="104"/>
                    <a:pt x="353" y="104"/>
                  </a:cubicBezTo>
                  <a:cubicBezTo>
                    <a:pt x="350" y="105"/>
                    <a:pt x="351" y="99"/>
                    <a:pt x="351" y="97"/>
                  </a:cubicBezTo>
                  <a:cubicBezTo>
                    <a:pt x="350" y="95"/>
                    <a:pt x="348" y="96"/>
                    <a:pt x="346" y="96"/>
                  </a:cubicBezTo>
                  <a:cubicBezTo>
                    <a:pt x="344" y="95"/>
                    <a:pt x="341" y="95"/>
                    <a:pt x="339" y="95"/>
                  </a:cubicBezTo>
                  <a:cubicBezTo>
                    <a:pt x="336" y="94"/>
                    <a:pt x="336" y="93"/>
                    <a:pt x="336" y="91"/>
                  </a:cubicBezTo>
                  <a:cubicBezTo>
                    <a:pt x="336" y="89"/>
                    <a:pt x="333" y="90"/>
                    <a:pt x="331" y="90"/>
                  </a:cubicBezTo>
                  <a:cubicBezTo>
                    <a:pt x="326" y="92"/>
                    <a:pt x="321" y="93"/>
                    <a:pt x="316" y="93"/>
                  </a:cubicBezTo>
                  <a:cubicBezTo>
                    <a:pt x="313" y="93"/>
                    <a:pt x="310" y="93"/>
                    <a:pt x="307" y="91"/>
                  </a:cubicBezTo>
                  <a:cubicBezTo>
                    <a:pt x="307" y="91"/>
                    <a:pt x="305" y="90"/>
                    <a:pt x="304" y="91"/>
                  </a:cubicBezTo>
                  <a:cubicBezTo>
                    <a:pt x="302" y="91"/>
                    <a:pt x="301" y="92"/>
                    <a:pt x="299" y="93"/>
                  </a:cubicBezTo>
                  <a:cubicBezTo>
                    <a:pt x="297" y="93"/>
                    <a:pt x="300" y="89"/>
                    <a:pt x="300" y="89"/>
                  </a:cubicBezTo>
                  <a:cubicBezTo>
                    <a:pt x="301" y="88"/>
                    <a:pt x="300" y="88"/>
                    <a:pt x="300" y="88"/>
                  </a:cubicBezTo>
                  <a:cubicBezTo>
                    <a:pt x="297" y="87"/>
                    <a:pt x="293" y="88"/>
                    <a:pt x="290" y="88"/>
                  </a:cubicBezTo>
                  <a:cubicBezTo>
                    <a:pt x="288" y="88"/>
                    <a:pt x="287" y="90"/>
                    <a:pt x="285" y="91"/>
                  </a:cubicBezTo>
                  <a:cubicBezTo>
                    <a:pt x="282" y="93"/>
                    <a:pt x="279" y="94"/>
                    <a:pt x="275" y="95"/>
                  </a:cubicBezTo>
                  <a:cubicBezTo>
                    <a:pt x="272" y="96"/>
                    <a:pt x="269" y="98"/>
                    <a:pt x="266" y="100"/>
                  </a:cubicBezTo>
                  <a:cubicBezTo>
                    <a:pt x="266" y="100"/>
                    <a:pt x="266" y="100"/>
                    <a:pt x="266" y="100"/>
                  </a:cubicBezTo>
                  <a:cubicBezTo>
                    <a:pt x="258" y="104"/>
                    <a:pt x="250" y="109"/>
                    <a:pt x="242" y="114"/>
                  </a:cubicBezTo>
                  <a:cubicBezTo>
                    <a:pt x="242" y="114"/>
                    <a:pt x="242" y="114"/>
                    <a:pt x="242" y="114"/>
                  </a:cubicBezTo>
                  <a:cubicBezTo>
                    <a:pt x="242" y="114"/>
                    <a:pt x="241" y="114"/>
                    <a:pt x="241" y="114"/>
                  </a:cubicBezTo>
                  <a:cubicBezTo>
                    <a:pt x="220" y="127"/>
                    <a:pt x="199" y="141"/>
                    <a:pt x="180" y="156"/>
                  </a:cubicBezTo>
                  <a:cubicBezTo>
                    <a:pt x="178" y="158"/>
                    <a:pt x="176" y="160"/>
                    <a:pt x="177" y="162"/>
                  </a:cubicBezTo>
                  <a:cubicBezTo>
                    <a:pt x="178" y="164"/>
                    <a:pt x="180" y="163"/>
                    <a:pt x="182" y="163"/>
                  </a:cubicBezTo>
                  <a:cubicBezTo>
                    <a:pt x="179" y="165"/>
                    <a:pt x="175" y="164"/>
                    <a:pt x="173" y="167"/>
                  </a:cubicBezTo>
                  <a:cubicBezTo>
                    <a:pt x="171" y="169"/>
                    <a:pt x="171" y="170"/>
                    <a:pt x="168" y="172"/>
                  </a:cubicBezTo>
                  <a:cubicBezTo>
                    <a:pt x="167" y="173"/>
                    <a:pt x="164" y="174"/>
                    <a:pt x="162" y="175"/>
                  </a:cubicBezTo>
                  <a:cubicBezTo>
                    <a:pt x="164" y="173"/>
                    <a:pt x="165" y="172"/>
                    <a:pt x="166" y="170"/>
                  </a:cubicBezTo>
                  <a:cubicBezTo>
                    <a:pt x="166" y="170"/>
                    <a:pt x="165" y="169"/>
                    <a:pt x="165" y="169"/>
                  </a:cubicBezTo>
                  <a:cubicBezTo>
                    <a:pt x="162" y="170"/>
                    <a:pt x="159" y="173"/>
                    <a:pt x="157" y="175"/>
                  </a:cubicBezTo>
                  <a:cubicBezTo>
                    <a:pt x="155" y="176"/>
                    <a:pt x="153" y="178"/>
                    <a:pt x="151" y="179"/>
                  </a:cubicBezTo>
                  <a:cubicBezTo>
                    <a:pt x="144" y="185"/>
                    <a:pt x="136" y="191"/>
                    <a:pt x="129" y="198"/>
                  </a:cubicBezTo>
                  <a:cubicBezTo>
                    <a:pt x="129" y="199"/>
                    <a:pt x="128" y="200"/>
                    <a:pt x="127" y="201"/>
                  </a:cubicBezTo>
                  <a:cubicBezTo>
                    <a:pt x="125" y="202"/>
                    <a:pt x="122" y="208"/>
                    <a:pt x="127" y="207"/>
                  </a:cubicBezTo>
                  <a:cubicBezTo>
                    <a:pt x="128" y="207"/>
                    <a:pt x="130" y="205"/>
                    <a:pt x="131" y="204"/>
                  </a:cubicBezTo>
                  <a:cubicBezTo>
                    <a:pt x="133" y="203"/>
                    <a:pt x="136" y="202"/>
                    <a:pt x="138" y="201"/>
                  </a:cubicBezTo>
                  <a:cubicBezTo>
                    <a:pt x="139" y="201"/>
                    <a:pt x="140" y="200"/>
                    <a:pt x="141" y="199"/>
                  </a:cubicBezTo>
                  <a:cubicBezTo>
                    <a:pt x="141" y="199"/>
                    <a:pt x="141" y="199"/>
                    <a:pt x="141" y="200"/>
                  </a:cubicBezTo>
                  <a:cubicBezTo>
                    <a:pt x="140" y="203"/>
                    <a:pt x="137" y="205"/>
                    <a:pt x="135" y="208"/>
                  </a:cubicBezTo>
                  <a:cubicBezTo>
                    <a:pt x="132" y="211"/>
                    <a:pt x="129" y="213"/>
                    <a:pt x="126" y="215"/>
                  </a:cubicBezTo>
                  <a:cubicBezTo>
                    <a:pt x="124" y="216"/>
                    <a:pt x="121" y="216"/>
                    <a:pt x="120" y="217"/>
                  </a:cubicBezTo>
                  <a:cubicBezTo>
                    <a:pt x="116" y="220"/>
                    <a:pt x="114" y="223"/>
                    <a:pt x="109" y="224"/>
                  </a:cubicBezTo>
                  <a:cubicBezTo>
                    <a:pt x="104" y="226"/>
                    <a:pt x="100" y="232"/>
                    <a:pt x="97" y="236"/>
                  </a:cubicBezTo>
                  <a:cubicBezTo>
                    <a:pt x="93" y="241"/>
                    <a:pt x="89" y="247"/>
                    <a:pt x="83" y="251"/>
                  </a:cubicBezTo>
                  <a:cubicBezTo>
                    <a:pt x="80" y="253"/>
                    <a:pt x="75" y="258"/>
                    <a:pt x="75" y="262"/>
                  </a:cubicBezTo>
                  <a:cubicBezTo>
                    <a:pt x="75" y="263"/>
                    <a:pt x="76" y="264"/>
                    <a:pt x="77" y="264"/>
                  </a:cubicBezTo>
                  <a:cubicBezTo>
                    <a:pt x="77" y="264"/>
                    <a:pt x="74" y="265"/>
                    <a:pt x="73" y="266"/>
                  </a:cubicBezTo>
                  <a:cubicBezTo>
                    <a:pt x="71" y="267"/>
                    <a:pt x="70" y="268"/>
                    <a:pt x="69" y="270"/>
                  </a:cubicBezTo>
                  <a:cubicBezTo>
                    <a:pt x="68" y="273"/>
                    <a:pt x="66" y="275"/>
                    <a:pt x="65" y="278"/>
                  </a:cubicBezTo>
                  <a:cubicBezTo>
                    <a:pt x="65" y="278"/>
                    <a:pt x="65" y="279"/>
                    <a:pt x="66" y="279"/>
                  </a:cubicBezTo>
                  <a:cubicBezTo>
                    <a:pt x="68" y="280"/>
                    <a:pt x="72" y="277"/>
                    <a:pt x="74" y="276"/>
                  </a:cubicBezTo>
                  <a:cubicBezTo>
                    <a:pt x="74" y="276"/>
                    <a:pt x="74" y="276"/>
                    <a:pt x="74" y="276"/>
                  </a:cubicBezTo>
                  <a:cubicBezTo>
                    <a:pt x="72" y="278"/>
                    <a:pt x="70" y="280"/>
                    <a:pt x="68" y="282"/>
                  </a:cubicBezTo>
                  <a:cubicBezTo>
                    <a:pt x="66" y="284"/>
                    <a:pt x="65" y="286"/>
                    <a:pt x="64" y="288"/>
                  </a:cubicBezTo>
                  <a:cubicBezTo>
                    <a:pt x="63" y="292"/>
                    <a:pt x="60" y="295"/>
                    <a:pt x="58" y="299"/>
                  </a:cubicBezTo>
                  <a:cubicBezTo>
                    <a:pt x="57" y="300"/>
                    <a:pt x="58" y="300"/>
                    <a:pt x="59" y="300"/>
                  </a:cubicBezTo>
                  <a:cubicBezTo>
                    <a:pt x="62" y="299"/>
                    <a:pt x="64" y="296"/>
                    <a:pt x="66" y="294"/>
                  </a:cubicBezTo>
                  <a:cubicBezTo>
                    <a:pt x="67" y="293"/>
                    <a:pt x="68" y="293"/>
                    <a:pt x="69" y="292"/>
                  </a:cubicBezTo>
                  <a:cubicBezTo>
                    <a:pt x="70" y="291"/>
                    <a:pt x="69" y="296"/>
                    <a:pt x="69" y="296"/>
                  </a:cubicBezTo>
                  <a:cubicBezTo>
                    <a:pt x="68" y="297"/>
                    <a:pt x="70" y="298"/>
                    <a:pt x="71" y="297"/>
                  </a:cubicBezTo>
                  <a:cubicBezTo>
                    <a:pt x="73" y="293"/>
                    <a:pt x="75" y="290"/>
                    <a:pt x="78" y="287"/>
                  </a:cubicBezTo>
                  <a:cubicBezTo>
                    <a:pt x="78" y="289"/>
                    <a:pt x="77" y="290"/>
                    <a:pt x="76" y="291"/>
                  </a:cubicBezTo>
                  <a:cubicBezTo>
                    <a:pt x="75" y="292"/>
                    <a:pt x="77" y="293"/>
                    <a:pt x="78" y="292"/>
                  </a:cubicBezTo>
                  <a:cubicBezTo>
                    <a:pt x="80" y="290"/>
                    <a:pt x="83" y="287"/>
                    <a:pt x="85" y="285"/>
                  </a:cubicBezTo>
                  <a:cubicBezTo>
                    <a:pt x="83" y="288"/>
                    <a:pt x="80" y="292"/>
                    <a:pt x="78" y="293"/>
                  </a:cubicBezTo>
                  <a:cubicBezTo>
                    <a:pt x="74" y="296"/>
                    <a:pt x="71" y="301"/>
                    <a:pt x="68" y="305"/>
                  </a:cubicBezTo>
                  <a:cubicBezTo>
                    <a:pt x="64" y="309"/>
                    <a:pt x="61" y="313"/>
                    <a:pt x="57" y="316"/>
                  </a:cubicBezTo>
                  <a:cubicBezTo>
                    <a:pt x="53" y="320"/>
                    <a:pt x="49" y="325"/>
                    <a:pt x="45" y="329"/>
                  </a:cubicBezTo>
                  <a:cubicBezTo>
                    <a:pt x="42" y="333"/>
                    <a:pt x="38" y="337"/>
                    <a:pt x="34" y="341"/>
                  </a:cubicBezTo>
                  <a:cubicBezTo>
                    <a:pt x="32" y="343"/>
                    <a:pt x="30" y="343"/>
                    <a:pt x="28" y="344"/>
                  </a:cubicBezTo>
                  <a:cubicBezTo>
                    <a:pt x="26" y="346"/>
                    <a:pt x="25" y="347"/>
                    <a:pt x="23" y="348"/>
                  </a:cubicBezTo>
                  <a:cubicBezTo>
                    <a:pt x="20" y="352"/>
                    <a:pt x="17" y="356"/>
                    <a:pt x="13" y="359"/>
                  </a:cubicBezTo>
                  <a:cubicBezTo>
                    <a:pt x="10" y="362"/>
                    <a:pt x="7" y="365"/>
                    <a:pt x="4" y="368"/>
                  </a:cubicBezTo>
                  <a:cubicBezTo>
                    <a:pt x="3" y="369"/>
                    <a:pt x="2" y="370"/>
                    <a:pt x="1" y="371"/>
                  </a:cubicBezTo>
                  <a:cubicBezTo>
                    <a:pt x="0" y="372"/>
                    <a:pt x="2" y="373"/>
                    <a:pt x="2" y="373"/>
                  </a:cubicBezTo>
                  <a:cubicBezTo>
                    <a:pt x="4" y="372"/>
                    <a:pt x="5" y="371"/>
                    <a:pt x="6" y="370"/>
                  </a:cubicBezTo>
                  <a:cubicBezTo>
                    <a:pt x="7" y="369"/>
                    <a:pt x="9" y="368"/>
                    <a:pt x="10" y="367"/>
                  </a:cubicBezTo>
                  <a:cubicBezTo>
                    <a:pt x="12" y="365"/>
                    <a:pt x="14" y="363"/>
                    <a:pt x="16" y="360"/>
                  </a:cubicBezTo>
                  <a:cubicBezTo>
                    <a:pt x="20" y="354"/>
                    <a:pt x="26" y="351"/>
                    <a:pt x="32" y="347"/>
                  </a:cubicBezTo>
                  <a:cubicBezTo>
                    <a:pt x="35" y="345"/>
                    <a:pt x="36" y="343"/>
                    <a:pt x="39" y="341"/>
                  </a:cubicBezTo>
                  <a:cubicBezTo>
                    <a:pt x="41" y="339"/>
                    <a:pt x="45" y="338"/>
                    <a:pt x="47" y="336"/>
                  </a:cubicBezTo>
                  <a:cubicBezTo>
                    <a:pt x="51" y="331"/>
                    <a:pt x="56" y="327"/>
                    <a:pt x="61" y="322"/>
                  </a:cubicBezTo>
                  <a:cubicBezTo>
                    <a:pt x="66" y="318"/>
                    <a:pt x="71" y="314"/>
                    <a:pt x="76" y="310"/>
                  </a:cubicBezTo>
                  <a:cubicBezTo>
                    <a:pt x="79" y="308"/>
                    <a:pt x="81" y="305"/>
                    <a:pt x="83" y="303"/>
                  </a:cubicBezTo>
                  <a:cubicBezTo>
                    <a:pt x="85" y="301"/>
                    <a:pt x="88" y="299"/>
                    <a:pt x="90" y="296"/>
                  </a:cubicBezTo>
                  <a:cubicBezTo>
                    <a:pt x="92" y="293"/>
                    <a:pt x="95" y="291"/>
                    <a:pt x="98" y="289"/>
                  </a:cubicBezTo>
                  <a:cubicBezTo>
                    <a:pt x="100" y="287"/>
                    <a:pt x="103" y="287"/>
                    <a:pt x="105" y="285"/>
                  </a:cubicBezTo>
                  <a:cubicBezTo>
                    <a:pt x="106" y="284"/>
                    <a:pt x="108" y="283"/>
                    <a:pt x="108" y="281"/>
                  </a:cubicBezTo>
                  <a:cubicBezTo>
                    <a:pt x="108" y="281"/>
                    <a:pt x="107" y="281"/>
                    <a:pt x="107" y="280"/>
                  </a:cubicBezTo>
                  <a:cubicBezTo>
                    <a:pt x="106" y="278"/>
                    <a:pt x="106" y="276"/>
                    <a:pt x="106" y="274"/>
                  </a:cubicBezTo>
                  <a:cubicBezTo>
                    <a:pt x="108" y="273"/>
                    <a:pt x="109" y="273"/>
                    <a:pt x="111" y="272"/>
                  </a:cubicBezTo>
                  <a:cubicBezTo>
                    <a:pt x="112" y="272"/>
                    <a:pt x="114" y="272"/>
                    <a:pt x="115" y="271"/>
                  </a:cubicBezTo>
                  <a:cubicBezTo>
                    <a:pt x="116" y="270"/>
                    <a:pt x="117" y="268"/>
                    <a:pt x="119" y="267"/>
                  </a:cubicBezTo>
                  <a:cubicBezTo>
                    <a:pt x="120" y="266"/>
                    <a:pt x="122" y="264"/>
                    <a:pt x="122" y="262"/>
                  </a:cubicBezTo>
                  <a:cubicBezTo>
                    <a:pt x="122" y="261"/>
                    <a:pt x="122" y="261"/>
                    <a:pt x="122" y="260"/>
                  </a:cubicBezTo>
                  <a:cubicBezTo>
                    <a:pt x="124" y="260"/>
                    <a:pt x="126" y="260"/>
                    <a:pt x="128" y="258"/>
                  </a:cubicBezTo>
                  <a:cubicBezTo>
                    <a:pt x="129" y="257"/>
                    <a:pt x="129" y="255"/>
                    <a:pt x="131" y="254"/>
                  </a:cubicBezTo>
                  <a:cubicBezTo>
                    <a:pt x="133" y="253"/>
                    <a:pt x="135" y="251"/>
                    <a:pt x="137" y="250"/>
                  </a:cubicBezTo>
                  <a:cubicBezTo>
                    <a:pt x="141" y="246"/>
                    <a:pt x="145" y="244"/>
                    <a:pt x="150" y="242"/>
                  </a:cubicBezTo>
                  <a:cubicBezTo>
                    <a:pt x="150" y="243"/>
                    <a:pt x="150" y="243"/>
                    <a:pt x="150" y="244"/>
                  </a:cubicBezTo>
                  <a:cubicBezTo>
                    <a:pt x="149" y="246"/>
                    <a:pt x="143" y="247"/>
                    <a:pt x="142" y="248"/>
                  </a:cubicBezTo>
                  <a:cubicBezTo>
                    <a:pt x="138" y="251"/>
                    <a:pt x="134" y="253"/>
                    <a:pt x="132" y="257"/>
                  </a:cubicBezTo>
                  <a:cubicBezTo>
                    <a:pt x="129" y="262"/>
                    <a:pt x="124" y="264"/>
                    <a:pt x="121" y="269"/>
                  </a:cubicBezTo>
                  <a:cubicBezTo>
                    <a:pt x="119" y="272"/>
                    <a:pt x="117" y="274"/>
                    <a:pt x="114" y="277"/>
                  </a:cubicBezTo>
                  <a:cubicBezTo>
                    <a:pt x="113" y="277"/>
                    <a:pt x="112" y="278"/>
                    <a:pt x="112" y="279"/>
                  </a:cubicBezTo>
                  <a:cubicBezTo>
                    <a:pt x="112" y="280"/>
                    <a:pt x="112" y="280"/>
                    <a:pt x="113" y="280"/>
                  </a:cubicBezTo>
                  <a:cubicBezTo>
                    <a:pt x="118" y="281"/>
                    <a:pt x="123" y="274"/>
                    <a:pt x="127" y="271"/>
                  </a:cubicBezTo>
                  <a:cubicBezTo>
                    <a:pt x="130" y="269"/>
                    <a:pt x="134" y="269"/>
                    <a:pt x="137" y="266"/>
                  </a:cubicBezTo>
                  <a:cubicBezTo>
                    <a:pt x="139" y="263"/>
                    <a:pt x="144" y="263"/>
                    <a:pt x="147" y="260"/>
                  </a:cubicBezTo>
                  <a:cubicBezTo>
                    <a:pt x="149" y="259"/>
                    <a:pt x="150" y="257"/>
                    <a:pt x="152" y="256"/>
                  </a:cubicBezTo>
                  <a:cubicBezTo>
                    <a:pt x="153" y="256"/>
                    <a:pt x="154" y="255"/>
                    <a:pt x="155" y="254"/>
                  </a:cubicBezTo>
                  <a:cubicBezTo>
                    <a:pt x="156" y="252"/>
                    <a:pt x="156" y="253"/>
                    <a:pt x="156" y="251"/>
                  </a:cubicBezTo>
                  <a:cubicBezTo>
                    <a:pt x="156" y="251"/>
                    <a:pt x="157" y="243"/>
                    <a:pt x="158" y="245"/>
                  </a:cubicBezTo>
                  <a:cubicBezTo>
                    <a:pt x="159" y="246"/>
                    <a:pt x="160" y="247"/>
                    <a:pt x="161" y="247"/>
                  </a:cubicBezTo>
                  <a:cubicBezTo>
                    <a:pt x="162" y="246"/>
                    <a:pt x="164" y="246"/>
                    <a:pt x="165" y="245"/>
                  </a:cubicBezTo>
                  <a:cubicBezTo>
                    <a:pt x="165" y="246"/>
                    <a:pt x="165" y="247"/>
                    <a:pt x="166" y="248"/>
                  </a:cubicBezTo>
                  <a:cubicBezTo>
                    <a:pt x="166" y="249"/>
                    <a:pt x="167" y="252"/>
                    <a:pt x="168" y="253"/>
                  </a:cubicBezTo>
                  <a:cubicBezTo>
                    <a:pt x="169" y="254"/>
                    <a:pt x="169" y="253"/>
                    <a:pt x="170" y="255"/>
                  </a:cubicBezTo>
                  <a:cubicBezTo>
                    <a:pt x="171" y="258"/>
                    <a:pt x="175" y="258"/>
                    <a:pt x="178" y="258"/>
                  </a:cubicBezTo>
                  <a:cubicBezTo>
                    <a:pt x="180" y="257"/>
                    <a:pt x="184" y="257"/>
                    <a:pt x="186" y="258"/>
                  </a:cubicBezTo>
                  <a:cubicBezTo>
                    <a:pt x="188" y="259"/>
                    <a:pt x="189" y="258"/>
                    <a:pt x="190" y="258"/>
                  </a:cubicBezTo>
                  <a:cubicBezTo>
                    <a:pt x="188" y="259"/>
                    <a:pt x="191" y="261"/>
                    <a:pt x="192" y="262"/>
                  </a:cubicBezTo>
                  <a:cubicBezTo>
                    <a:pt x="194" y="262"/>
                    <a:pt x="198" y="260"/>
                    <a:pt x="196" y="263"/>
                  </a:cubicBezTo>
                  <a:cubicBezTo>
                    <a:pt x="194" y="264"/>
                    <a:pt x="193" y="266"/>
                    <a:pt x="193" y="268"/>
                  </a:cubicBezTo>
                  <a:cubicBezTo>
                    <a:pt x="192" y="272"/>
                    <a:pt x="199" y="275"/>
                    <a:pt x="199" y="279"/>
                  </a:cubicBezTo>
                  <a:cubicBezTo>
                    <a:pt x="199" y="281"/>
                    <a:pt x="200" y="285"/>
                    <a:pt x="204" y="284"/>
                  </a:cubicBezTo>
                  <a:cubicBezTo>
                    <a:pt x="207" y="283"/>
                    <a:pt x="210" y="280"/>
                    <a:pt x="210" y="277"/>
                  </a:cubicBezTo>
                  <a:cubicBezTo>
                    <a:pt x="210" y="279"/>
                    <a:pt x="209" y="281"/>
                    <a:pt x="210" y="282"/>
                  </a:cubicBezTo>
                  <a:cubicBezTo>
                    <a:pt x="211" y="283"/>
                    <a:pt x="211" y="283"/>
                    <a:pt x="212" y="283"/>
                  </a:cubicBezTo>
                  <a:cubicBezTo>
                    <a:pt x="214" y="284"/>
                    <a:pt x="214" y="287"/>
                    <a:pt x="214" y="289"/>
                  </a:cubicBezTo>
                  <a:cubicBezTo>
                    <a:pt x="214" y="291"/>
                    <a:pt x="214" y="292"/>
                    <a:pt x="215" y="293"/>
                  </a:cubicBezTo>
                  <a:cubicBezTo>
                    <a:pt x="217" y="295"/>
                    <a:pt x="221" y="294"/>
                    <a:pt x="219" y="298"/>
                  </a:cubicBezTo>
                  <a:cubicBezTo>
                    <a:pt x="217" y="300"/>
                    <a:pt x="213" y="304"/>
                    <a:pt x="216" y="306"/>
                  </a:cubicBezTo>
                  <a:cubicBezTo>
                    <a:pt x="218" y="307"/>
                    <a:pt x="222" y="316"/>
                    <a:pt x="218" y="318"/>
                  </a:cubicBezTo>
                  <a:cubicBezTo>
                    <a:pt x="217" y="319"/>
                    <a:pt x="216" y="321"/>
                    <a:pt x="215" y="323"/>
                  </a:cubicBezTo>
                  <a:cubicBezTo>
                    <a:pt x="213" y="328"/>
                    <a:pt x="212" y="332"/>
                    <a:pt x="214" y="338"/>
                  </a:cubicBezTo>
                  <a:cubicBezTo>
                    <a:pt x="215" y="339"/>
                    <a:pt x="215" y="346"/>
                    <a:pt x="214" y="347"/>
                  </a:cubicBezTo>
                  <a:cubicBezTo>
                    <a:pt x="212" y="349"/>
                    <a:pt x="212" y="351"/>
                    <a:pt x="211" y="353"/>
                  </a:cubicBezTo>
                  <a:cubicBezTo>
                    <a:pt x="210" y="354"/>
                    <a:pt x="211" y="355"/>
                    <a:pt x="211" y="357"/>
                  </a:cubicBezTo>
                  <a:cubicBezTo>
                    <a:pt x="213" y="360"/>
                    <a:pt x="212" y="363"/>
                    <a:pt x="211" y="367"/>
                  </a:cubicBezTo>
                  <a:cubicBezTo>
                    <a:pt x="211" y="369"/>
                    <a:pt x="219" y="371"/>
                    <a:pt x="214" y="374"/>
                  </a:cubicBezTo>
                  <a:cubicBezTo>
                    <a:pt x="213" y="374"/>
                    <a:pt x="210" y="375"/>
                    <a:pt x="211" y="378"/>
                  </a:cubicBezTo>
                  <a:cubicBezTo>
                    <a:pt x="211" y="379"/>
                    <a:pt x="212" y="380"/>
                    <a:pt x="212" y="382"/>
                  </a:cubicBezTo>
                  <a:cubicBezTo>
                    <a:pt x="213" y="384"/>
                    <a:pt x="215" y="384"/>
                    <a:pt x="215" y="387"/>
                  </a:cubicBezTo>
                  <a:cubicBezTo>
                    <a:pt x="216" y="389"/>
                    <a:pt x="216" y="390"/>
                    <a:pt x="216" y="392"/>
                  </a:cubicBezTo>
                  <a:cubicBezTo>
                    <a:pt x="217" y="396"/>
                    <a:pt x="214" y="395"/>
                    <a:pt x="213" y="397"/>
                  </a:cubicBezTo>
                  <a:cubicBezTo>
                    <a:pt x="211" y="400"/>
                    <a:pt x="211" y="402"/>
                    <a:pt x="211" y="406"/>
                  </a:cubicBezTo>
                  <a:cubicBezTo>
                    <a:pt x="211" y="409"/>
                    <a:pt x="212" y="412"/>
                    <a:pt x="214" y="414"/>
                  </a:cubicBezTo>
                  <a:cubicBezTo>
                    <a:pt x="216" y="415"/>
                    <a:pt x="218" y="416"/>
                    <a:pt x="219" y="418"/>
                  </a:cubicBezTo>
                  <a:cubicBezTo>
                    <a:pt x="220" y="419"/>
                    <a:pt x="220" y="419"/>
                    <a:pt x="221" y="420"/>
                  </a:cubicBezTo>
                  <a:cubicBezTo>
                    <a:pt x="221" y="421"/>
                    <a:pt x="222" y="421"/>
                    <a:pt x="222" y="421"/>
                  </a:cubicBezTo>
                  <a:cubicBezTo>
                    <a:pt x="228" y="421"/>
                    <a:pt x="228" y="426"/>
                    <a:pt x="229" y="430"/>
                  </a:cubicBezTo>
                  <a:cubicBezTo>
                    <a:pt x="229" y="433"/>
                    <a:pt x="232" y="435"/>
                    <a:pt x="233" y="437"/>
                  </a:cubicBezTo>
                  <a:cubicBezTo>
                    <a:pt x="234" y="439"/>
                    <a:pt x="236" y="436"/>
                    <a:pt x="236" y="441"/>
                  </a:cubicBezTo>
                  <a:cubicBezTo>
                    <a:pt x="236" y="444"/>
                    <a:pt x="237" y="446"/>
                    <a:pt x="237" y="448"/>
                  </a:cubicBezTo>
                  <a:cubicBezTo>
                    <a:pt x="238" y="450"/>
                    <a:pt x="240" y="452"/>
                    <a:pt x="240" y="455"/>
                  </a:cubicBezTo>
                  <a:cubicBezTo>
                    <a:pt x="240" y="457"/>
                    <a:pt x="239" y="460"/>
                    <a:pt x="239" y="463"/>
                  </a:cubicBezTo>
                  <a:cubicBezTo>
                    <a:pt x="239" y="464"/>
                    <a:pt x="238" y="465"/>
                    <a:pt x="237" y="466"/>
                  </a:cubicBezTo>
                  <a:cubicBezTo>
                    <a:pt x="237" y="465"/>
                    <a:pt x="237" y="465"/>
                    <a:pt x="237" y="464"/>
                  </a:cubicBezTo>
                  <a:cubicBezTo>
                    <a:pt x="236" y="463"/>
                    <a:pt x="235" y="462"/>
                    <a:pt x="234" y="461"/>
                  </a:cubicBezTo>
                  <a:cubicBezTo>
                    <a:pt x="230" y="459"/>
                    <a:pt x="226" y="462"/>
                    <a:pt x="222" y="458"/>
                  </a:cubicBezTo>
                  <a:cubicBezTo>
                    <a:pt x="221" y="457"/>
                    <a:pt x="219" y="454"/>
                    <a:pt x="217" y="456"/>
                  </a:cubicBezTo>
                  <a:cubicBezTo>
                    <a:pt x="215" y="457"/>
                    <a:pt x="215" y="461"/>
                    <a:pt x="216" y="464"/>
                  </a:cubicBezTo>
                  <a:cubicBezTo>
                    <a:pt x="213" y="468"/>
                    <a:pt x="214" y="478"/>
                    <a:pt x="214" y="482"/>
                  </a:cubicBezTo>
                  <a:cubicBezTo>
                    <a:pt x="214" y="494"/>
                    <a:pt x="207" y="505"/>
                    <a:pt x="202" y="517"/>
                  </a:cubicBezTo>
                  <a:cubicBezTo>
                    <a:pt x="201" y="522"/>
                    <a:pt x="199" y="528"/>
                    <a:pt x="196" y="533"/>
                  </a:cubicBezTo>
                  <a:cubicBezTo>
                    <a:pt x="194" y="535"/>
                    <a:pt x="193" y="538"/>
                    <a:pt x="192" y="540"/>
                  </a:cubicBezTo>
                  <a:cubicBezTo>
                    <a:pt x="191" y="543"/>
                    <a:pt x="189" y="545"/>
                    <a:pt x="188" y="547"/>
                  </a:cubicBezTo>
                  <a:cubicBezTo>
                    <a:pt x="186" y="550"/>
                    <a:pt x="184" y="554"/>
                    <a:pt x="184" y="558"/>
                  </a:cubicBezTo>
                  <a:cubicBezTo>
                    <a:pt x="184" y="565"/>
                    <a:pt x="183" y="572"/>
                    <a:pt x="182" y="578"/>
                  </a:cubicBezTo>
                  <a:cubicBezTo>
                    <a:pt x="181" y="581"/>
                    <a:pt x="180" y="584"/>
                    <a:pt x="178" y="587"/>
                  </a:cubicBezTo>
                  <a:cubicBezTo>
                    <a:pt x="178" y="588"/>
                    <a:pt x="177" y="589"/>
                    <a:pt x="178" y="590"/>
                  </a:cubicBezTo>
                  <a:cubicBezTo>
                    <a:pt x="178" y="592"/>
                    <a:pt x="178" y="595"/>
                    <a:pt x="178" y="597"/>
                  </a:cubicBezTo>
                  <a:cubicBezTo>
                    <a:pt x="179" y="601"/>
                    <a:pt x="181" y="604"/>
                    <a:pt x="179" y="607"/>
                  </a:cubicBezTo>
                  <a:cubicBezTo>
                    <a:pt x="178" y="612"/>
                    <a:pt x="177" y="615"/>
                    <a:pt x="178" y="621"/>
                  </a:cubicBezTo>
                  <a:cubicBezTo>
                    <a:pt x="178" y="626"/>
                    <a:pt x="182" y="630"/>
                    <a:pt x="183" y="635"/>
                  </a:cubicBezTo>
                  <a:cubicBezTo>
                    <a:pt x="183" y="638"/>
                    <a:pt x="184" y="640"/>
                    <a:pt x="184" y="643"/>
                  </a:cubicBezTo>
                  <a:cubicBezTo>
                    <a:pt x="184" y="644"/>
                    <a:pt x="184" y="647"/>
                    <a:pt x="185" y="648"/>
                  </a:cubicBezTo>
                  <a:cubicBezTo>
                    <a:pt x="186" y="651"/>
                    <a:pt x="188" y="652"/>
                    <a:pt x="188" y="656"/>
                  </a:cubicBezTo>
                  <a:cubicBezTo>
                    <a:pt x="188" y="658"/>
                    <a:pt x="188" y="660"/>
                    <a:pt x="187" y="662"/>
                  </a:cubicBezTo>
                  <a:cubicBezTo>
                    <a:pt x="186" y="664"/>
                    <a:pt x="190" y="669"/>
                    <a:pt x="191" y="671"/>
                  </a:cubicBezTo>
                  <a:cubicBezTo>
                    <a:pt x="191" y="671"/>
                    <a:pt x="191" y="671"/>
                    <a:pt x="192" y="672"/>
                  </a:cubicBezTo>
                  <a:cubicBezTo>
                    <a:pt x="192" y="675"/>
                    <a:pt x="192" y="679"/>
                    <a:pt x="192" y="683"/>
                  </a:cubicBezTo>
                  <a:cubicBezTo>
                    <a:pt x="192" y="685"/>
                    <a:pt x="193" y="686"/>
                    <a:pt x="195" y="687"/>
                  </a:cubicBezTo>
                  <a:cubicBezTo>
                    <a:pt x="199" y="689"/>
                    <a:pt x="201" y="692"/>
                    <a:pt x="204" y="693"/>
                  </a:cubicBezTo>
                  <a:cubicBezTo>
                    <a:pt x="207" y="694"/>
                    <a:pt x="210" y="695"/>
                    <a:pt x="212" y="697"/>
                  </a:cubicBezTo>
                  <a:cubicBezTo>
                    <a:pt x="215" y="700"/>
                    <a:pt x="217" y="702"/>
                    <a:pt x="219" y="705"/>
                  </a:cubicBezTo>
                  <a:cubicBezTo>
                    <a:pt x="222" y="710"/>
                    <a:pt x="220" y="714"/>
                    <a:pt x="221" y="719"/>
                  </a:cubicBezTo>
                  <a:cubicBezTo>
                    <a:pt x="222" y="723"/>
                    <a:pt x="223" y="727"/>
                    <a:pt x="224" y="732"/>
                  </a:cubicBezTo>
                  <a:cubicBezTo>
                    <a:pt x="226" y="736"/>
                    <a:pt x="226" y="741"/>
                    <a:pt x="227" y="745"/>
                  </a:cubicBezTo>
                  <a:cubicBezTo>
                    <a:pt x="228" y="747"/>
                    <a:pt x="229" y="748"/>
                    <a:pt x="230" y="749"/>
                  </a:cubicBezTo>
                  <a:cubicBezTo>
                    <a:pt x="231" y="752"/>
                    <a:pt x="231" y="754"/>
                    <a:pt x="231" y="757"/>
                  </a:cubicBezTo>
                  <a:cubicBezTo>
                    <a:pt x="232" y="760"/>
                    <a:pt x="234" y="762"/>
                    <a:pt x="236" y="765"/>
                  </a:cubicBezTo>
                  <a:cubicBezTo>
                    <a:pt x="239" y="768"/>
                    <a:pt x="241" y="773"/>
                    <a:pt x="243" y="776"/>
                  </a:cubicBezTo>
                  <a:cubicBezTo>
                    <a:pt x="244" y="778"/>
                    <a:pt x="247" y="782"/>
                    <a:pt x="245" y="784"/>
                  </a:cubicBezTo>
                  <a:cubicBezTo>
                    <a:pt x="244" y="785"/>
                    <a:pt x="243" y="786"/>
                    <a:pt x="243" y="787"/>
                  </a:cubicBezTo>
                  <a:cubicBezTo>
                    <a:pt x="241" y="789"/>
                    <a:pt x="238" y="787"/>
                    <a:pt x="237" y="789"/>
                  </a:cubicBezTo>
                  <a:cubicBezTo>
                    <a:pt x="236" y="790"/>
                    <a:pt x="237" y="791"/>
                    <a:pt x="238" y="792"/>
                  </a:cubicBezTo>
                  <a:cubicBezTo>
                    <a:pt x="239" y="794"/>
                    <a:pt x="241" y="796"/>
                    <a:pt x="242" y="798"/>
                  </a:cubicBezTo>
                  <a:cubicBezTo>
                    <a:pt x="242" y="799"/>
                    <a:pt x="242" y="800"/>
                    <a:pt x="243" y="800"/>
                  </a:cubicBezTo>
                  <a:cubicBezTo>
                    <a:pt x="245" y="802"/>
                    <a:pt x="248" y="804"/>
                    <a:pt x="251" y="804"/>
                  </a:cubicBezTo>
                  <a:cubicBezTo>
                    <a:pt x="251" y="805"/>
                    <a:pt x="252" y="805"/>
                    <a:pt x="252" y="805"/>
                  </a:cubicBezTo>
                  <a:cubicBezTo>
                    <a:pt x="253" y="807"/>
                    <a:pt x="254" y="808"/>
                    <a:pt x="255" y="809"/>
                  </a:cubicBezTo>
                  <a:cubicBezTo>
                    <a:pt x="256" y="810"/>
                    <a:pt x="257" y="811"/>
                    <a:pt x="258" y="811"/>
                  </a:cubicBezTo>
                  <a:cubicBezTo>
                    <a:pt x="261" y="817"/>
                    <a:pt x="266" y="822"/>
                    <a:pt x="260" y="828"/>
                  </a:cubicBezTo>
                  <a:cubicBezTo>
                    <a:pt x="259" y="830"/>
                    <a:pt x="259" y="833"/>
                    <a:pt x="261" y="835"/>
                  </a:cubicBezTo>
                  <a:cubicBezTo>
                    <a:pt x="263" y="836"/>
                    <a:pt x="264" y="836"/>
                    <a:pt x="266" y="835"/>
                  </a:cubicBezTo>
                  <a:cubicBezTo>
                    <a:pt x="268" y="835"/>
                    <a:pt x="270" y="841"/>
                    <a:pt x="272" y="842"/>
                  </a:cubicBezTo>
                  <a:cubicBezTo>
                    <a:pt x="274" y="845"/>
                    <a:pt x="277" y="847"/>
                    <a:pt x="278" y="850"/>
                  </a:cubicBezTo>
                  <a:cubicBezTo>
                    <a:pt x="280" y="853"/>
                    <a:pt x="280" y="856"/>
                    <a:pt x="282" y="858"/>
                  </a:cubicBezTo>
                  <a:cubicBezTo>
                    <a:pt x="286" y="863"/>
                    <a:pt x="292" y="853"/>
                    <a:pt x="289" y="849"/>
                  </a:cubicBezTo>
                  <a:cubicBezTo>
                    <a:pt x="287" y="847"/>
                    <a:pt x="285" y="846"/>
                    <a:pt x="284" y="844"/>
                  </a:cubicBezTo>
                  <a:cubicBezTo>
                    <a:pt x="283" y="843"/>
                    <a:pt x="283" y="840"/>
                    <a:pt x="282" y="839"/>
                  </a:cubicBezTo>
                  <a:cubicBezTo>
                    <a:pt x="280" y="838"/>
                    <a:pt x="278" y="839"/>
                    <a:pt x="276" y="837"/>
                  </a:cubicBezTo>
                  <a:cubicBezTo>
                    <a:pt x="276" y="835"/>
                    <a:pt x="276" y="834"/>
                    <a:pt x="276" y="832"/>
                  </a:cubicBezTo>
                  <a:cubicBezTo>
                    <a:pt x="276" y="829"/>
                    <a:pt x="274" y="826"/>
                    <a:pt x="274" y="823"/>
                  </a:cubicBezTo>
                  <a:cubicBezTo>
                    <a:pt x="274" y="821"/>
                    <a:pt x="274" y="819"/>
                    <a:pt x="273" y="816"/>
                  </a:cubicBezTo>
                  <a:cubicBezTo>
                    <a:pt x="272" y="812"/>
                    <a:pt x="273" y="809"/>
                    <a:pt x="272" y="805"/>
                  </a:cubicBezTo>
                  <a:cubicBezTo>
                    <a:pt x="272" y="804"/>
                    <a:pt x="271" y="803"/>
                    <a:pt x="270" y="802"/>
                  </a:cubicBezTo>
                  <a:cubicBezTo>
                    <a:pt x="270" y="802"/>
                    <a:pt x="269" y="803"/>
                    <a:pt x="268" y="803"/>
                  </a:cubicBezTo>
                  <a:cubicBezTo>
                    <a:pt x="267" y="803"/>
                    <a:pt x="266" y="796"/>
                    <a:pt x="266" y="796"/>
                  </a:cubicBezTo>
                  <a:cubicBezTo>
                    <a:pt x="266" y="789"/>
                    <a:pt x="260" y="787"/>
                    <a:pt x="259" y="781"/>
                  </a:cubicBezTo>
                  <a:cubicBezTo>
                    <a:pt x="258" y="779"/>
                    <a:pt x="259" y="776"/>
                    <a:pt x="257" y="774"/>
                  </a:cubicBezTo>
                  <a:cubicBezTo>
                    <a:pt x="256" y="771"/>
                    <a:pt x="252" y="772"/>
                    <a:pt x="251" y="767"/>
                  </a:cubicBezTo>
                  <a:cubicBezTo>
                    <a:pt x="251" y="765"/>
                    <a:pt x="251" y="763"/>
                    <a:pt x="250" y="761"/>
                  </a:cubicBezTo>
                  <a:cubicBezTo>
                    <a:pt x="249" y="759"/>
                    <a:pt x="247" y="756"/>
                    <a:pt x="246" y="754"/>
                  </a:cubicBezTo>
                  <a:cubicBezTo>
                    <a:pt x="245" y="753"/>
                    <a:pt x="248" y="747"/>
                    <a:pt x="248" y="745"/>
                  </a:cubicBezTo>
                  <a:cubicBezTo>
                    <a:pt x="249" y="742"/>
                    <a:pt x="244" y="741"/>
                    <a:pt x="247" y="737"/>
                  </a:cubicBezTo>
                  <a:cubicBezTo>
                    <a:pt x="248" y="735"/>
                    <a:pt x="249" y="734"/>
                    <a:pt x="249" y="732"/>
                  </a:cubicBezTo>
                  <a:cubicBezTo>
                    <a:pt x="250" y="734"/>
                    <a:pt x="251" y="735"/>
                    <a:pt x="252" y="737"/>
                  </a:cubicBezTo>
                  <a:cubicBezTo>
                    <a:pt x="252" y="738"/>
                    <a:pt x="253" y="738"/>
                    <a:pt x="255" y="739"/>
                  </a:cubicBezTo>
                  <a:cubicBezTo>
                    <a:pt x="258" y="739"/>
                    <a:pt x="257" y="741"/>
                    <a:pt x="259" y="743"/>
                  </a:cubicBezTo>
                  <a:cubicBezTo>
                    <a:pt x="259" y="745"/>
                    <a:pt x="259" y="746"/>
                    <a:pt x="260" y="747"/>
                  </a:cubicBezTo>
                  <a:cubicBezTo>
                    <a:pt x="263" y="751"/>
                    <a:pt x="264" y="754"/>
                    <a:pt x="264" y="758"/>
                  </a:cubicBezTo>
                  <a:cubicBezTo>
                    <a:pt x="264" y="761"/>
                    <a:pt x="266" y="763"/>
                    <a:pt x="266" y="766"/>
                  </a:cubicBezTo>
                  <a:cubicBezTo>
                    <a:pt x="267" y="769"/>
                    <a:pt x="268" y="773"/>
                    <a:pt x="269" y="775"/>
                  </a:cubicBezTo>
                  <a:cubicBezTo>
                    <a:pt x="270" y="778"/>
                    <a:pt x="272" y="780"/>
                    <a:pt x="273" y="782"/>
                  </a:cubicBezTo>
                  <a:cubicBezTo>
                    <a:pt x="274" y="784"/>
                    <a:pt x="276" y="786"/>
                    <a:pt x="278" y="787"/>
                  </a:cubicBezTo>
                  <a:cubicBezTo>
                    <a:pt x="282" y="789"/>
                    <a:pt x="281" y="792"/>
                    <a:pt x="281" y="795"/>
                  </a:cubicBezTo>
                  <a:cubicBezTo>
                    <a:pt x="282" y="798"/>
                    <a:pt x="284" y="799"/>
                    <a:pt x="285" y="801"/>
                  </a:cubicBezTo>
                  <a:cubicBezTo>
                    <a:pt x="287" y="803"/>
                    <a:pt x="289" y="805"/>
                    <a:pt x="291" y="807"/>
                  </a:cubicBezTo>
                  <a:cubicBezTo>
                    <a:pt x="292" y="808"/>
                    <a:pt x="294" y="809"/>
                    <a:pt x="295" y="810"/>
                  </a:cubicBezTo>
                  <a:cubicBezTo>
                    <a:pt x="297" y="811"/>
                    <a:pt x="292" y="818"/>
                    <a:pt x="295" y="820"/>
                  </a:cubicBezTo>
                  <a:cubicBezTo>
                    <a:pt x="297" y="823"/>
                    <a:pt x="299" y="825"/>
                    <a:pt x="301" y="827"/>
                  </a:cubicBezTo>
                  <a:cubicBezTo>
                    <a:pt x="302" y="829"/>
                    <a:pt x="303" y="831"/>
                    <a:pt x="304" y="832"/>
                  </a:cubicBezTo>
                  <a:cubicBezTo>
                    <a:pt x="307" y="834"/>
                    <a:pt x="309" y="836"/>
                    <a:pt x="309" y="840"/>
                  </a:cubicBezTo>
                  <a:cubicBezTo>
                    <a:pt x="309" y="840"/>
                    <a:pt x="310" y="841"/>
                    <a:pt x="310" y="841"/>
                  </a:cubicBezTo>
                  <a:cubicBezTo>
                    <a:pt x="312" y="844"/>
                    <a:pt x="315" y="846"/>
                    <a:pt x="317" y="849"/>
                  </a:cubicBezTo>
                  <a:cubicBezTo>
                    <a:pt x="318" y="851"/>
                    <a:pt x="320" y="854"/>
                    <a:pt x="322" y="856"/>
                  </a:cubicBezTo>
                  <a:cubicBezTo>
                    <a:pt x="325" y="859"/>
                    <a:pt x="326" y="862"/>
                    <a:pt x="327" y="865"/>
                  </a:cubicBezTo>
                  <a:cubicBezTo>
                    <a:pt x="328" y="869"/>
                    <a:pt x="330" y="871"/>
                    <a:pt x="330" y="875"/>
                  </a:cubicBezTo>
                  <a:cubicBezTo>
                    <a:pt x="330" y="878"/>
                    <a:pt x="332" y="881"/>
                    <a:pt x="333" y="884"/>
                  </a:cubicBezTo>
                  <a:cubicBezTo>
                    <a:pt x="334" y="887"/>
                    <a:pt x="331" y="888"/>
                    <a:pt x="330" y="890"/>
                  </a:cubicBezTo>
                  <a:cubicBezTo>
                    <a:pt x="330" y="892"/>
                    <a:pt x="330" y="894"/>
                    <a:pt x="329" y="896"/>
                  </a:cubicBezTo>
                  <a:cubicBezTo>
                    <a:pt x="327" y="900"/>
                    <a:pt x="333" y="907"/>
                    <a:pt x="335" y="910"/>
                  </a:cubicBezTo>
                  <a:cubicBezTo>
                    <a:pt x="336" y="911"/>
                    <a:pt x="337" y="914"/>
                    <a:pt x="338" y="914"/>
                  </a:cubicBezTo>
                  <a:cubicBezTo>
                    <a:pt x="341" y="915"/>
                    <a:pt x="343" y="917"/>
                    <a:pt x="345" y="919"/>
                  </a:cubicBezTo>
                  <a:cubicBezTo>
                    <a:pt x="348" y="921"/>
                    <a:pt x="350" y="924"/>
                    <a:pt x="352" y="927"/>
                  </a:cubicBezTo>
                  <a:cubicBezTo>
                    <a:pt x="353" y="929"/>
                    <a:pt x="354" y="930"/>
                    <a:pt x="357" y="930"/>
                  </a:cubicBezTo>
                  <a:cubicBezTo>
                    <a:pt x="359" y="931"/>
                    <a:pt x="362" y="930"/>
                    <a:pt x="365" y="931"/>
                  </a:cubicBezTo>
                  <a:cubicBezTo>
                    <a:pt x="367" y="931"/>
                    <a:pt x="370" y="932"/>
                    <a:pt x="372" y="933"/>
                  </a:cubicBezTo>
                  <a:cubicBezTo>
                    <a:pt x="373" y="934"/>
                    <a:pt x="373" y="935"/>
                    <a:pt x="373" y="936"/>
                  </a:cubicBezTo>
                  <a:cubicBezTo>
                    <a:pt x="374" y="936"/>
                    <a:pt x="374" y="937"/>
                    <a:pt x="375" y="937"/>
                  </a:cubicBezTo>
                  <a:cubicBezTo>
                    <a:pt x="376" y="938"/>
                    <a:pt x="376" y="938"/>
                    <a:pt x="377" y="938"/>
                  </a:cubicBezTo>
                  <a:cubicBezTo>
                    <a:pt x="381" y="939"/>
                    <a:pt x="382" y="940"/>
                    <a:pt x="384" y="942"/>
                  </a:cubicBezTo>
                  <a:cubicBezTo>
                    <a:pt x="388" y="945"/>
                    <a:pt x="392" y="944"/>
                    <a:pt x="397" y="946"/>
                  </a:cubicBezTo>
                  <a:cubicBezTo>
                    <a:pt x="400" y="948"/>
                    <a:pt x="402" y="951"/>
                    <a:pt x="406" y="953"/>
                  </a:cubicBezTo>
                  <a:cubicBezTo>
                    <a:pt x="410" y="954"/>
                    <a:pt x="414" y="956"/>
                    <a:pt x="418" y="957"/>
                  </a:cubicBezTo>
                  <a:cubicBezTo>
                    <a:pt x="422" y="959"/>
                    <a:pt x="427" y="961"/>
                    <a:pt x="431" y="961"/>
                  </a:cubicBezTo>
                  <a:cubicBezTo>
                    <a:pt x="436" y="961"/>
                    <a:pt x="440" y="962"/>
                    <a:pt x="444" y="960"/>
                  </a:cubicBezTo>
                  <a:cubicBezTo>
                    <a:pt x="446" y="959"/>
                    <a:pt x="448" y="959"/>
                    <a:pt x="450" y="959"/>
                  </a:cubicBezTo>
                  <a:cubicBezTo>
                    <a:pt x="451" y="958"/>
                    <a:pt x="456" y="956"/>
                    <a:pt x="457" y="957"/>
                  </a:cubicBezTo>
                  <a:cubicBezTo>
                    <a:pt x="460" y="960"/>
                    <a:pt x="465" y="959"/>
                    <a:pt x="469" y="962"/>
                  </a:cubicBezTo>
                  <a:cubicBezTo>
                    <a:pt x="472" y="965"/>
                    <a:pt x="474" y="970"/>
                    <a:pt x="478" y="973"/>
                  </a:cubicBezTo>
                  <a:cubicBezTo>
                    <a:pt x="484" y="977"/>
                    <a:pt x="488" y="984"/>
                    <a:pt x="495" y="988"/>
                  </a:cubicBezTo>
                  <a:cubicBezTo>
                    <a:pt x="496" y="988"/>
                    <a:pt x="497" y="988"/>
                    <a:pt x="498" y="988"/>
                  </a:cubicBezTo>
                  <a:cubicBezTo>
                    <a:pt x="502" y="989"/>
                    <a:pt x="505" y="989"/>
                    <a:pt x="509" y="990"/>
                  </a:cubicBezTo>
                  <a:cubicBezTo>
                    <a:pt x="512" y="991"/>
                    <a:pt x="514" y="992"/>
                    <a:pt x="517" y="993"/>
                  </a:cubicBezTo>
                  <a:cubicBezTo>
                    <a:pt x="519" y="994"/>
                    <a:pt x="522" y="994"/>
                    <a:pt x="524" y="995"/>
                  </a:cubicBezTo>
                  <a:cubicBezTo>
                    <a:pt x="528" y="996"/>
                    <a:pt x="532" y="998"/>
                    <a:pt x="536" y="999"/>
                  </a:cubicBezTo>
                  <a:cubicBezTo>
                    <a:pt x="538" y="999"/>
                    <a:pt x="540" y="999"/>
                    <a:pt x="542" y="998"/>
                  </a:cubicBezTo>
                  <a:cubicBezTo>
                    <a:pt x="541" y="999"/>
                    <a:pt x="541" y="1000"/>
                    <a:pt x="541" y="1001"/>
                  </a:cubicBezTo>
                  <a:cubicBezTo>
                    <a:pt x="542" y="1002"/>
                    <a:pt x="543" y="1004"/>
                    <a:pt x="545" y="1005"/>
                  </a:cubicBezTo>
                  <a:cubicBezTo>
                    <a:pt x="547" y="1006"/>
                    <a:pt x="549" y="1009"/>
                    <a:pt x="551" y="1012"/>
                  </a:cubicBezTo>
                  <a:cubicBezTo>
                    <a:pt x="554" y="1015"/>
                    <a:pt x="562" y="1018"/>
                    <a:pt x="563" y="1022"/>
                  </a:cubicBezTo>
                  <a:cubicBezTo>
                    <a:pt x="564" y="1026"/>
                    <a:pt x="562" y="1029"/>
                    <a:pt x="562" y="1033"/>
                  </a:cubicBezTo>
                  <a:cubicBezTo>
                    <a:pt x="562" y="1037"/>
                    <a:pt x="575" y="1046"/>
                    <a:pt x="576" y="1040"/>
                  </a:cubicBezTo>
                  <a:cubicBezTo>
                    <a:pt x="577" y="1037"/>
                    <a:pt x="576" y="1037"/>
                    <a:pt x="575" y="1035"/>
                  </a:cubicBezTo>
                  <a:cubicBezTo>
                    <a:pt x="574" y="1031"/>
                    <a:pt x="577" y="1038"/>
                    <a:pt x="578" y="1038"/>
                  </a:cubicBezTo>
                  <a:cubicBezTo>
                    <a:pt x="579" y="1040"/>
                    <a:pt x="581" y="1042"/>
                    <a:pt x="582" y="1043"/>
                  </a:cubicBezTo>
                  <a:cubicBezTo>
                    <a:pt x="585" y="1045"/>
                    <a:pt x="589" y="1046"/>
                    <a:pt x="588" y="1050"/>
                  </a:cubicBezTo>
                  <a:cubicBezTo>
                    <a:pt x="586" y="1054"/>
                    <a:pt x="590" y="1056"/>
                    <a:pt x="593" y="1058"/>
                  </a:cubicBezTo>
                  <a:cubicBezTo>
                    <a:pt x="594" y="1058"/>
                    <a:pt x="595" y="1058"/>
                    <a:pt x="595" y="1057"/>
                  </a:cubicBezTo>
                  <a:cubicBezTo>
                    <a:pt x="596" y="1056"/>
                    <a:pt x="596" y="1056"/>
                    <a:pt x="597" y="1055"/>
                  </a:cubicBezTo>
                  <a:cubicBezTo>
                    <a:pt x="599" y="1052"/>
                    <a:pt x="600" y="1057"/>
                    <a:pt x="601" y="1058"/>
                  </a:cubicBezTo>
                  <a:cubicBezTo>
                    <a:pt x="602" y="1061"/>
                    <a:pt x="610" y="1058"/>
                    <a:pt x="613" y="1059"/>
                  </a:cubicBezTo>
                  <a:cubicBezTo>
                    <a:pt x="615" y="1060"/>
                    <a:pt x="616" y="1061"/>
                    <a:pt x="617" y="1063"/>
                  </a:cubicBezTo>
                  <a:cubicBezTo>
                    <a:pt x="617" y="1064"/>
                    <a:pt x="617" y="1064"/>
                    <a:pt x="617" y="1065"/>
                  </a:cubicBezTo>
                  <a:cubicBezTo>
                    <a:pt x="618" y="1066"/>
                    <a:pt x="618" y="1066"/>
                    <a:pt x="620" y="1066"/>
                  </a:cubicBezTo>
                  <a:cubicBezTo>
                    <a:pt x="621" y="1065"/>
                    <a:pt x="622" y="1062"/>
                    <a:pt x="623" y="1065"/>
                  </a:cubicBezTo>
                  <a:cubicBezTo>
                    <a:pt x="623" y="1066"/>
                    <a:pt x="624" y="1069"/>
                    <a:pt x="625" y="1069"/>
                  </a:cubicBezTo>
                  <a:cubicBezTo>
                    <a:pt x="626" y="1070"/>
                    <a:pt x="628" y="1069"/>
                    <a:pt x="629" y="1069"/>
                  </a:cubicBezTo>
                  <a:cubicBezTo>
                    <a:pt x="631" y="1068"/>
                    <a:pt x="634" y="1068"/>
                    <a:pt x="636" y="1067"/>
                  </a:cubicBezTo>
                  <a:cubicBezTo>
                    <a:pt x="639" y="1065"/>
                    <a:pt x="637" y="1062"/>
                    <a:pt x="635" y="1061"/>
                  </a:cubicBezTo>
                  <a:cubicBezTo>
                    <a:pt x="631" y="1057"/>
                    <a:pt x="637" y="1058"/>
                    <a:pt x="638" y="1057"/>
                  </a:cubicBezTo>
                  <a:cubicBezTo>
                    <a:pt x="640" y="1056"/>
                    <a:pt x="641" y="1054"/>
                    <a:pt x="642" y="1052"/>
                  </a:cubicBezTo>
                  <a:cubicBezTo>
                    <a:pt x="642" y="1052"/>
                    <a:pt x="642" y="1051"/>
                    <a:pt x="642" y="1050"/>
                  </a:cubicBezTo>
                  <a:cubicBezTo>
                    <a:pt x="641" y="1047"/>
                    <a:pt x="648" y="1049"/>
                    <a:pt x="648" y="1050"/>
                  </a:cubicBezTo>
                  <a:cubicBezTo>
                    <a:pt x="649" y="1051"/>
                    <a:pt x="650" y="1052"/>
                    <a:pt x="651" y="1052"/>
                  </a:cubicBezTo>
                  <a:cubicBezTo>
                    <a:pt x="652" y="1053"/>
                    <a:pt x="653" y="1054"/>
                    <a:pt x="654" y="1054"/>
                  </a:cubicBezTo>
                  <a:cubicBezTo>
                    <a:pt x="655" y="1055"/>
                    <a:pt x="659" y="1054"/>
                    <a:pt x="657" y="1057"/>
                  </a:cubicBezTo>
                  <a:cubicBezTo>
                    <a:pt x="657" y="1058"/>
                    <a:pt x="655" y="1060"/>
                    <a:pt x="655" y="1061"/>
                  </a:cubicBezTo>
                  <a:cubicBezTo>
                    <a:pt x="657" y="1064"/>
                    <a:pt x="657" y="1067"/>
                    <a:pt x="659" y="1069"/>
                  </a:cubicBezTo>
                  <a:cubicBezTo>
                    <a:pt x="660" y="1071"/>
                    <a:pt x="661" y="1073"/>
                    <a:pt x="662" y="1075"/>
                  </a:cubicBezTo>
                  <a:cubicBezTo>
                    <a:pt x="664" y="1078"/>
                    <a:pt x="667" y="1076"/>
                    <a:pt x="669" y="1079"/>
                  </a:cubicBezTo>
                  <a:cubicBezTo>
                    <a:pt x="668" y="1080"/>
                    <a:pt x="667" y="1080"/>
                    <a:pt x="667" y="1081"/>
                  </a:cubicBezTo>
                  <a:cubicBezTo>
                    <a:pt x="664" y="1082"/>
                    <a:pt x="667" y="1088"/>
                    <a:pt x="666" y="1090"/>
                  </a:cubicBezTo>
                  <a:cubicBezTo>
                    <a:pt x="664" y="1094"/>
                    <a:pt x="666" y="1098"/>
                    <a:pt x="665" y="1103"/>
                  </a:cubicBezTo>
                  <a:cubicBezTo>
                    <a:pt x="665" y="1105"/>
                    <a:pt x="665" y="1108"/>
                    <a:pt x="667" y="1109"/>
                  </a:cubicBezTo>
                  <a:cubicBezTo>
                    <a:pt x="673" y="1112"/>
                    <a:pt x="662" y="1116"/>
                    <a:pt x="661" y="1119"/>
                  </a:cubicBezTo>
                  <a:cubicBezTo>
                    <a:pt x="658" y="1123"/>
                    <a:pt x="655" y="1127"/>
                    <a:pt x="652" y="1131"/>
                  </a:cubicBezTo>
                  <a:cubicBezTo>
                    <a:pt x="650" y="1134"/>
                    <a:pt x="648" y="1137"/>
                    <a:pt x="645" y="1139"/>
                  </a:cubicBezTo>
                  <a:cubicBezTo>
                    <a:pt x="645" y="1139"/>
                    <a:pt x="644" y="1140"/>
                    <a:pt x="644" y="1141"/>
                  </a:cubicBezTo>
                  <a:cubicBezTo>
                    <a:pt x="642" y="1143"/>
                    <a:pt x="638" y="1143"/>
                    <a:pt x="636" y="1143"/>
                  </a:cubicBezTo>
                  <a:cubicBezTo>
                    <a:pt x="632" y="1144"/>
                    <a:pt x="627" y="1148"/>
                    <a:pt x="631" y="1152"/>
                  </a:cubicBezTo>
                  <a:cubicBezTo>
                    <a:pt x="635" y="1156"/>
                    <a:pt x="627" y="1160"/>
                    <a:pt x="628" y="1164"/>
                  </a:cubicBezTo>
                  <a:cubicBezTo>
                    <a:pt x="628" y="1166"/>
                    <a:pt x="626" y="1168"/>
                    <a:pt x="624" y="1170"/>
                  </a:cubicBezTo>
                  <a:cubicBezTo>
                    <a:pt x="623" y="1170"/>
                    <a:pt x="623" y="1171"/>
                    <a:pt x="623" y="1172"/>
                  </a:cubicBezTo>
                  <a:cubicBezTo>
                    <a:pt x="623" y="1174"/>
                    <a:pt x="624" y="1175"/>
                    <a:pt x="624" y="1177"/>
                  </a:cubicBezTo>
                  <a:cubicBezTo>
                    <a:pt x="624" y="1180"/>
                    <a:pt x="623" y="1182"/>
                    <a:pt x="623" y="1184"/>
                  </a:cubicBezTo>
                  <a:cubicBezTo>
                    <a:pt x="623" y="1185"/>
                    <a:pt x="627" y="1188"/>
                    <a:pt x="628" y="1189"/>
                  </a:cubicBezTo>
                  <a:cubicBezTo>
                    <a:pt x="630" y="1190"/>
                    <a:pt x="632" y="1189"/>
                    <a:pt x="633" y="1187"/>
                  </a:cubicBezTo>
                  <a:cubicBezTo>
                    <a:pt x="634" y="1185"/>
                    <a:pt x="636" y="1183"/>
                    <a:pt x="637" y="1182"/>
                  </a:cubicBezTo>
                  <a:cubicBezTo>
                    <a:pt x="637" y="1183"/>
                    <a:pt x="637" y="1184"/>
                    <a:pt x="637" y="1184"/>
                  </a:cubicBezTo>
                  <a:cubicBezTo>
                    <a:pt x="637" y="1186"/>
                    <a:pt x="637" y="1186"/>
                    <a:pt x="637" y="1188"/>
                  </a:cubicBezTo>
                  <a:cubicBezTo>
                    <a:pt x="639" y="1191"/>
                    <a:pt x="637" y="1193"/>
                    <a:pt x="635" y="1195"/>
                  </a:cubicBezTo>
                  <a:cubicBezTo>
                    <a:pt x="632" y="1198"/>
                    <a:pt x="628" y="1200"/>
                    <a:pt x="625" y="1202"/>
                  </a:cubicBezTo>
                  <a:cubicBezTo>
                    <a:pt x="623" y="1203"/>
                    <a:pt x="621" y="1204"/>
                    <a:pt x="619" y="1205"/>
                  </a:cubicBezTo>
                  <a:cubicBezTo>
                    <a:pt x="616" y="1208"/>
                    <a:pt x="615" y="1211"/>
                    <a:pt x="618" y="1214"/>
                  </a:cubicBezTo>
                  <a:cubicBezTo>
                    <a:pt x="619" y="1215"/>
                    <a:pt x="623" y="1222"/>
                    <a:pt x="622" y="1224"/>
                  </a:cubicBezTo>
                  <a:cubicBezTo>
                    <a:pt x="620" y="1226"/>
                    <a:pt x="619" y="1226"/>
                    <a:pt x="619" y="1228"/>
                  </a:cubicBezTo>
                  <a:cubicBezTo>
                    <a:pt x="620" y="1231"/>
                    <a:pt x="626" y="1233"/>
                    <a:pt x="628" y="1233"/>
                  </a:cubicBezTo>
                  <a:cubicBezTo>
                    <a:pt x="631" y="1234"/>
                    <a:pt x="634" y="1233"/>
                    <a:pt x="637" y="1236"/>
                  </a:cubicBezTo>
                  <a:cubicBezTo>
                    <a:pt x="639" y="1237"/>
                    <a:pt x="639" y="1240"/>
                    <a:pt x="641" y="1242"/>
                  </a:cubicBezTo>
                  <a:cubicBezTo>
                    <a:pt x="643" y="1244"/>
                    <a:pt x="645" y="1245"/>
                    <a:pt x="647" y="1247"/>
                  </a:cubicBezTo>
                  <a:cubicBezTo>
                    <a:pt x="651" y="1249"/>
                    <a:pt x="651" y="1254"/>
                    <a:pt x="653" y="1258"/>
                  </a:cubicBezTo>
                  <a:cubicBezTo>
                    <a:pt x="654" y="1261"/>
                    <a:pt x="655" y="1263"/>
                    <a:pt x="657" y="1265"/>
                  </a:cubicBezTo>
                  <a:cubicBezTo>
                    <a:pt x="659" y="1268"/>
                    <a:pt x="659" y="1270"/>
                    <a:pt x="660" y="1273"/>
                  </a:cubicBezTo>
                  <a:cubicBezTo>
                    <a:pt x="661" y="1275"/>
                    <a:pt x="662" y="1276"/>
                    <a:pt x="663" y="1277"/>
                  </a:cubicBezTo>
                  <a:cubicBezTo>
                    <a:pt x="666" y="1281"/>
                    <a:pt x="669" y="1283"/>
                    <a:pt x="670" y="1287"/>
                  </a:cubicBezTo>
                  <a:cubicBezTo>
                    <a:pt x="672" y="1292"/>
                    <a:pt x="678" y="1295"/>
                    <a:pt x="680" y="1300"/>
                  </a:cubicBezTo>
                  <a:cubicBezTo>
                    <a:pt x="682" y="1305"/>
                    <a:pt x="681" y="1309"/>
                    <a:pt x="686" y="1313"/>
                  </a:cubicBezTo>
                  <a:cubicBezTo>
                    <a:pt x="688" y="1315"/>
                    <a:pt x="690" y="1317"/>
                    <a:pt x="692" y="1319"/>
                  </a:cubicBezTo>
                  <a:cubicBezTo>
                    <a:pt x="694" y="1321"/>
                    <a:pt x="695" y="1323"/>
                    <a:pt x="697" y="1324"/>
                  </a:cubicBezTo>
                  <a:cubicBezTo>
                    <a:pt x="700" y="1325"/>
                    <a:pt x="702" y="1326"/>
                    <a:pt x="705" y="1326"/>
                  </a:cubicBezTo>
                  <a:cubicBezTo>
                    <a:pt x="709" y="1326"/>
                    <a:pt x="711" y="1327"/>
                    <a:pt x="714" y="1330"/>
                  </a:cubicBezTo>
                  <a:cubicBezTo>
                    <a:pt x="719" y="1334"/>
                    <a:pt x="724" y="1335"/>
                    <a:pt x="730" y="1337"/>
                  </a:cubicBezTo>
                  <a:cubicBezTo>
                    <a:pt x="735" y="1340"/>
                    <a:pt x="740" y="1343"/>
                    <a:pt x="746" y="1346"/>
                  </a:cubicBezTo>
                  <a:cubicBezTo>
                    <a:pt x="747" y="1347"/>
                    <a:pt x="749" y="1348"/>
                    <a:pt x="751" y="1349"/>
                  </a:cubicBezTo>
                  <a:cubicBezTo>
                    <a:pt x="751" y="1352"/>
                    <a:pt x="751" y="1354"/>
                    <a:pt x="752" y="1357"/>
                  </a:cubicBezTo>
                  <a:cubicBezTo>
                    <a:pt x="753" y="1359"/>
                    <a:pt x="753" y="1362"/>
                    <a:pt x="753" y="1365"/>
                  </a:cubicBezTo>
                  <a:cubicBezTo>
                    <a:pt x="754" y="1367"/>
                    <a:pt x="753" y="1370"/>
                    <a:pt x="754" y="1372"/>
                  </a:cubicBezTo>
                  <a:cubicBezTo>
                    <a:pt x="754" y="1375"/>
                    <a:pt x="755" y="1378"/>
                    <a:pt x="755" y="1382"/>
                  </a:cubicBezTo>
                  <a:cubicBezTo>
                    <a:pt x="755" y="1385"/>
                    <a:pt x="753" y="1388"/>
                    <a:pt x="753" y="1391"/>
                  </a:cubicBezTo>
                  <a:cubicBezTo>
                    <a:pt x="752" y="1393"/>
                    <a:pt x="753" y="1395"/>
                    <a:pt x="753" y="1397"/>
                  </a:cubicBezTo>
                  <a:cubicBezTo>
                    <a:pt x="754" y="1401"/>
                    <a:pt x="753" y="1404"/>
                    <a:pt x="753" y="1407"/>
                  </a:cubicBezTo>
                  <a:cubicBezTo>
                    <a:pt x="753" y="1410"/>
                    <a:pt x="753" y="1412"/>
                    <a:pt x="753" y="1415"/>
                  </a:cubicBezTo>
                  <a:cubicBezTo>
                    <a:pt x="754" y="1417"/>
                    <a:pt x="752" y="1419"/>
                    <a:pt x="752" y="1422"/>
                  </a:cubicBezTo>
                  <a:cubicBezTo>
                    <a:pt x="752" y="1424"/>
                    <a:pt x="751" y="1425"/>
                    <a:pt x="751" y="1428"/>
                  </a:cubicBezTo>
                  <a:cubicBezTo>
                    <a:pt x="751" y="1430"/>
                    <a:pt x="751" y="1432"/>
                    <a:pt x="750" y="1434"/>
                  </a:cubicBezTo>
                  <a:cubicBezTo>
                    <a:pt x="749" y="1439"/>
                    <a:pt x="747" y="1442"/>
                    <a:pt x="746" y="1447"/>
                  </a:cubicBezTo>
                  <a:cubicBezTo>
                    <a:pt x="746" y="1449"/>
                    <a:pt x="748" y="1452"/>
                    <a:pt x="748" y="1453"/>
                  </a:cubicBezTo>
                  <a:cubicBezTo>
                    <a:pt x="748" y="1453"/>
                    <a:pt x="746" y="1458"/>
                    <a:pt x="746" y="1458"/>
                  </a:cubicBezTo>
                  <a:cubicBezTo>
                    <a:pt x="745" y="1462"/>
                    <a:pt x="747" y="1467"/>
                    <a:pt x="748" y="1471"/>
                  </a:cubicBezTo>
                  <a:cubicBezTo>
                    <a:pt x="749" y="1474"/>
                    <a:pt x="748" y="1477"/>
                    <a:pt x="747" y="1481"/>
                  </a:cubicBezTo>
                  <a:cubicBezTo>
                    <a:pt x="747" y="1483"/>
                    <a:pt x="749" y="1484"/>
                    <a:pt x="746" y="1486"/>
                  </a:cubicBezTo>
                  <a:cubicBezTo>
                    <a:pt x="743" y="1489"/>
                    <a:pt x="742" y="1495"/>
                    <a:pt x="741" y="1498"/>
                  </a:cubicBezTo>
                  <a:cubicBezTo>
                    <a:pt x="741" y="1502"/>
                    <a:pt x="740" y="1505"/>
                    <a:pt x="738" y="1508"/>
                  </a:cubicBezTo>
                  <a:cubicBezTo>
                    <a:pt x="738" y="1510"/>
                    <a:pt x="736" y="1510"/>
                    <a:pt x="735" y="1512"/>
                  </a:cubicBezTo>
                  <a:cubicBezTo>
                    <a:pt x="733" y="1514"/>
                    <a:pt x="732" y="1517"/>
                    <a:pt x="733" y="1519"/>
                  </a:cubicBezTo>
                  <a:cubicBezTo>
                    <a:pt x="734" y="1521"/>
                    <a:pt x="736" y="1521"/>
                    <a:pt x="737" y="1524"/>
                  </a:cubicBezTo>
                  <a:cubicBezTo>
                    <a:pt x="738" y="1527"/>
                    <a:pt x="737" y="1529"/>
                    <a:pt x="736" y="1531"/>
                  </a:cubicBezTo>
                  <a:cubicBezTo>
                    <a:pt x="734" y="1537"/>
                    <a:pt x="742" y="1538"/>
                    <a:pt x="748" y="1539"/>
                  </a:cubicBezTo>
                  <a:cubicBezTo>
                    <a:pt x="748" y="1541"/>
                    <a:pt x="746" y="1542"/>
                    <a:pt x="746" y="1544"/>
                  </a:cubicBezTo>
                  <a:cubicBezTo>
                    <a:pt x="744" y="1546"/>
                    <a:pt x="745" y="1549"/>
                    <a:pt x="745" y="1552"/>
                  </a:cubicBezTo>
                  <a:cubicBezTo>
                    <a:pt x="746" y="1556"/>
                    <a:pt x="744" y="1555"/>
                    <a:pt x="744" y="1558"/>
                  </a:cubicBezTo>
                  <a:cubicBezTo>
                    <a:pt x="743" y="1561"/>
                    <a:pt x="741" y="1561"/>
                    <a:pt x="738" y="1561"/>
                  </a:cubicBezTo>
                  <a:cubicBezTo>
                    <a:pt x="736" y="1560"/>
                    <a:pt x="734" y="1560"/>
                    <a:pt x="732" y="1562"/>
                  </a:cubicBezTo>
                  <a:cubicBezTo>
                    <a:pt x="730" y="1565"/>
                    <a:pt x="731" y="1567"/>
                    <a:pt x="735" y="1568"/>
                  </a:cubicBezTo>
                  <a:cubicBezTo>
                    <a:pt x="738" y="1568"/>
                    <a:pt x="736" y="1571"/>
                    <a:pt x="736" y="1573"/>
                  </a:cubicBezTo>
                  <a:cubicBezTo>
                    <a:pt x="737" y="1575"/>
                    <a:pt x="739" y="1577"/>
                    <a:pt x="741" y="1578"/>
                  </a:cubicBezTo>
                  <a:cubicBezTo>
                    <a:pt x="743" y="1580"/>
                    <a:pt x="745" y="1582"/>
                    <a:pt x="747" y="1583"/>
                  </a:cubicBezTo>
                  <a:cubicBezTo>
                    <a:pt x="750" y="1585"/>
                    <a:pt x="754" y="1584"/>
                    <a:pt x="756" y="1584"/>
                  </a:cubicBezTo>
                  <a:cubicBezTo>
                    <a:pt x="760" y="1584"/>
                    <a:pt x="763" y="1586"/>
                    <a:pt x="767" y="1586"/>
                  </a:cubicBezTo>
                  <a:cubicBezTo>
                    <a:pt x="769" y="1586"/>
                    <a:pt x="772" y="1585"/>
                    <a:pt x="775" y="1585"/>
                  </a:cubicBezTo>
                  <a:cubicBezTo>
                    <a:pt x="777" y="1585"/>
                    <a:pt x="778" y="1586"/>
                    <a:pt x="780" y="1586"/>
                  </a:cubicBezTo>
                  <a:cubicBezTo>
                    <a:pt x="784" y="1586"/>
                    <a:pt x="789" y="1585"/>
                    <a:pt x="793" y="1584"/>
                  </a:cubicBezTo>
                  <a:cubicBezTo>
                    <a:pt x="794" y="1584"/>
                    <a:pt x="795" y="1584"/>
                    <a:pt x="795" y="1584"/>
                  </a:cubicBezTo>
                  <a:cubicBezTo>
                    <a:pt x="801" y="1583"/>
                    <a:pt x="806" y="1582"/>
                    <a:pt x="811" y="1581"/>
                  </a:cubicBezTo>
                  <a:cubicBezTo>
                    <a:pt x="813" y="1580"/>
                    <a:pt x="814" y="1580"/>
                    <a:pt x="815" y="1579"/>
                  </a:cubicBezTo>
                  <a:close/>
                  <a:moveTo>
                    <a:pt x="1201" y="208"/>
                  </a:moveTo>
                  <a:cubicBezTo>
                    <a:pt x="1201" y="208"/>
                    <a:pt x="1201" y="208"/>
                    <a:pt x="1201" y="208"/>
                  </a:cubicBezTo>
                  <a:cubicBezTo>
                    <a:pt x="1201" y="208"/>
                    <a:pt x="1200" y="208"/>
                    <a:pt x="1200" y="208"/>
                  </a:cubicBezTo>
                  <a:cubicBezTo>
                    <a:pt x="1200" y="209"/>
                    <a:pt x="1200" y="210"/>
                    <a:pt x="1200" y="211"/>
                  </a:cubicBezTo>
                  <a:cubicBezTo>
                    <a:pt x="1201" y="212"/>
                    <a:pt x="1202" y="212"/>
                    <a:pt x="1202" y="213"/>
                  </a:cubicBezTo>
                  <a:cubicBezTo>
                    <a:pt x="1203" y="213"/>
                    <a:pt x="1203" y="213"/>
                    <a:pt x="1204" y="213"/>
                  </a:cubicBezTo>
                  <a:cubicBezTo>
                    <a:pt x="1205" y="213"/>
                    <a:pt x="1205" y="214"/>
                    <a:pt x="1206" y="215"/>
                  </a:cubicBezTo>
                  <a:cubicBezTo>
                    <a:pt x="1206" y="216"/>
                    <a:pt x="1207" y="217"/>
                    <a:pt x="1207" y="217"/>
                  </a:cubicBezTo>
                  <a:cubicBezTo>
                    <a:pt x="1208" y="217"/>
                    <a:pt x="1209" y="216"/>
                    <a:pt x="1209" y="216"/>
                  </a:cubicBezTo>
                  <a:cubicBezTo>
                    <a:pt x="1209" y="215"/>
                    <a:pt x="1208" y="214"/>
                    <a:pt x="1207" y="213"/>
                  </a:cubicBezTo>
                  <a:cubicBezTo>
                    <a:pt x="1206" y="212"/>
                    <a:pt x="1206" y="212"/>
                    <a:pt x="1204" y="211"/>
                  </a:cubicBezTo>
                  <a:cubicBezTo>
                    <a:pt x="1203" y="211"/>
                    <a:pt x="1202" y="210"/>
                    <a:pt x="1201" y="208"/>
                  </a:cubicBezTo>
                  <a:cubicBezTo>
                    <a:pt x="1201" y="208"/>
                    <a:pt x="1201" y="208"/>
                    <a:pt x="1201" y="208"/>
                  </a:cubicBezTo>
                  <a:close/>
                  <a:moveTo>
                    <a:pt x="215" y="294"/>
                  </a:moveTo>
                  <a:cubicBezTo>
                    <a:pt x="213" y="293"/>
                    <a:pt x="212" y="295"/>
                    <a:pt x="211" y="296"/>
                  </a:cubicBezTo>
                  <a:cubicBezTo>
                    <a:pt x="211" y="297"/>
                    <a:pt x="211" y="298"/>
                    <a:pt x="210" y="299"/>
                  </a:cubicBezTo>
                  <a:cubicBezTo>
                    <a:pt x="210" y="300"/>
                    <a:pt x="210" y="300"/>
                    <a:pt x="210" y="301"/>
                  </a:cubicBezTo>
                  <a:cubicBezTo>
                    <a:pt x="208" y="302"/>
                    <a:pt x="207" y="305"/>
                    <a:pt x="208" y="306"/>
                  </a:cubicBezTo>
                  <a:cubicBezTo>
                    <a:pt x="209" y="307"/>
                    <a:pt x="210" y="306"/>
                    <a:pt x="211" y="305"/>
                  </a:cubicBezTo>
                  <a:cubicBezTo>
                    <a:pt x="212" y="304"/>
                    <a:pt x="212" y="303"/>
                    <a:pt x="212" y="303"/>
                  </a:cubicBezTo>
                  <a:cubicBezTo>
                    <a:pt x="213" y="302"/>
                    <a:pt x="214" y="301"/>
                    <a:pt x="216" y="300"/>
                  </a:cubicBezTo>
                  <a:cubicBezTo>
                    <a:pt x="218" y="299"/>
                    <a:pt x="217" y="294"/>
                    <a:pt x="215" y="294"/>
                  </a:cubicBezTo>
                  <a:close/>
                  <a:moveTo>
                    <a:pt x="97" y="301"/>
                  </a:moveTo>
                  <a:cubicBezTo>
                    <a:pt x="97" y="297"/>
                    <a:pt x="100" y="295"/>
                    <a:pt x="102" y="293"/>
                  </a:cubicBezTo>
                  <a:cubicBezTo>
                    <a:pt x="104" y="291"/>
                    <a:pt x="104" y="290"/>
                    <a:pt x="104" y="288"/>
                  </a:cubicBezTo>
                  <a:cubicBezTo>
                    <a:pt x="103" y="287"/>
                    <a:pt x="102" y="287"/>
                    <a:pt x="102" y="288"/>
                  </a:cubicBezTo>
                  <a:cubicBezTo>
                    <a:pt x="101" y="288"/>
                    <a:pt x="101" y="288"/>
                    <a:pt x="101" y="288"/>
                  </a:cubicBezTo>
                  <a:cubicBezTo>
                    <a:pt x="99" y="290"/>
                    <a:pt x="89" y="304"/>
                    <a:pt x="87" y="303"/>
                  </a:cubicBezTo>
                  <a:cubicBezTo>
                    <a:pt x="87" y="303"/>
                    <a:pt x="87" y="303"/>
                    <a:pt x="86" y="303"/>
                  </a:cubicBezTo>
                  <a:cubicBezTo>
                    <a:pt x="82" y="306"/>
                    <a:pt x="70" y="315"/>
                    <a:pt x="75" y="322"/>
                  </a:cubicBezTo>
                  <a:cubicBezTo>
                    <a:pt x="75" y="322"/>
                    <a:pt x="76" y="322"/>
                    <a:pt x="76" y="322"/>
                  </a:cubicBezTo>
                  <a:cubicBezTo>
                    <a:pt x="81" y="319"/>
                    <a:pt x="83" y="312"/>
                    <a:pt x="88" y="310"/>
                  </a:cubicBezTo>
                  <a:cubicBezTo>
                    <a:pt x="91" y="309"/>
                    <a:pt x="93" y="306"/>
                    <a:pt x="96" y="304"/>
                  </a:cubicBezTo>
                  <a:cubicBezTo>
                    <a:pt x="96" y="303"/>
                    <a:pt x="97" y="302"/>
                    <a:pt x="97" y="301"/>
                  </a:cubicBezTo>
                  <a:close/>
                  <a:moveTo>
                    <a:pt x="1198" y="237"/>
                  </a:moveTo>
                  <a:cubicBezTo>
                    <a:pt x="1196" y="236"/>
                    <a:pt x="1194" y="236"/>
                    <a:pt x="1192" y="236"/>
                  </a:cubicBezTo>
                  <a:cubicBezTo>
                    <a:pt x="1191" y="236"/>
                    <a:pt x="1190" y="236"/>
                    <a:pt x="1189" y="237"/>
                  </a:cubicBezTo>
                  <a:cubicBezTo>
                    <a:pt x="1189" y="237"/>
                    <a:pt x="1189" y="237"/>
                    <a:pt x="1189" y="237"/>
                  </a:cubicBezTo>
                  <a:cubicBezTo>
                    <a:pt x="1189" y="237"/>
                    <a:pt x="1189" y="237"/>
                    <a:pt x="1189" y="237"/>
                  </a:cubicBezTo>
                  <a:cubicBezTo>
                    <a:pt x="1189" y="238"/>
                    <a:pt x="1189" y="238"/>
                    <a:pt x="1189" y="238"/>
                  </a:cubicBezTo>
                  <a:cubicBezTo>
                    <a:pt x="1189" y="239"/>
                    <a:pt x="1190" y="239"/>
                    <a:pt x="1191" y="239"/>
                  </a:cubicBezTo>
                  <a:cubicBezTo>
                    <a:pt x="1193" y="240"/>
                    <a:pt x="1195" y="241"/>
                    <a:pt x="1197" y="242"/>
                  </a:cubicBezTo>
                  <a:cubicBezTo>
                    <a:pt x="1199" y="243"/>
                    <a:pt x="1202" y="245"/>
                    <a:pt x="1203" y="242"/>
                  </a:cubicBezTo>
                  <a:cubicBezTo>
                    <a:pt x="1203" y="241"/>
                    <a:pt x="1202" y="240"/>
                    <a:pt x="1201" y="239"/>
                  </a:cubicBezTo>
                  <a:cubicBezTo>
                    <a:pt x="1201" y="239"/>
                    <a:pt x="1199" y="237"/>
                    <a:pt x="1198" y="237"/>
                  </a:cubicBezTo>
                  <a:close/>
                  <a:moveTo>
                    <a:pt x="807" y="232"/>
                  </a:moveTo>
                  <a:cubicBezTo>
                    <a:pt x="806" y="231"/>
                    <a:pt x="804" y="231"/>
                    <a:pt x="803" y="230"/>
                  </a:cubicBezTo>
                  <a:cubicBezTo>
                    <a:pt x="802" y="230"/>
                    <a:pt x="800" y="230"/>
                    <a:pt x="799" y="230"/>
                  </a:cubicBezTo>
                  <a:cubicBezTo>
                    <a:pt x="798" y="230"/>
                    <a:pt x="798" y="231"/>
                    <a:pt x="799" y="232"/>
                  </a:cubicBezTo>
                  <a:cubicBezTo>
                    <a:pt x="799" y="232"/>
                    <a:pt x="800" y="233"/>
                    <a:pt x="801" y="233"/>
                  </a:cubicBezTo>
                  <a:cubicBezTo>
                    <a:pt x="802" y="233"/>
                    <a:pt x="803" y="234"/>
                    <a:pt x="803" y="234"/>
                  </a:cubicBezTo>
                  <a:cubicBezTo>
                    <a:pt x="804" y="236"/>
                    <a:pt x="804" y="236"/>
                    <a:pt x="805" y="237"/>
                  </a:cubicBezTo>
                  <a:cubicBezTo>
                    <a:pt x="806" y="237"/>
                    <a:pt x="808" y="237"/>
                    <a:pt x="808" y="235"/>
                  </a:cubicBezTo>
                  <a:cubicBezTo>
                    <a:pt x="808" y="235"/>
                    <a:pt x="808" y="234"/>
                    <a:pt x="808" y="234"/>
                  </a:cubicBezTo>
                  <a:cubicBezTo>
                    <a:pt x="808" y="233"/>
                    <a:pt x="807" y="233"/>
                    <a:pt x="807" y="232"/>
                  </a:cubicBezTo>
                  <a:close/>
                  <a:moveTo>
                    <a:pt x="958" y="212"/>
                  </a:moveTo>
                  <a:cubicBezTo>
                    <a:pt x="957" y="210"/>
                    <a:pt x="954" y="208"/>
                    <a:pt x="953" y="206"/>
                  </a:cubicBezTo>
                  <a:cubicBezTo>
                    <a:pt x="951" y="205"/>
                    <a:pt x="950" y="204"/>
                    <a:pt x="950" y="202"/>
                  </a:cubicBezTo>
                  <a:cubicBezTo>
                    <a:pt x="950" y="202"/>
                    <a:pt x="949" y="202"/>
                    <a:pt x="949" y="202"/>
                  </a:cubicBezTo>
                  <a:cubicBezTo>
                    <a:pt x="949" y="201"/>
                    <a:pt x="949" y="201"/>
                    <a:pt x="949" y="201"/>
                  </a:cubicBezTo>
                  <a:cubicBezTo>
                    <a:pt x="948" y="202"/>
                    <a:pt x="947" y="202"/>
                    <a:pt x="947" y="203"/>
                  </a:cubicBezTo>
                  <a:cubicBezTo>
                    <a:pt x="946" y="204"/>
                    <a:pt x="944" y="204"/>
                    <a:pt x="946" y="202"/>
                  </a:cubicBezTo>
                  <a:cubicBezTo>
                    <a:pt x="947" y="201"/>
                    <a:pt x="946" y="199"/>
                    <a:pt x="945" y="199"/>
                  </a:cubicBezTo>
                  <a:cubicBezTo>
                    <a:pt x="945" y="199"/>
                    <a:pt x="944" y="199"/>
                    <a:pt x="944" y="199"/>
                  </a:cubicBezTo>
                  <a:cubicBezTo>
                    <a:pt x="943" y="199"/>
                    <a:pt x="941" y="199"/>
                    <a:pt x="940" y="199"/>
                  </a:cubicBezTo>
                  <a:cubicBezTo>
                    <a:pt x="939" y="199"/>
                    <a:pt x="938" y="199"/>
                    <a:pt x="937" y="198"/>
                  </a:cubicBezTo>
                  <a:cubicBezTo>
                    <a:pt x="936" y="198"/>
                    <a:pt x="936" y="198"/>
                    <a:pt x="936" y="198"/>
                  </a:cubicBezTo>
                  <a:cubicBezTo>
                    <a:pt x="937" y="198"/>
                    <a:pt x="937" y="198"/>
                    <a:pt x="937" y="197"/>
                  </a:cubicBezTo>
                  <a:cubicBezTo>
                    <a:pt x="937" y="195"/>
                    <a:pt x="936" y="193"/>
                    <a:pt x="935" y="191"/>
                  </a:cubicBezTo>
                  <a:cubicBezTo>
                    <a:pt x="935" y="190"/>
                    <a:pt x="934" y="190"/>
                    <a:pt x="933" y="189"/>
                  </a:cubicBezTo>
                  <a:cubicBezTo>
                    <a:pt x="932" y="189"/>
                    <a:pt x="933" y="187"/>
                    <a:pt x="932" y="186"/>
                  </a:cubicBezTo>
                  <a:cubicBezTo>
                    <a:pt x="930" y="186"/>
                    <a:pt x="929" y="186"/>
                    <a:pt x="928" y="185"/>
                  </a:cubicBezTo>
                  <a:cubicBezTo>
                    <a:pt x="926" y="185"/>
                    <a:pt x="926" y="187"/>
                    <a:pt x="924" y="185"/>
                  </a:cubicBezTo>
                  <a:cubicBezTo>
                    <a:pt x="924" y="186"/>
                    <a:pt x="919" y="181"/>
                    <a:pt x="920" y="183"/>
                  </a:cubicBezTo>
                  <a:cubicBezTo>
                    <a:pt x="919" y="181"/>
                    <a:pt x="917" y="180"/>
                    <a:pt x="915" y="179"/>
                  </a:cubicBezTo>
                  <a:cubicBezTo>
                    <a:pt x="912" y="179"/>
                    <a:pt x="918" y="179"/>
                    <a:pt x="919" y="178"/>
                  </a:cubicBezTo>
                  <a:cubicBezTo>
                    <a:pt x="919" y="178"/>
                    <a:pt x="919" y="178"/>
                    <a:pt x="919" y="178"/>
                  </a:cubicBezTo>
                  <a:cubicBezTo>
                    <a:pt x="919" y="178"/>
                    <a:pt x="919" y="177"/>
                    <a:pt x="919" y="177"/>
                  </a:cubicBezTo>
                  <a:cubicBezTo>
                    <a:pt x="919" y="177"/>
                    <a:pt x="919" y="177"/>
                    <a:pt x="919" y="177"/>
                  </a:cubicBezTo>
                  <a:cubicBezTo>
                    <a:pt x="915" y="176"/>
                    <a:pt x="911" y="175"/>
                    <a:pt x="909" y="172"/>
                  </a:cubicBezTo>
                  <a:cubicBezTo>
                    <a:pt x="910" y="172"/>
                    <a:pt x="910" y="172"/>
                    <a:pt x="910" y="172"/>
                  </a:cubicBezTo>
                  <a:cubicBezTo>
                    <a:pt x="911" y="172"/>
                    <a:pt x="912" y="172"/>
                    <a:pt x="913" y="171"/>
                  </a:cubicBezTo>
                  <a:cubicBezTo>
                    <a:pt x="913" y="171"/>
                    <a:pt x="913" y="170"/>
                    <a:pt x="913" y="170"/>
                  </a:cubicBezTo>
                  <a:cubicBezTo>
                    <a:pt x="912" y="170"/>
                    <a:pt x="912" y="170"/>
                    <a:pt x="911" y="170"/>
                  </a:cubicBezTo>
                  <a:cubicBezTo>
                    <a:pt x="910" y="169"/>
                    <a:pt x="913" y="169"/>
                    <a:pt x="913" y="169"/>
                  </a:cubicBezTo>
                  <a:cubicBezTo>
                    <a:pt x="914" y="168"/>
                    <a:pt x="914" y="167"/>
                    <a:pt x="913" y="167"/>
                  </a:cubicBezTo>
                  <a:cubicBezTo>
                    <a:pt x="912" y="166"/>
                    <a:pt x="912" y="166"/>
                    <a:pt x="911" y="166"/>
                  </a:cubicBezTo>
                  <a:cubicBezTo>
                    <a:pt x="912" y="165"/>
                    <a:pt x="913" y="165"/>
                    <a:pt x="914" y="166"/>
                  </a:cubicBezTo>
                  <a:cubicBezTo>
                    <a:pt x="915" y="166"/>
                    <a:pt x="914" y="166"/>
                    <a:pt x="915" y="167"/>
                  </a:cubicBezTo>
                  <a:cubicBezTo>
                    <a:pt x="918" y="167"/>
                    <a:pt x="920" y="169"/>
                    <a:pt x="923" y="168"/>
                  </a:cubicBezTo>
                  <a:cubicBezTo>
                    <a:pt x="923" y="168"/>
                    <a:pt x="923" y="168"/>
                    <a:pt x="924" y="168"/>
                  </a:cubicBezTo>
                  <a:cubicBezTo>
                    <a:pt x="925" y="163"/>
                    <a:pt x="921" y="161"/>
                    <a:pt x="917" y="159"/>
                  </a:cubicBezTo>
                  <a:cubicBezTo>
                    <a:pt x="916" y="159"/>
                    <a:pt x="916" y="159"/>
                    <a:pt x="915" y="159"/>
                  </a:cubicBezTo>
                  <a:cubicBezTo>
                    <a:pt x="914" y="157"/>
                    <a:pt x="914" y="157"/>
                    <a:pt x="916" y="158"/>
                  </a:cubicBezTo>
                  <a:cubicBezTo>
                    <a:pt x="917" y="158"/>
                    <a:pt x="917" y="159"/>
                    <a:pt x="918" y="159"/>
                  </a:cubicBezTo>
                  <a:cubicBezTo>
                    <a:pt x="919" y="159"/>
                    <a:pt x="922" y="159"/>
                    <a:pt x="922" y="158"/>
                  </a:cubicBezTo>
                  <a:cubicBezTo>
                    <a:pt x="923" y="156"/>
                    <a:pt x="922" y="155"/>
                    <a:pt x="921" y="154"/>
                  </a:cubicBezTo>
                  <a:cubicBezTo>
                    <a:pt x="920" y="152"/>
                    <a:pt x="917" y="148"/>
                    <a:pt x="916" y="148"/>
                  </a:cubicBezTo>
                  <a:cubicBezTo>
                    <a:pt x="914" y="148"/>
                    <a:pt x="909" y="150"/>
                    <a:pt x="909" y="150"/>
                  </a:cubicBezTo>
                  <a:cubicBezTo>
                    <a:pt x="908" y="148"/>
                    <a:pt x="906" y="149"/>
                    <a:pt x="904" y="149"/>
                  </a:cubicBezTo>
                  <a:cubicBezTo>
                    <a:pt x="902" y="149"/>
                    <a:pt x="905" y="149"/>
                    <a:pt x="905" y="149"/>
                  </a:cubicBezTo>
                  <a:cubicBezTo>
                    <a:pt x="906" y="149"/>
                    <a:pt x="907" y="148"/>
                    <a:pt x="908" y="148"/>
                  </a:cubicBezTo>
                  <a:cubicBezTo>
                    <a:pt x="910" y="147"/>
                    <a:pt x="913" y="148"/>
                    <a:pt x="914" y="147"/>
                  </a:cubicBezTo>
                  <a:cubicBezTo>
                    <a:pt x="916" y="144"/>
                    <a:pt x="911" y="141"/>
                    <a:pt x="909" y="139"/>
                  </a:cubicBezTo>
                  <a:cubicBezTo>
                    <a:pt x="906" y="138"/>
                    <a:pt x="904" y="138"/>
                    <a:pt x="902" y="137"/>
                  </a:cubicBezTo>
                  <a:cubicBezTo>
                    <a:pt x="901" y="136"/>
                    <a:pt x="897" y="139"/>
                    <a:pt x="899" y="137"/>
                  </a:cubicBezTo>
                  <a:cubicBezTo>
                    <a:pt x="899" y="136"/>
                    <a:pt x="899" y="136"/>
                    <a:pt x="899" y="135"/>
                  </a:cubicBezTo>
                  <a:cubicBezTo>
                    <a:pt x="898" y="135"/>
                    <a:pt x="896" y="133"/>
                    <a:pt x="896" y="133"/>
                  </a:cubicBezTo>
                  <a:cubicBezTo>
                    <a:pt x="896" y="132"/>
                    <a:pt x="897" y="132"/>
                    <a:pt x="898" y="131"/>
                  </a:cubicBezTo>
                  <a:cubicBezTo>
                    <a:pt x="898" y="131"/>
                    <a:pt x="898" y="131"/>
                    <a:pt x="898" y="131"/>
                  </a:cubicBezTo>
                  <a:cubicBezTo>
                    <a:pt x="897" y="129"/>
                    <a:pt x="894" y="126"/>
                    <a:pt x="891" y="125"/>
                  </a:cubicBezTo>
                  <a:cubicBezTo>
                    <a:pt x="891" y="125"/>
                    <a:pt x="890" y="124"/>
                    <a:pt x="890" y="124"/>
                  </a:cubicBezTo>
                  <a:cubicBezTo>
                    <a:pt x="889" y="123"/>
                    <a:pt x="887" y="121"/>
                    <a:pt x="886" y="121"/>
                  </a:cubicBezTo>
                  <a:cubicBezTo>
                    <a:pt x="883" y="121"/>
                    <a:pt x="881" y="125"/>
                    <a:pt x="878" y="122"/>
                  </a:cubicBezTo>
                  <a:cubicBezTo>
                    <a:pt x="877" y="121"/>
                    <a:pt x="878" y="120"/>
                    <a:pt x="878" y="118"/>
                  </a:cubicBezTo>
                  <a:cubicBezTo>
                    <a:pt x="877" y="117"/>
                    <a:pt x="870" y="120"/>
                    <a:pt x="873" y="118"/>
                  </a:cubicBezTo>
                  <a:cubicBezTo>
                    <a:pt x="874" y="117"/>
                    <a:pt x="874" y="114"/>
                    <a:pt x="873" y="113"/>
                  </a:cubicBezTo>
                  <a:cubicBezTo>
                    <a:pt x="873" y="112"/>
                    <a:pt x="869" y="112"/>
                    <a:pt x="870" y="111"/>
                  </a:cubicBezTo>
                  <a:cubicBezTo>
                    <a:pt x="874" y="106"/>
                    <a:pt x="861" y="103"/>
                    <a:pt x="860" y="102"/>
                  </a:cubicBezTo>
                  <a:cubicBezTo>
                    <a:pt x="858" y="100"/>
                    <a:pt x="857" y="100"/>
                    <a:pt x="855" y="100"/>
                  </a:cubicBezTo>
                  <a:cubicBezTo>
                    <a:pt x="853" y="100"/>
                    <a:pt x="851" y="99"/>
                    <a:pt x="849" y="99"/>
                  </a:cubicBezTo>
                  <a:cubicBezTo>
                    <a:pt x="848" y="99"/>
                    <a:pt x="845" y="100"/>
                    <a:pt x="844" y="100"/>
                  </a:cubicBezTo>
                  <a:cubicBezTo>
                    <a:pt x="842" y="100"/>
                    <a:pt x="841" y="101"/>
                    <a:pt x="840" y="102"/>
                  </a:cubicBezTo>
                  <a:cubicBezTo>
                    <a:pt x="836" y="106"/>
                    <a:pt x="839" y="102"/>
                    <a:pt x="837" y="101"/>
                  </a:cubicBezTo>
                  <a:cubicBezTo>
                    <a:pt x="835" y="100"/>
                    <a:pt x="831" y="101"/>
                    <a:pt x="830" y="101"/>
                  </a:cubicBezTo>
                  <a:cubicBezTo>
                    <a:pt x="829" y="101"/>
                    <a:pt x="825" y="103"/>
                    <a:pt x="827" y="100"/>
                  </a:cubicBezTo>
                  <a:cubicBezTo>
                    <a:pt x="827" y="99"/>
                    <a:pt x="827" y="99"/>
                    <a:pt x="827" y="98"/>
                  </a:cubicBezTo>
                  <a:cubicBezTo>
                    <a:pt x="826" y="96"/>
                    <a:pt x="830" y="96"/>
                    <a:pt x="831" y="95"/>
                  </a:cubicBezTo>
                  <a:cubicBezTo>
                    <a:pt x="832" y="95"/>
                    <a:pt x="832" y="95"/>
                    <a:pt x="832" y="95"/>
                  </a:cubicBezTo>
                  <a:cubicBezTo>
                    <a:pt x="831" y="93"/>
                    <a:pt x="831" y="94"/>
                    <a:pt x="830" y="93"/>
                  </a:cubicBezTo>
                  <a:cubicBezTo>
                    <a:pt x="830" y="93"/>
                    <a:pt x="832" y="91"/>
                    <a:pt x="833" y="90"/>
                  </a:cubicBezTo>
                  <a:cubicBezTo>
                    <a:pt x="833" y="89"/>
                    <a:pt x="833" y="89"/>
                    <a:pt x="832" y="88"/>
                  </a:cubicBezTo>
                  <a:cubicBezTo>
                    <a:pt x="829" y="85"/>
                    <a:pt x="832" y="85"/>
                    <a:pt x="833" y="83"/>
                  </a:cubicBezTo>
                  <a:cubicBezTo>
                    <a:pt x="835" y="80"/>
                    <a:pt x="827" y="79"/>
                    <a:pt x="822" y="80"/>
                  </a:cubicBezTo>
                  <a:cubicBezTo>
                    <a:pt x="821" y="79"/>
                    <a:pt x="820" y="78"/>
                    <a:pt x="818" y="78"/>
                  </a:cubicBezTo>
                  <a:cubicBezTo>
                    <a:pt x="817" y="78"/>
                    <a:pt x="815" y="78"/>
                    <a:pt x="814" y="79"/>
                  </a:cubicBezTo>
                  <a:cubicBezTo>
                    <a:pt x="812" y="80"/>
                    <a:pt x="811" y="79"/>
                    <a:pt x="809" y="79"/>
                  </a:cubicBezTo>
                  <a:cubicBezTo>
                    <a:pt x="808" y="78"/>
                    <a:pt x="803" y="77"/>
                    <a:pt x="802" y="78"/>
                  </a:cubicBezTo>
                  <a:cubicBezTo>
                    <a:pt x="801" y="80"/>
                    <a:pt x="798" y="83"/>
                    <a:pt x="797" y="83"/>
                  </a:cubicBezTo>
                  <a:cubicBezTo>
                    <a:pt x="796" y="83"/>
                    <a:pt x="795" y="83"/>
                    <a:pt x="793" y="83"/>
                  </a:cubicBezTo>
                  <a:cubicBezTo>
                    <a:pt x="791" y="85"/>
                    <a:pt x="789" y="90"/>
                    <a:pt x="793" y="90"/>
                  </a:cubicBezTo>
                  <a:cubicBezTo>
                    <a:pt x="793" y="90"/>
                    <a:pt x="796" y="90"/>
                    <a:pt x="796" y="90"/>
                  </a:cubicBezTo>
                  <a:cubicBezTo>
                    <a:pt x="796" y="90"/>
                    <a:pt x="794" y="92"/>
                    <a:pt x="794" y="93"/>
                  </a:cubicBezTo>
                  <a:cubicBezTo>
                    <a:pt x="794" y="93"/>
                    <a:pt x="795" y="96"/>
                    <a:pt x="795" y="96"/>
                  </a:cubicBezTo>
                  <a:cubicBezTo>
                    <a:pt x="793" y="95"/>
                    <a:pt x="792" y="92"/>
                    <a:pt x="789" y="92"/>
                  </a:cubicBezTo>
                  <a:cubicBezTo>
                    <a:pt x="788" y="92"/>
                    <a:pt x="784" y="92"/>
                    <a:pt x="783" y="94"/>
                  </a:cubicBezTo>
                  <a:cubicBezTo>
                    <a:pt x="783" y="95"/>
                    <a:pt x="783" y="98"/>
                    <a:pt x="784" y="99"/>
                  </a:cubicBezTo>
                  <a:cubicBezTo>
                    <a:pt x="785" y="100"/>
                    <a:pt x="788" y="103"/>
                    <a:pt x="787" y="104"/>
                  </a:cubicBezTo>
                  <a:cubicBezTo>
                    <a:pt x="786" y="104"/>
                    <a:pt x="786" y="105"/>
                    <a:pt x="786" y="105"/>
                  </a:cubicBezTo>
                  <a:cubicBezTo>
                    <a:pt x="785" y="107"/>
                    <a:pt x="782" y="109"/>
                    <a:pt x="782" y="111"/>
                  </a:cubicBezTo>
                  <a:cubicBezTo>
                    <a:pt x="782" y="110"/>
                    <a:pt x="781" y="108"/>
                    <a:pt x="780" y="108"/>
                  </a:cubicBezTo>
                  <a:cubicBezTo>
                    <a:pt x="778" y="108"/>
                    <a:pt x="776" y="108"/>
                    <a:pt x="773" y="108"/>
                  </a:cubicBezTo>
                  <a:cubicBezTo>
                    <a:pt x="776" y="107"/>
                    <a:pt x="774" y="107"/>
                    <a:pt x="778" y="107"/>
                  </a:cubicBezTo>
                  <a:cubicBezTo>
                    <a:pt x="780" y="107"/>
                    <a:pt x="783" y="107"/>
                    <a:pt x="785" y="105"/>
                  </a:cubicBezTo>
                  <a:cubicBezTo>
                    <a:pt x="785" y="105"/>
                    <a:pt x="785" y="105"/>
                    <a:pt x="785" y="104"/>
                  </a:cubicBezTo>
                  <a:cubicBezTo>
                    <a:pt x="784" y="102"/>
                    <a:pt x="781" y="99"/>
                    <a:pt x="779" y="98"/>
                  </a:cubicBezTo>
                  <a:cubicBezTo>
                    <a:pt x="775" y="97"/>
                    <a:pt x="782" y="90"/>
                    <a:pt x="783" y="89"/>
                  </a:cubicBezTo>
                  <a:cubicBezTo>
                    <a:pt x="785" y="88"/>
                    <a:pt x="782" y="87"/>
                    <a:pt x="785" y="84"/>
                  </a:cubicBezTo>
                  <a:cubicBezTo>
                    <a:pt x="788" y="83"/>
                    <a:pt x="790" y="82"/>
                    <a:pt x="793" y="80"/>
                  </a:cubicBezTo>
                  <a:cubicBezTo>
                    <a:pt x="795" y="79"/>
                    <a:pt x="798" y="77"/>
                    <a:pt x="801" y="77"/>
                  </a:cubicBezTo>
                  <a:cubicBezTo>
                    <a:pt x="803" y="76"/>
                    <a:pt x="807" y="76"/>
                    <a:pt x="806" y="73"/>
                  </a:cubicBezTo>
                  <a:cubicBezTo>
                    <a:pt x="806" y="73"/>
                    <a:pt x="806" y="73"/>
                    <a:pt x="806" y="73"/>
                  </a:cubicBezTo>
                  <a:cubicBezTo>
                    <a:pt x="805" y="73"/>
                    <a:pt x="803" y="72"/>
                    <a:pt x="802" y="72"/>
                  </a:cubicBezTo>
                  <a:cubicBezTo>
                    <a:pt x="799" y="72"/>
                    <a:pt x="796" y="71"/>
                    <a:pt x="794" y="70"/>
                  </a:cubicBezTo>
                  <a:cubicBezTo>
                    <a:pt x="790" y="70"/>
                    <a:pt x="786" y="70"/>
                    <a:pt x="783" y="71"/>
                  </a:cubicBezTo>
                  <a:cubicBezTo>
                    <a:pt x="780" y="71"/>
                    <a:pt x="778" y="71"/>
                    <a:pt x="776" y="72"/>
                  </a:cubicBezTo>
                  <a:cubicBezTo>
                    <a:pt x="774" y="72"/>
                    <a:pt x="772" y="74"/>
                    <a:pt x="770" y="74"/>
                  </a:cubicBezTo>
                  <a:cubicBezTo>
                    <a:pt x="766" y="76"/>
                    <a:pt x="764" y="78"/>
                    <a:pt x="761" y="80"/>
                  </a:cubicBezTo>
                  <a:cubicBezTo>
                    <a:pt x="754" y="85"/>
                    <a:pt x="749" y="90"/>
                    <a:pt x="746" y="97"/>
                  </a:cubicBezTo>
                  <a:cubicBezTo>
                    <a:pt x="744" y="102"/>
                    <a:pt x="758" y="103"/>
                    <a:pt x="760" y="104"/>
                  </a:cubicBezTo>
                  <a:cubicBezTo>
                    <a:pt x="760" y="104"/>
                    <a:pt x="761" y="105"/>
                    <a:pt x="761" y="105"/>
                  </a:cubicBezTo>
                  <a:cubicBezTo>
                    <a:pt x="761" y="105"/>
                    <a:pt x="760" y="105"/>
                    <a:pt x="760" y="105"/>
                  </a:cubicBezTo>
                  <a:cubicBezTo>
                    <a:pt x="757" y="106"/>
                    <a:pt x="754" y="106"/>
                    <a:pt x="751" y="104"/>
                  </a:cubicBezTo>
                  <a:cubicBezTo>
                    <a:pt x="750" y="103"/>
                    <a:pt x="747" y="103"/>
                    <a:pt x="747" y="103"/>
                  </a:cubicBezTo>
                  <a:cubicBezTo>
                    <a:pt x="744" y="103"/>
                    <a:pt x="744" y="104"/>
                    <a:pt x="744" y="106"/>
                  </a:cubicBezTo>
                  <a:cubicBezTo>
                    <a:pt x="744" y="107"/>
                    <a:pt x="744" y="109"/>
                    <a:pt x="744" y="110"/>
                  </a:cubicBezTo>
                  <a:cubicBezTo>
                    <a:pt x="745" y="112"/>
                    <a:pt x="748" y="113"/>
                    <a:pt x="749" y="115"/>
                  </a:cubicBezTo>
                  <a:cubicBezTo>
                    <a:pt x="750" y="118"/>
                    <a:pt x="754" y="117"/>
                    <a:pt x="757" y="118"/>
                  </a:cubicBezTo>
                  <a:cubicBezTo>
                    <a:pt x="760" y="119"/>
                    <a:pt x="763" y="121"/>
                    <a:pt x="764" y="122"/>
                  </a:cubicBezTo>
                  <a:cubicBezTo>
                    <a:pt x="765" y="123"/>
                    <a:pt x="765" y="123"/>
                    <a:pt x="766" y="123"/>
                  </a:cubicBezTo>
                  <a:cubicBezTo>
                    <a:pt x="768" y="123"/>
                    <a:pt x="770" y="122"/>
                    <a:pt x="772" y="123"/>
                  </a:cubicBezTo>
                  <a:cubicBezTo>
                    <a:pt x="773" y="124"/>
                    <a:pt x="774" y="123"/>
                    <a:pt x="774" y="123"/>
                  </a:cubicBezTo>
                  <a:cubicBezTo>
                    <a:pt x="775" y="123"/>
                    <a:pt x="779" y="121"/>
                    <a:pt x="776" y="124"/>
                  </a:cubicBezTo>
                  <a:cubicBezTo>
                    <a:pt x="775" y="124"/>
                    <a:pt x="775" y="124"/>
                    <a:pt x="775" y="125"/>
                  </a:cubicBezTo>
                  <a:cubicBezTo>
                    <a:pt x="775" y="125"/>
                    <a:pt x="775" y="125"/>
                    <a:pt x="775" y="126"/>
                  </a:cubicBezTo>
                  <a:cubicBezTo>
                    <a:pt x="778" y="128"/>
                    <a:pt x="782" y="125"/>
                    <a:pt x="785" y="128"/>
                  </a:cubicBezTo>
                  <a:cubicBezTo>
                    <a:pt x="786" y="129"/>
                    <a:pt x="788" y="128"/>
                    <a:pt x="789" y="128"/>
                  </a:cubicBezTo>
                  <a:cubicBezTo>
                    <a:pt x="789" y="128"/>
                    <a:pt x="789" y="128"/>
                    <a:pt x="789" y="128"/>
                  </a:cubicBezTo>
                  <a:cubicBezTo>
                    <a:pt x="793" y="128"/>
                    <a:pt x="793" y="129"/>
                    <a:pt x="795" y="130"/>
                  </a:cubicBezTo>
                  <a:cubicBezTo>
                    <a:pt x="798" y="131"/>
                    <a:pt x="800" y="131"/>
                    <a:pt x="802" y="132"/>
                  </a:cubicBezTo>
                  <a:cubicBezTo>
                    <a:pt x="803" y="133"/>
                    <a:pt x="805" y="133"/>
                    <a:pt x="807" y="133"/>
                  </a:cubicBezTo>
                  <a:cubicBezTo>
                    <a:pt x="807" y="133"/>
                    <a:pt x="807" y="133"/>
                    <a:pt x="807" y="133"/>
                  </a:cubicBezTo>
                  <a:cubicBezTo>
                    <a:pt x="809" y="127"/>
                    <a:pt x="815" y="134"/>
                    <a:pt x="818" y="135"/>
                  </a:cubicBezTo>
                  <a:cubicBezTo>
                    <a:pt x="821" y="135"/>
                    <a:pt x="825" y="136"/>
                    <a:pt x="828" y="135"/>
                  </a:cubicBezTo>
                  <a:cubicBezTo>
                    <a:pt x="830" y="133"/>
                    <a:pt x="827" y="129"/>
                    <a:pt x="826" y="128"/>
                  </a:cubicBezTo>
                  <a:cubicBezTo>
                    <a:pt x="825" y="127"/>
                    <a:pt x="820" y="125"/>
                    <a:pt x="824" y="124"/>
                  </a:cubicBezTo>
                  <a:cubicBezTo>
                    <a:pt x="825" y="123"/>
                    <a:pt x="827" y="122"/>
                    <a:pt x="827" y="125"/>
                  </a:cubicBezTo>
                  <a:cubicBezTo>
                    <a:pt x="827" y="127"/>
                    <a:pt x="829" y="130"/>
                    <a:pt x="831" y="131"/>
                  </a:cubicBezTo>
                  <a:cubicBezTo>
                    <a:pt x="832" y="131"/>
                    <a:pt x="837" y="131"/>
                    <a:pt x="836" y="133"/>
                  </a:cubicBezTo>
                  <a:cubicBezTo>
                    <a:pt x="836" y="133"/>
                    <a:pt x="832" y="137"/>
                    <a:pt x="833" y="139"/>
                  </a:cubicBezTo>
                  <a:cubicBezTo>
                    <a:pt x="833" y="139"/>
                    <a:pt x="833" y="140"/>
                    <a:pt x="834" y="140"/>
                  </a:cubicBezTo>
                  <a:cubicBezTo>
                    <a:pt x="837" y="141"/>
                    <a:pt x="836" y="142"/>
                    <a:pt x="838" y="144"/>
                  </a:cubicBezTo>
                  <a:cubicBezTo>
                    <a:pt x="838" y="144"/>
                    <a:pt x="840" y="144"/>
                    <a:pt x="840" y="144"/>
                  </a:cubicBezTo>
                  <a:cubicBezTo>
                    <a:pt x="840" y="145"/>
                    <a:pt x="842" y="146"/>
                    <a:pt x="842" y="147"/>
                  </a:cubicBezTo>
                  <a:cubicBezTo>
                    <a:pt x="843" y="149"/>
                    <a:pt x="845" y="149"/>
                    <a:pt x="847" y="150"/>
                  </a:cubicBezTo>
                  <a:cubicBezTo>
                    <a:pt x="846" y="150"/>
                    <a:pt x="845" y="151"/>
                    <a:pt x="845" y="151"/>
                  </a:cubicBezTo>
                  <a:cubicBezTo>
                    <a:pt x="843" y="152"/>
                    <a:pt x="841" y="152"/>
                    <a:pt x="839" y="152"/>
                  </a:cubicBezTo>
                  <a:cubicBezTo>
                    <a:pt x="837" y="152"/>
                    <a:pt x="837" y="154"/>
                    <a:pt x="838" y="155"/>
                  </a:cubicBezTo>
                  <a:cubicBezTo>
                    <a:pt x="838" y="157"/>
                    <a:pt x="851" y="156"/>
                    <a:pt x="850" y="157"/>
                  </a:cubicBezTo>
                  <a:cubicBezTo>
                    <a:pt x="850" y="158"/>
                    <a:pt x="851" y="159"/>
                    <a:pt x="851" y="159"/>
                  </a:cubicBezTo>
                  <a:cubicBezTo>
                    <a:pt x="853" y="159"/>
                    <a:pt x="851" y="161"/>
                    <a:pt x="852" y="162"/>
                  </a:cubicBezTo>
                  <a:cubicBezTo>
                    <a:pt x="854" y="163"/>
                    <a:pt x="855" y="163"/>
                    <a:pt x="857" y="163"/>
                  </a:cubicBezTo>
                  <a:cubicBezTo>
                    <a:pt x="857" y="162"/>
                    <a:pt x="857" y="162"/>
                    <a:pt x="858" y="162"/>
                  </a:cubicBezTo>
                  <a:cubicBezTo>
                    <a:pt x="860" y="163"/>
                    <a:pt x="859" y="165"/>
                    <a:pt x="859" y="167"/>
                  </a:cubicBezTo>
                  <a:cubicBezTo>
                    <a:pt x="859" y="167"/>
                    <a:pt x="859" y="167"/>
                    <a:pt x="860" y="167"/>
                  </a:cubicBezTo>
                  <a:cubicBezTo>
                    <a:pt x="861" y="168"/>
                    <a:pt x="863" y="168"/>
                    <a:pt x="864" y="169"/>
                  </a:cubicBezTo>
                  <a:cubicBezTo>
                    <a:pt x="864" y="170"/>
                    <a:pt x="865" y="170"/>
                    <a:pt x="865" y="170"/>
                  </a:cubicBezTo>
                  <a:cubicBezTo>
                    <a:pt x="870" y="171"/>
                    <a:pt x="865" y="172"/>
                    <a:pt x="866" y="174"/>
                  </a:cubicBezTo>
                  <a:cubicBezTo>
                    <a:pt x="866" y="175"/>
                    <a:pt x="865" y="177"/>
                    <a:pt x="867" y="179"/>
                  </a:cubicBezTo>
                  <a:cubicBezTo>
                    <a:pt x="868" y="179"/>
                    <a:pt x="868" y="180"/>
                    <a:pt x="869" y="180"/>
                  </a:cubicBezTo>
                  <a:cubicBezTo>
                    <a:pt x="870" y="179"/>
                    <a:pt x="871" y="178"/>
                    <a:pt x="872" y="179"/>
                  </a:cubicBezTo>
                  <a:cubicBezTo>
                    <a:pt x="874" y="180"/>
                    <a:pt x="874" y="181"/>
                    <a:pt x="872" y="182"/>
                  </a:cubicBezTo>
                  <a:cubicBezTo>
                    <a:pt x="871" y="182"/>
                    <a:pt x="871" y="182"/>
                    <a:pt x="871" y="181"/>
                  </a:cubicBezTo>
                  <a:cubicBezTo>
                    <a:pt x="870" y="181"/>
                    <a:pt x="869" y="181"/>
                    <a:pt x="868" y="180"/>
                  </a:cubicBezTo>
                  <a:cubicBezTo>
                    <a:pt x="866" y="180"/>
                    <a:pt x="865" y="183"/>
                    <a:pt x="866" y="184"/>
                  </a:cubicBezTo>
                  <a:cubicBezTo>
                    <a:pt x="866" y="185"/>
                    <a:pt x="869" y="185"/>
                    <a:pt x="864" y="185"/>
                  </a:cubicBezTo>
                  <a:cubicBezTo>
                    <a:pt x="863" y="184"/>
                    <a:pt x="862" y="184"/>
                    <a:pt x="861" y="185"/>
                  </a:cubicBezTo>
                  <a:cubicBezTo>
                    <a:pt x="859" y="186"/>
                    <a:pt x="856" y="187"/>
                    <a:pt x="855" y="189"/>
                  </a:cubicBezTo>
                  <a:cubicBezTo>
                    <a:pt x="855" y="189"/>
                    <a:pt x="855" y="189"/>
                    <a:pt x="855" y="190"/>
                  </a:cubicBezTo>
                  <a:cubicBezTo>
                    <a:pt x="857" y="192"/>
                    <a:pt x="861" y="192"/>
                    <a:pt x="863" y="192"/>
                  </a:cubicBezTo>
                  <a:cubicBezTo>
                    <a:pt x="866" y="193"/>
                    <a:pt x="869" y="195"/>
                    <a:pt x="872" y="194"/>
                  </a:cubicBezTo>
                  <a:cubicBezTo>
                    <a:pt x="873" y="192"/>
                    <a:pt x="873" y="193"/>
                    <a:pt x="874" y="192"/>
                  </a:cubicBezTo>
                  <a:cubicBezTo>
                    <a:pt x="874" y="191"/>
                    <a:pt x="874" y="191"/>
                    <a:pt x="874" y="191"/>
                  </a:cubicBezTo>
                  <a:cubicBezTo>
                    <a:pt x="874" y="188"/>
                    <a:pt x="878" y="191"/>
                    <a:pt x="877" y="193"/>
                  </a:cubicBezTo>
                  <a:cubicBezTo>
                    <a:pt x="877" y="195"/>
                    <a:pt x="878" y="196"/>
                    <a:pt x="880" y="197"/>
                  </a:cubicBezTo>
                  <a:cubicBezTo>
                    <a:pt x="882" y="198"/>
                    <a:pt x="884" y="197"/>
                    <a:pt x="886" y="200"/>
                  </a:cubicBezTo>
                  <a:cubicBezTo>
                    <a:pt x="887" y="200"/>
                    <a:pt x="888" y="200"/>
                    <a:pt x="887" y="201"/>
                  </a:cubicBezTo>
                  <a:cubicBezTo>
                    <a:pt x="886" y="202"/>
                    <a:pt x="884" y="204"/>
                    <a:pt x="883" y="203"/>
                  </a:cubicBezTo>
                  <a:cubicBezTo>
                    <a:pt x="883" y="202"/>
                    <a:pt x="882" y="202"/>
                    <a:pt x="882" y="202"/>
                  </a:cubicBezTo>
                  <a:cubicBezTo>
                    <a:pt x="879" y="202"/>
                    <a:pt x="879" y="203"/>
                    <a:pt x="876" y="201"/>
                  </a:cubicBezTo>
                  <a:cubicBezTo>
                    <a:pt x="875" y="200"/>
                    <a:pt x="871" y="204"/>
                    <a:pt x="872" y="204"/>
                  </a:cubicBezTo>
                  <a:cubicBezTo>
                    <a:pt x="871" y="205"/>
                    <a:pt x="870" y="205"/>
                    <a:pt x="869" y="206"/>
                  </a:cubicBezTo>
                  <a:cubicBezTo>
                    <a:pt x="869" y="205"/>
                    <a:pt x="869" y="205"/>
                    <a:pt x="869" y="205"/>
                  </a:cubicBezTo>
                  <a:cubicBezTo>
                    <a:pt x="870" y="203"/>
                    <a:pt x="872" y="201"/>
                    <a:pt x="872" y="200"/>
                  </a:cubicBezTo>
                  <a:cubicBezTo>
                    <a:pt x="874" y="194"/>
                    <a:pt x="864" y="193"/>
                    <a:pt x="861" y="193"/>
                  </a:cubicBezTo>
                  <a:cubicBezTo>
                    <a:pt x="857" y="192"/>
                    <a:pt x="855" y="190"/>
                    <a:pt x="852" y="192"/>
                  </a:cubicBezTo>
                  <a:cubicBezTo>
                    <a:pt x="848" y="194"/>
                    <a:pt x="844" y="194"/>
                    <a:pt x="841" y="198"/>
                  </a:cubicBezTo>
                  <a:cubicBezTo>
                    <a:pt x="841" y="198"/>
                    <a:pt x="842" y="201"/>
                    <a:pt x="843" y="201"/>
                  </a:cubicBezTo>
                  <a:cubicBezTo>
                    <a:pt x="844" y="202"/>
                    <a:pt x="845" y="206"/>
                    <a:pt x="846" y="209"/>
                  </a:cubicBezTo>
                  <a:cubicBezTo>
                    <a:pt x="844" y="209"/>
                    <a:pt x="843" y="208"/>
                    <a:pt x="841" y="207"/>
                  </a:cubicBezTo>
                  <a:cubicBezTo>
                    <a:pt x="840" y="206"/>
                    <a:pt x="839" y="207"/>
                    <a:pt x="838" y="208"/>
                  </a:cubicBezTo>
                  <a:cubicBezTo>
                    <a:pt x="833" y="210"/>
                    <a:pt x="836" y="208"/>
                    <a:pt x="834" y="207"/>
                  </a:cubicBezTo>
                  <a:cubicBezTo>
                    <a:pt x="833" y="206"/>
                    <a:pt x="831" y="208"/>
                    <a:pt x="830" y="208"/>
                  </a:cubicBezTo>
                  <a:cubicBezTo>
                    <a:pt x="828" y="209"/>
                    <a:pt x="818" y="206"/>
                    <a:pt x="819" y="206"/>
                  </a:cubicBezTo>
                  <a:cubicBezTo>
                    <a:pt x="817" y="205"/>
                    <a:pt x="816" y="205"/>
                    <a:pt x="814" y="204"/>
                  </a:cubicBezTo>
                  <a:cubicBezTo>
                    <a:pt x="813" y="204"/>
                    <a:pt x="812" y="202"/>
                    <a:pt x="811" y="202"/>
                  </a:cubicBezTo>
                  <a:cubicBezTo>
                    <a:pt x="809" y="202"/>
                    <a:pt x="806" y="203"/>
                    <a:pt x="808" y="206"/>
                  </a:cubicBezTo>
                  <a:cubicBezTo>
                    <a:pt x="808" y="207"/>
                    <a:pt x="802" y="207"/>
                    <a:pt x="802" y="208"/>
                  </a:cubicBezTo>
                  <a:cubicBezTo>
                    <a:pt x="801" y="208"/>
                    <a:pt x="800" y="210"/>
                    <a:pt x="800" y="211"/>
                  </a:cubicBezTo>
                  <a:cubicBezTo>
                    <a:pt x="797" y="213"/>
                    <a:pt x="798" y="217"/>
                    <a:pt x="801" y="219"/>
                  </a:cubicBezTo>
                  <a:cubicBezTo>
                    <a:pt x="805" y="222"/>
                    <a:pt x="807" y="223"/>
                    <a:pt x="812" y="222"/>
                  </a:cubicBezTo>
                  <a:cubicBezTo>
                    <a:pt x="813" y="222"/>
                    <a:pt x="813" y="222"/>
                    <a:pt x="814" y="222"/>
                  </a:cubicBezTo>
                  <a:cubicBezTo>
                    <a:pt x="816" y="221"/>
                    <a:pt x="818" y="222"/>
                    <a:pt x="820" y="222"/>
                  </a:cubicBezTo>
                  <a:cubicBezTo>
                    <a:pt x="821" y="221"/>
                    <a:pt x="821" y="221"/>
                    <a:pt x="821" y="221"/>
                  </a:cubicBezTo>
                  <a:cubicBezTo>
                    <a:pt x="824" y="222"/>
                    <a:pt x="826" y="223"/>
                    <a:pt x="829" y="224"/>
                  </a:cubicBezTo>
                  <a:cubicBezTo>
                    <a:pt x="832" y="224"/>
                    <a:pt x="834" y="221"/>
                    <a:pt x="838" y="223"/>
                  </a:cubicBezTo>
                  <a:cubicBezTo>
                    <a:pt x="839" y="224"/>
                    <a:pt x="842" y="223"/>
                    <a:pt x="842" y="225"/>
                  </a:cubicBezTo>
                  <a:cubicBezTo>
                    <a:pt x="841" y="227"/>
                    <a:pt x="842" y="228"/>
                    <a:pt x="844" y="229"/>
                  </a:cubicBezTo>
                  <a:cubicBezTo>
                    <a:pt x="846" y="232"/>
                    <a:pt x="846" y="236"/>
                    <a:pt x="849" y="238"/>
                  </a:cubicBezTo>
                  <a:cubicBezTo>
                    <a:pt x="849" y="238"/>
                    <a:pt x="850" y="238"/>
                    <a:pt x="850" y="238"/>
                  </a:cubicBezTo>
                  <a:cubicBezTo>
                    <a:pt x="852" y="237"/>
                    <a:pt x="855" y="239"/>
                    <a:pt x="857" y="240"/>
                  </a:cubicBezTo>
                  <a:cubicBezTo>
                    <a:pt x="855" y="239"/>
                    <a:pt x="851" y="241"/>
                    <a:pt x="850" y="243"/>
                  </a:cubicBezTo>
                  <a:cubicBezTo>
                    <a:pt x="849" y="244"/>
                    <a:pt x="853" y="247"/>
                    <a:pt x="854" y="247"/>
                  </a:cubicBezTo>
                  <a:cubicBezTo>
                    <a:pt x="856" y="248"/>
                    <a:pt x="859" y="249"/>
                    <a:pt x="861" y="251"/>
                  </a:cubicBezTo>
                  <a:cubicBezTo>
                    <a:pt x="862" y="252"/>
                    <a:pt x="863" y="253"/>
                    <a:pt x="864" y="254"/>
                  </a:cubicBezTo>
                  <a:cubicBezTo>
                    <a:pt x="868" y="257"/>
                    <a:pt x="872" y="259"/>
                    <a:pt x="875" y="262"/>
                  </a:cubicBezTo>
                  <a:cubicBezTo>
                    <a:pt x="876" y="263"/>
                    <a:pt x="877" y="265"/>
                    <a:pt x="879" y="265"/>
                  </a:cubicBezTo>
                  <a:cubicBezTo>
                    <a:pt x="882" y="266"/>
                    <a:pt x="884" y="267"/>
                    <a:pt x="887" y="268"/>
                  </a:cubicBezTo>
                  <a:cubicBezTo>
                    <a:pt x="891" y="271"/>
                    <a:pt x="895" y="272"/>
                    <a:pt x="899" y="275"/>
                  </a:cubicBezTo>
                  <a:cubicBezTo>
                    <a:pt x="900" y="277"/>
                    <a:pt x="902" y="277"/>
                    <a:pt x="904" y="276"/>
                  </a:cubicBezTo>
                  <a:cubicBezTo>
                    <a:pt x="905" y="274"/>
                    <a:pt x="905" y="272"/>
                    <a:pt x="903" y="270"/>
                  </a:cubicBezTo>
                  <a:cubicBezTo>
                    <a:pt x="901" y="267"/>
                    <a:pt x="900" y="264"/>
                    <a:pt x="897" y="262"/>
                  </a:cubicBezTo>
                  <a:cubicBezTo>
                    <a:pt x="893" y="260"/>
                    <a:pt x="892" y="255"/>
                    <a:pt x="889" y="253"/>
                  </a:cubicBezTo>
                  <a:cubicBezTo>
                    <a:pt x="886" y="251"/>
                    <a:pt x="887" y="250"/>
                    <a:pt x="886" y="248"/>
                  </a:cubicBezTo>
                  <a:cubicBezTo>
                    <a:pt x="885" y="247"/>
                    <a:pt x="885" y="247"/>
                    <a:pt x="884" y="246"/>
                  </a:cubicBezTo>
                  <a:cubicBezTo>
                    <a:pt x="883" y="245"/>
                    <a:pt x="882" y="244"/>
                    <a:pt x="882" y="242"/>
                  </a:cubicBezTo>
                  <a:cubicBezTo>
                    <a:pt x="884" y="243"/>
                    <a:pt x="885" y="243"/>
                    <a:pt x="886" y="245"/>
                  </a:cubicBezTo>
                  <a:cubicBezTo>
                    <a:pt x="887" y="245"/>
                    <a:pt x="887" y="246"/>
                    <a:pt x="888" y="246"/>
                  </a:cubicBezTo>
                  <a:cubicBezTo>
                    <a:pt x="891" y="246"/>
                    <a:pt x="893" y="250"/>
                    <a:pt x="895" y="252"/>
                  </a:cubicBezTo>
                  <a:cubicBezTo>
                    <a:pt x="896" y="254"/>
                    <a:pt x="898" y="253"/>
                    <a:pt x="899" y="256"/>
                  </a:cubicBezTo>
                  <a:cubicBezTo>
                    <a:pt x="899" y="257"/>
                    <a:pt x="900" y="258"/>
                    <a:pt x="900" y="258"/>
                  </a:cubicBezTo>
                  <a:cubicBezTo>
                    <a:pt x="901" y="259"/>
                    <a:pt x="902" y="257"/>
                    <a:pt x="904" y="258"/>
                  </a:cubicBezTo>
                  <a:cubicBezTo>
                    <a:pt x="904" y="259"/>
                    <a:pt x="907" y="260"/>
                    <a:pt x="908" y="261"/>
                  </a:cubicBezTo>
                  <a:cubicBezTo>
                    <a:pt x="909" y="262"/>
                    <a:pt x="909" y="264"/>
                    <a:pt x="910" y="266"/>
                  </a:cubicBezTo>
                  <a:cubicBezTo>
                    <a:pt x="911" y="267"/>
                    <a:pt x="912" y="269"/>
                    <a:pt x="913" y="268"/>
                  </a:cubicBezTo>
                  <a:cubicBezTo>
                    <a:pt x="915" y="267"/>
                    <a:pt x="915" y="266"/>
                    <a:pt x="915" y="264"/>
                  </a:cubicBezTo>
                  <a:cubicBezTo>
                    <a:pt x="914" y="262"/>
                    <a:pt x="916" y="264"/>
                    <a:pt x="916" y="264"/>
                  </a:cubicBezTo>
                  <a:cubicBezTo>
                    <a:pt x="918" y="264"/>
                    <a:pt x="917" y="264"/>
                    <a:pt x="918" y="264"/>
                  </a:cubicBezTo>
                  <a:cubicBezTo>
                    <a:pt x="919" y="264"/>
                    <a:pt x="919" y="263"/>
                    <a:pt x="919" y="263"/>
                  </a:cubicBezTo>
                  <a:cubicBezTo>
                    <a:pt x="919" y="261"/>
                    <a:pt x="918" y="260"/>
                    <a:pt x="917" y="258"/>
                  </a:cubicBezTo>
                  <a:cubicBezTo>
                    <a:pt x="917" y="257"/>
                    <a:pt x="916" y="256"/>
                    <a:pt x="915" y="255"/>
                  </a:cubicBezTo>
                  <a:cubicBezTo>
                    <a:pt x="916" y="256"/>
                    <a:pt x="917" y="256"/>
                    <a:pt x="917" y="256"/>
                  </a:cubicBezTo>
                  <a:cubicBezTo>
                    <a:pt x="918" y="256"/>
                    <a:pt x="918" y="257"/>
                    <a:pt x="918" y="257"/>
                  </a:cubicBezTo>
                  <a:cubicBezTo>
                    <a:pt x="920" y="259"/>
                    <a:pt x="921" y="257"/>
                    <a:pt x="922" y="255"/>
                  </a:cubicBezTo>
                  <a:cubicBezTo>
                    <a:pt x="922" y="254"/>
                    <a:pt x="921" y="251"/>
                    <a:pt x="921" y="249"/>
                  </a:cubicBezTo>
                  <a:cubicBezTo>
                    <a:pt x="921" y="248"/>
                    <a:pt x="918" y="244"/>
                    <a:pt x="918" y="243"/>
                  </a:cubicBezTo>
                  <a:cubicBezTo>
                    <a:pt x="918" y="240"/>
                    <a:pt x="917" y="239"/>
                    <a:pt x="916" y="236"/>
                  </a:cubicBezTo>
                  <a:cubicBezTo>
                    <a:pt x="915" y="234"/>
                    <a:pt x="911" y="233"/>
                    <a:pt x="910" y="231"/>
                  </a:cubicBezTo>
                  <a:cubicBezTo>
                    <a:pt x="909" y="230"/>
                    <a:pt x="909" y="230"/>
                    <a:pt x="908" y="230"/>
                  </a:cubicBezTo>
                  <a:cubicBezTo>
                    <a:pt x="908" y="230"/>
                    <a:pt x="907" y="230"/>
                    <a:pt x="907" y="230"/>
                  </a:cubicBezTo>
                  <a:cubicBezTo>
                    <a:pt x="907" y="231"/>
                    <a:pt x="905" y="227"/>
                    <a:pt x="905" y="227"/>
                  </a:cubicBezTo>
                  <a:cubicBezTo>
                    <a:pt x="904" y="224"/>
                    <a:pt x="904" y="222"/>
                    <a:pt x="903" y="220"/>
                  </a:cubicBezTo>
                  <a:cubicBezTo>
                    <a:pt x="903" y="219"/>
                    <a:pt x="902" y="218"/>
                    <a:pt x="902" y="218"/>
                  </a:cubicBezTo>
                  <a:cubicBezTo>
                    <a:pt x="898" y="218"/>
                    <a:pt x="901" y="216"/>
                    <a:pt x="900" y="214"/>
                  </a:cubicBezTo>
                  <a:cubicBezTo>
                    <a:pt x="899" y="213"/>
                    <a:pt x="897" y="214"/>
                    <a:pt x="898" y="212"/>
                  </a:cubicBezTo>
                  <a:cubicBezTo>
                    <a:pt x="898" y="211"/>
                    <a:pt x="893" y="208"/>
                    <a:pt x="892" y="206"/>
                  </a:cubicBezTo>
                  <a:cubicBezTo>
                    <a:pt x="892" y="206"/>
                    <a:pt x="892" y="206"/>
                    <a:pt x="892" y="206"/>
                  </a:cubicBezTo>
                  <a:cubicBezTo>
                    <a:pt x="893" y="207"/>
                    <a:pt x="893" y="207"/>
                    <a:pt x="893" y="207"/>
                  </a:cubicBezTo>
                  <a:cubicBezTo>
                    <a:pt x="897" y="208"/>
                    <a:pt x="904" y="214"/>
                    <a:pt x="906" y="212"/>
                  </a:cubicBezTo>
                  <a:cubicBezTo>
                    <a:pt x="907" y="212"/>
                    <a:pt x="907" y="211"/>
                    <a:pt x="907" y="210"/>
                  </a:cubicBezTo>
                  <a:cubicBezTo>
                    <a:pt x="907" y="210"/>
                    <a:pt x="902" y="205"/>
                    <a:pt x="904" y="205"/>
                  </a:cubicBezTo>
                  <a:cubicBezTo>
                    <a:pt x="905" y="205"/>
                    <a:pt x="905" y="205"/>
                    <a:pt x="906" y="205"/>
                  </a:cubicBezTo>
                  <a:cubicBezTo>
                    <a:pt x="907" y="204"/>
                    <a:pt x="913" y="211"/>
                    <a:pt x="914" y="212"/>
                  </a:cubicBezTo>
                  <a:cubicBezTo>
                    <a:pt x="916" y="212"/>
                    <a:pt x="921" y="209"/>
                    <a:pt x="918" y="212"/>
                  </a:cubicBezTo>
                  <a:cubicBezTo>
                    <a:pt x="917" y="213"/>
                    <a:pt x="915" y="214"/>
                    <a:pt x="916" y="215"/>
                  </a:cubicBezTo>
                  <a:cubicBezTo>
                    <a:pt x="917" y="216"/>
                    <a:pt x="920" y="215"/>
                    <a:pt x="921" y="215"/>
                  </a:cubicBezTo>
                  <a:cubicBezTo>
                    <a:pt x="922" y="215"/>
                    <a:pt x="923" y="214"/>
                    <a:pt x="924" y="214"/>
                  </a:cubicBezTo>
                  <a:cubicBezTo>
                    <a:pt x="925" y="213"/>
                    <a:pt x="926" y="212"/>
                    <a:pt x="927" y="212"/>
                  </a:cubicBezTo>
                  <a:cubicBezTo>
                    <a:pt x="927" y="212"/>
                    <a:pt x="927" y="212"/>
                    <a:pt x="927" y="212"/>
                  </a:cubicBezTo>
                  <a:cubicBezTo>
                    <a:pt x="926" y="213"/>
                    <a:pt x="925" y="213"/>
                    <a:pt x="924" y="214"/>
                  </a:cubicBezTo>
                  <a:cubicBezTo>
                    <a:pt x="923" y="215"/>
                    <a:pt x="919" y="215"/>
                    <a:pt x="919" y="218"/>
                  </a:cubicBezTo>
                  <a:cubicBezTo>
                    <a:pt x="919" y="219"/>
                    <a:pt x="919" y="220"/>
                    <a:pt x="919" y="222"/>
                  </a:cubicBezTo>
                  <a:cubicBezTo>
                    <a:pt x="919" y="223"/>
                    <a:pt x="923" y="226"/>
                    <a:pt x="922" y="226"/>
                  </a:cubicBezTo>
                  <a:cubicBezTo>
                    <a:pt x="923" y="228"/>
                    <a:pt x="926" y="228"/>
                    <a:pt x="928" y="230"/>
                  </a:cubicBezTo>
                  <a:cubicBezTo>
                    <a:pt x="930" y="231"/>
                    <a:pt x="931" y="235"/>
                    <a:pt x="934" y="235"/>
                  </a:cubicBezTo>
                  <a:cubicBezTo>
                    <a:pt x="935" y="235"/>
                    <a:pt x="936" y="234"/>
                    <a:pt x="936" y="232"/>
                  </a:cubicBezTo>
                  <a:cubicBezTo>
                    <a:pt x="937" y="230"/>
                    <a:pt x="934" y="225"/>
                    <a:pt x="936" y="223"/>
                  </a:cubicBezTo>
                  <a:cubicBezTo>
                    <a:pt x="938" y="225"/>
                    <a:pt x="940" y="226"/>
                    <a:pt x="944" y="226"/>
                  </a:cubicBezTo>
                  <a:cubicBezTo>
                    <a:pt x="944" y="226"/>
                    <a:pt x="944" y="225"/>
                    <a:pt x="944" y="225"/>
                  </a:cubicBezTo>
                  <a:cubicBezTo>
                    <a:pt x="945" y="223"/>
                    <a:pt x="943" y="221"/>
                    <a:pt x="946" y="221"/>
                  </a:cubicBezTo>
                  <a:cubicBezTo>
                    <a:pt x="948" y="221"/>
                    <a:pt x="950" y="222"/>
                    <a:pt x="950" y="220"/>
                  </a:cubicBezTo>
                  <a:cubicBezTo>
                    <a:pt x="951" y="220"/>
                    <a:pt x="951" y="220"/>
                    <a:pt x="950" y="220"/>
                  </a:cubicBezTo>
                  <a:cubicBezTo>
                    <a:pt x="950" y="219"/>
                    <a:pt x="950" y="219"/>
                    <a:pt x="950" y="219"/>
                  </a:cubicBezTo>
                  <a:cubicBezTo>
                    <a:pt x="948" y="217"/>
                    <a:pt x="952" y="218"/>
                    <a:pt x="953" y="218"/>
                  </a:cubicBezTo>
                  <a:cubicBezTo>
                    <a:pt x="954" y="218"/>
                    <a:pt x="955" y="218"/>
                    <a:pt x="956" y="217"/>
                  </a:cubicBezTo>
                  <a:cubicBezTo>
                    <a:pt x="956" y="217"/>
                    <a:pt x="956" y="217"/>
                    <a:pt x="956" y="217"/>
                  </a:cubicBezTo>
                  <a:cubicBezTo>
                    <a:pt x="953" y="213"/>
                    <a:pt x="959" y="216"/>
                    <a:pt x="958" y="212"/>
                  </a:cubicBezTo>
                  <a:close/>
                  <a:moveTo>
                    <a:pt x="661" y="8"/>
                  </a:moveTo>
                  <a:cubicBezTo>
                    <a:pt x="661" y="8"/>
                    <a:pt x="661" y="8"/>
                    <a:pt x="662" y="8"/>
                  </a:cubicBezTo>
                  <a:cubicBezTo>
                    <a:pt x="665" y="9"/>
                    <a:pt x="666" y="10"/>
                    <a:pt x="669" y="10"/>
                  </a:cubicBezTo>
                  <a:cubicBezTo>
                    <a:pt x="674" y="9"/>
                    <a:pt x="680" y="11"/>
                    <a:pt x="684" y="8"/>
                  </a:cubicBezTo>
                  <a:cubicBezTo>
                    <a:pt x="684" y="8"/>
                    <a:pt x="684" y="8"/>
                    <a:pt x="684" y="8"/>
                  </a:cubicBezTo>
                  <a:cubicBezTo>
                    <a:pt x="684" y="7"/>
                    <a:pt x="688" y="7"/>
                    <a:pt x="690" y="7"/>
                  </a:cubicBezTo>
                  <a:cubicBezTo>
                    <a:pt x="690" y="7"/>
                    <a:pt x="691" y="7"/>
                    <a:pt x="691" y="7"/>
                  </a:cubicBezTo>
                  <a:cubicBezTo>
                    <a:pt x="691" y="7"/>
                    <a:pt x="691" y="7"/>
                    <a:pt x="691" y="7"/>
                  </a:cubicBezTo>
                  <a:cubicBezTo>
                    <a:pt x="691" y="7"/>
                    <a:pt x="691" y="7"/>
                    <a:pt x="691" y="7"/>
                  </a:cubicBezTo>
                  <a:cubicBezTo>
                    <a:pt x="692" y="7"/>
                    <a:pt x="692" y="7"/>
                    <a:pt x="692" y="7"/>
                  </a:cubicBezTo>
                  <a:cubicBezTo>
                    <a:pt x="692" y="7"/>
                    <a:pt x="692" y="7"/>
                    <a:pt x="692" y="6"/>
                  </a:cubicBezTo>
                  <a:cubicBezTo>
                    <a:pt x="692" y="3"/>
                    <a:pt x="680" y="4"/>
                    <a:pt x="678" y="4"/>
                  </a:cubicBezTo>
                  <a:cubicBezTo>
                    <a:pt x="675" y="4"/>
                    <a:pt x="662" y="2"/>
                    <a:pt x="661" y="8"/>
                  </a:cubicBezTo>
                  <a:close/>
                  <a:moveTo>
                    <a:pt x="824" y="172"/>
                  </a:moveTo>
                  <a:cubicBezTo>
                    <a:pt x="824" y="174"/>
                    <a:pt x="826" y="176"/>
                    <a:pt x="828" y="176"/>
                  </a:cubicBezTo>
                  <a:cubicBezTo>
                    <a:pt x="831" y="176"/>
                    <a:pt x="835" y="177"/>
                    <a:pt x="838" y="177"/>
                  </a:cubicBezTo>
                  <a:cubicBezTo>
                    <a:pt x="840" y="177"/>
                    <a:pt x="841" y="176"/>
                    <a:pt x="842" y="175"/>
                  </a:cubicBezTo>
                  <a:cubicBezTo>
                    <a:pt x="843" y="174"/>
                    <a:pt x="844" y="172"/>
                    <a:pt x="845" y="171"/>
                  </a:cubicBezTo>
                  <a:cubicBezTo>
                    <a:pt x="846" y="170"/>
                    <a:pt x="848" y="168"/>
                    <a:pt x="847" y="166"/>
                  </a:cubicBezTo>
                  <a:cubicBezTo>
                    <a:pt x="845" y="164"/>
                    <a:pt x="839" y="160"/>
                    <a:pt x="836" y="161"/>
                  </a:cubicBezTo>
                  <a:cubicBezTo>
                    <a:pt x="836" y="160"/>
                    <a:pt x="836" y="160"/>
                    <a:pt x="836" y="160"/>
                  </a:cubicBezTo>
                  <a:cubicBezTo>
                    <a:pt x="832" y="161"/>
                    <a:pt x="830" y="163"/>
                    <a:pt x="828" y="165"/>
                  </a:cubicBezTo>
                  <a:cubicBezTo>
                    <a:pt x="826" y="167"/>
                    <a:pt x="823" y="169"/>
                    <a:pt x="824" y="172"/>
                  </a:cubicBezTo>
                  <a:close/>
                  <a:moveTo>
                    <a:pt x="1196" y="215"/>
                  </a:moveTo>
                  <a:cubicBezTo>
                    <a:pt x="1195" y="215"/>
                    <a:pt x="1195" y="214"/>
                    <a:pt x="1195" y="214"/>
                  </a:cubicBezTo>
                  <a:cubicBezTo>
                    <a:pt x="1195" y="214"/>
                    <a:pt x="1195" y="214"/>
                    <a:pt x="1195" y="214"/>
                  </a:cubicBezTo>
                  <a:cubicBezTo>
                    <a:pt x="1193" y="212"/>
                    <a:pt x="1191" y="211"/>
                    <a:pt x="1189" y="211"/>
                  </a:cubicBezTo>
                  <a:cubicBezTo>
                    <a:pt x="1189" y="211"/>
                    <a:pt x="1188" y="212"/>
                    <a:pt x="1189" y="212"/>
                  </a:cubicBezTo>
                  <a:cubicBezTo>
                    <a:pt x="1189" y="212"/>
                    <a:pt x="1189" y="212"/>
                    <a:pt x="1189" y="212"/>
                  </a:cubicBezTo>
                  <a:cubicBezTo>
                    <a:pt x="1189" y="212"/>
                    <a:pt x="1189" y="212"/>
                    <a:pt x="1189" y="212"/>
                  </a:cubicBezTo>
                  <a:cubicBezTo>
                    <a:pt x="1192" y="215"/>
                    <a:pt x="1194" y="217"/>
                    <a:pt x="1196" y="220"/>
                  </a:cubicBezTo>
                  <a:cubicBezTo>
                    <a:pt x="1196" y="220"/>
                    <a:pt x="1196" y="220"/>
                    <a:pt x="1196" y="220"/>
                  </a:cubicBezTo>
                  <a:cubicBezTo>
                    <a:pt x="1198" y="222"/>
                    <a:pt x="1199" y="224"/>
                    <a:pt x="1201" y="226"/>
                  </a:cubicBezTo>
                  <a:cubicBezTo>
                    <a:pt x="1202" y="227"/>
                    <a:pt x="1210" y="234"/>
                    <a:pt x="1211" y="231"/>
                  </a:cubicBezTo>
                  <a:cubicBezTo>
                    <a:pt x="1211" y="230"/>
                    <a:pt x="1210" y="228"/>
                    <a:pt x="1209" y="227"/>
                  </a:cubicBezTo>
                  <a:cubicBezTo>
                    <a:pt x="1207" y="225"/>
                    <a:pt x="1204" y="223"/>
                    <a:pt x="1202" y="221"/>
                  </a:cubicBezTo>
                  <a:cubicBezTo>
                    <a:pt x="1200" y="219"/>
                    <a:pt x="1198" y="217"/>
                    <a:pt x="1196" y="215"/>
                  </a:cubicBezTo>
                  <a:close/>
                  <a:moveTo>
                    <a:pt x="824" y="143"/>
                  </a:moveTo>
                  <a:cubicBezTo>
                    <a:pt x="822" y="144"/>
                    <a:pt x="819" y="144"/>
                    <a:pt x="816" y="146"/>
                  </a:cubicBezTo>
                  <a:cubicBezTo>
                    <a:pt x="816" y="147"/>
                    <a:pt x="814" y="148"/>
                    <a:pt x="814" y="149"/>
                  </a:cubicBezTo>
                  <a:cubicBezTo>
                    <a:pt x="814" y="151"/>
                    <a:pt x="817" y="150"/>
                    <a:pt x="818" y="150"/>
                  </a:cubicBezTo>
                  <a:cubicBezTo>
                    <a:pt x="821" y="150"/>
                    <a:pt x="826" y="148"/>
                    <a:pt x="828" y="145"/>
                  </a:cubicBezTo>
                  <a:cubicBezTo>
                    <a:pt x="829" y="144"/>
                    <a:pt x="829" y="143"/>
                    <a:pt x="829" y="142"/>
                  </a:cubicBezTo>
                  <a:cubicBezTo>
                    <a:pt x="828" y="141"/>
                    <a:pt x="826" y="142"/>
                    <a:pt x="824" y="143"/>
                  </a:cubicBezTo>
                  <a:close/>
                  <a:moveTo>
                    <a:pt x="962" y="54"/>
                  </a:moveTo>
                  <a:cubicBezTo>
                    <a:pt x="960" y="53"/>
                    <a:pt x="958" y="52"/>
                    <a:pt x="956" y="52"/>
                  </a:cubicBezTo>
                  <a:cubicBezTo>
                    <a:pt x="955" y="52"/>
                    <a:pt x="955" y="53"/>
                    <a:pt x="955" y="53"/>
                  </a:cubicBezTo>
                  <a:cubicBezTo>
                    <a:pt x="955" y="54"/>
                    <a:pt x="956" y="54"/>
                    <a:pt x="956" y="54"/>
                  </a:cubicBezTo>
                  <a:cubicBezTo>
                    <a:pt x="960" y="56"/>
                    <a:pt x="962" y="57"/>
                    <a:pt x="966" y="58"/>
                  </a:cubicBezTo>
                  <a:cubicBezTo>
                    <a:pt x="967" y="58"/>
                    <a:pt x="968" y="59"/>
                    <a:pt x="970" y="59"/>
                  </a:cubicBezTo>
                  <a:cubicBezTo>
                    <a:pt x="970" y="59"/>
                    <a:pt x="969" y="59"/>
                    <a:pt x="969" y="59"/>
                  </a:cubicBezTo>
                  <a:cubicBezTo>
                    <a:pt x="965" y="59"/>
                    <a:pt x="963" y="61"/>
                    <a:pt x="959" y="59"/>
                  </a:cubicBezTo>
                  <a:cubicBezTo>
                    <a:pt x="956" y="58"/>
                    <a:pt x="952" y="56"/>
                    <a:pt x="948" y="55"/>
                  </a:cubicBezTo>
                  <a:cubicBezTo>
                    <a:pt x="945" y="54"/>
                    <a:pt x="942" y="56"/>
                    <a:pt x="939" y="55"/>
                  </a:cubicBezTo>
                  <a:cubicBezTo>
                    <a:pt x="936" y="54"/>
                    <a:pt x="932" y="52"/>
                    <a:pt x="929" y="52"/>
                  </a:cubicBezTo>
                  <a:cubicBezTo>
                    <a:pt x="927" y="51"/>
                    <a:pt x="924" y="52"/>
                    <a:pt x="921" y="51"/>
                  </a:cubicBezTo>
                  <a:cubicBezTo>
                    <a:pt x="920" y="51"/>
                    <a:pt x="920" y="51"/>
                    <a:pt x="919" y="51"/>
                  </a:cubicBezTo>
                  <a:cubicBezTo>
                    <a:pt x="918" y="51"/>
                    <a:pt x="914" y="53"/>
                    <a:pt x="917" y="54"/>
                  </a:cubicBezTo>
                  <a:cubicBezTo>
                    <a:pt x="919" y="55"/>
                    <a:pt x="921" y="57"/>
                    <a:pt x="923" y="58"/>
                  </a:cubicBezTo>
                  <a:cubicBezTo>
                    <a:pt x="925" y="58"/>
                    <a:pt x="927" y="59"/>
                    <a:pt x="929" y="61"/>
                  </a:cubicBezTo>
                  <a:cubicBezTo>
                    <a:pt x="930" y="62"/>
                    <a:pt x="931" y="62"/>
                    <a:pt x="932" y="63"/>
                  </a:cubicBezTo>
                  <a:cubicBezTo>
                    <a:pt x="934" y="64"/>
                    <a:pt x="936" y="65"/>
                    <a:pt x="938" y="65"/>
                  </a:cubicBezTo>
                  <a:cubicBezTo>
                    <a:pt x="941" y="65"/>
                    <a:pt x="943" y="67"/>
                    <a:pt x="946" y="68"/>
                  </a:cubicBezTo>
                  <a:cubicBezTo>
                    <a:pt x="948" y="68"/>
                    <a:pt x="950" y="68"/>
                    <a:pt x="951" y="69"/>
                  </a:cubicBezTo>
                  <a:cubicBezTo>
                    <a:pt x="956" y="72"/>
                    <a:pt x="948" y="69"/>
                    <a:pt x="947" y="69"/>
                  </a:cubicBezTo>
                  <a:cubicBezTo>
                    <a:pt x="944" y="67"/>
                    <a:pt x="941" y="66"/>
                    <a:pt x="939" y="66"/>
                  </a:cubicBezTo>
                  <a:cubicBezTo>
                    <a:pt x="938" y="66"/>
                    <a:pt x="938" y="67"/>
                    <a:pt x="938" y="67"/>
                  </a:cubicBezTo>
                  <a:cubicBezTo>
                    <a:pt x="939" y="69"/>
                    <a:pt x="942" y="70"/>
                    <a:pt x="943" y="70"/>
                  </a:cubicBezTo>
                  <a:cubicBezTo>
                    <a:pt x="945" y="71"/>
                    <a:pt x="946" y="72"/>
                    <a:pt x="947" y="73"/>
                  </a:cubicBezTo>
                  <a:cubicBezTo>
                    <a:pt x="946" y="72"/>
                    <a:pt x="944" y="71"/>
                    <a:pt x="942" y="70"/>
                  </a:cubicBezTo>
                  <a:cubicBezTo>
                    <a:pt x="938" y="68"/>
                    <a:pt x="935" y="66"/>
                    <a:pt x="930" y="65"/>
                  </a:cubicBezTo>
                  <a:cubicBezTo>
                    <a:pt x="929" y="64"/>
                    <a:pt x="925" y="63"/>
                    <a:pt x="923" y="64"/>
                  </a:cubicBezTo>
                  <a:cubicBezTo>
                    <a:pt x="922" y="65"/>
                    <a:pt x="922" y="66"/>
                    <a:pt x="923" y="67"/>
                  </a:cubicBezTo>
                  <a:cubicBezTo>
                    <a:pt x="924" y="68"/>
                    <a:pt x="929" y="70"/>
                    <a:pt x="929" y="69"/>
                  </a:cubicBezTo>
                  <a:cubicBezTo>
                    <a:pt x="929" y="70"/>
                    <a:pt x="930" y="71"/>
                    <a:pt x="931" y="72"/>
                  </a:cubicBezTo>
                  <a:cubicBezTo>
                    <a:pt x="933" y="73"/>
                    <a:pt x="934" y="73"/>
                    <a:pt x="936" y="74"/>
                  </a:cubicBezTo>
                  <a:cubicBezTo>
                    <a:pt x="939" y="76"/>
                    <a:pt x="935" y="74"/>
                    <a:pt x="935" y="74"/>
                  </a:cubicBezTo>
                  <a:cubicBezTo>
                    <a:pt x="932" y="73"/>
                    <a:pt x="929" y="73"/>
                    <a:pt x="927" y="74"/>
                  </a:cubicBezTo>
                  <a:cubicBezTo>
                    <a:pt x="927" y="74"/>
                    <a:pt x="927" y="74"/>
                    <a:pt x="927" y="75"/>
                  </a:cubicBezTo>
                  <a:cubicBezTo>
                    <a:pt x="931" y="77"/>
                    <a:pt x="934" y="79"/>
                    <a:pt x="938" y="80"/>
                  </a:cubicBezTo>
                  <a:cubicBezTo>
                    <a:pt x="940" y="82"/>
                    <a:pt x="942" y="82"/>
                    <a:pt x="944" y="84"/>
                  </a:cubicBezTo>
                  <a:cubicBezTo>
                    <a:pt x="945" y="85"/>
                    <a:pt x="946" y="85"/>
                    <a:pt x="947" y="85"/>
                  </a:cubicBezTo>
                  <a:cubicBezTo>
                    <a:pt x="947" y="84"/>
                    <a:pt x="947" y="84"/>
                    <a:pt x="947" y="84"/>
                  </a:cubicBezTo>
                  <a:cubicBezTo>
                    <a:pt x="947" y="83"/>
                    <a:pt x="947" y="82"/>
                    <a:pt x="947" y="81"/>
                  </a:cubicBezTo>
                  <a:cubicBezTo>
                    <a:pt x="948" y="81"/>
                    <a:pt x="948" y="82"/>
                    <a:pt x="948" y="82"/>
                  </a:cubicBezTo>
                  <a:cubicBezTo>
                    <a:pt x="950" y="83"/>
                    <a:pt x="952" y="83"/>
                    <a:pt x="953" y="85"/>
                  </a:cubicBezTo>
                  <a:cubicBezTo>
                    <a:pt x="954" y="87"/>
                    <a:pt x="956" y="84"/>
                    <a:pt x="957" y="86"/>
                  </a:cubicBezTo>
                  <a:cubicBezTo>
                    <a:pt x="958" y="86"/>
                    <a:pt x="959" y="86"/>
                    <a:pt x="959" y="86"/>
                  </a:cubicBezTo>
                  <a:cubicBezTo>
                    <a:pt x="963" y="85"/>
                    <a:pt x="960" y="87"/>
                    <a:pt x="962" y="88"/>
                  </a:cubicBezTo>
                  <a:cubicBezTo>
                    <a:pt x="963" y="88"/>
                    <a:pt x="963" y="88"/>
                    <a:pt x="964" y="88"/>
                  </a:cubicBezTo>
                  <a:cubicBezTo>
                    <a:pt x="969" y="86"/>
                    <a:pt x="970" y="89"/>
                    <a:pt x="973" y="91"/>
                  </a:cubicBezTo>
                  <a:cubicBezTo>
                    <a:pt x="975" y="93"/>
                    <a:pt x="978" y="91"/>
                    <a:pt x="981" y="93"/>
                  </a:cubicBezTo>
                  <a:cubicBezTo>
                    <a:pt x="982" y="95"/>
                    <a:pt x="984" y="96"/>
                    <a:pt x="986" y="97"/>
                  </a:cubicBezTo>
                  <a:cubicBezTo>
                    <a:pt x="988" y="98"/>
                    <a:pt x="990" y="99"/>
                    <a:pt x="992" y="101"/>
                  </a:cubicBezTo>
                  <a:cubicBezTo>
                    <a:pt x="995" y="103"/>
                    <a:pt x="999" y="104"/>
                    <a:pt x="997" y="109"/>
                  </a:cubicBezTo>
                  <a:cubicBezTo>
                    <a:pt x="996" y="111"/>
                    <a:pt x="1001" y="112"/>
                    <a:pt x="1002" y="113"/>
                  </a:cubicBezTo>
                  <a:cubicBezTo>
                    <a:pt x="1003" y="114"/>
                    <a:pt x="1004" y="115"/>
                    <a:pt x="1004" y="116"/>
                  </a:cubicBezTo>
                  <a:cubicBezTo>
                    <a:pt x="1002" y="116"/>
                    <a:pt x="1001" y="116"/>
                    <a:pt x="1000" y="117"/>
                  </a:cubicBezTo>
                  <a:cubicBezTo>
                    <a:pt x="1000" y="117"/>
                    <a:pt x="1000" y="117"/>
                    <a:pt x="1000" y="117"/>
                  </a:cubicBezTo>
                  <a:cubicBezTo>
                    <a:pt x="1001" y="119"/>
                    <a:pt x="1003" y="119"/>
                    <a:pt x="1004" y="120"/>
                  </a:cubicBezTo>
                  <a:cubicBezTo>
                    <a:pt x="1005" y="120"/>
                    <a:pt x="1005" y="124"/>
                    <a:pt x="1006" y="125"/>
                  </a:cubicBezTo>
                  <a:cubicBezTo>
                    <a:pt x="1007" y="126"/>
                    <a:pt x="1008" y="126"/>
                    <a:pt x="1009" y="127"/>
                  </a:cubicBezTo>
                  <a:cubicBezTo>
                    <a:pt x="1010" y="128"/>
                    <a:pt x="1012" y="132"/>
                    <a:pt x="1012" y="133"/>
                  </a:cubicBezTo>
                  <a:cubicBezTo>
                    <a:pt x="1014" y="137"/>
                    <a:pt x="1011" y="137"/>
                    <a:pt x="1014" y="139"/>
                  </a:cubicBezTo>
                  <a:cubicBezTo>
                    <a:pt x="1015" y="139"/>
                    <a:pt x="1015" y="139"/>
                    <a:pt x="1016" y="140"/>
                  </a:cubicBezTo>
                  <a:cubicBezTo>
                    <a:pt x="1018" y="140"/>
                    <a:pt x="1018" y="140"/>
                    <a:pt x="1017" y="142"/>
                  </a:cubicBezTo>
                  <a:cubicBezTo>
                    <a:pt x="1015" y="141"/>
                    <a:pt x="1015" y="142"/>
                    <a:pt x="1014" y="143"/>
                  </a:cubicBezTo>
                  <a:cubicBezTo>
                    <a:pt x="1012" y="144"/>
                    <a:pt x="1014" y="147"/>
                    <a:pt x="1015" y="148"/>
                  </a:cubicBezTo>
                  <a:cubicBezTo>
                    <a:pt x="1016" y="149"/>
                    <a:pt x="1013" y="155"/>
                    <a:pt x="1012" y="155"/>
                  </a:cubicBezTo>
                  <a:cubicBezTo>
                    <a:pt x="1011" y="156"/>
                    <a:pt x="1011" y="158"/>
                    <a:pt x="1013" y="159"/>
                  </a:cubicBezTo>
                  <a:cubicBezTo>
                    <a:pt x="1015" y="160"/>
                    <a:pt x="1017" y="164"/>
                    <a:pt x="1020" y="164"/>
                  </a:cubicBezTo>
                  <a:cubicBezTo>
                    <a:pt x="1021" y="164"/>
                    <a:pt x="1024" y="164"/>
                    <a:pt x="1025" y="162"/>
                  </a:cubicBezTo>
                  <a:cubicBezTo>
                    <a:pt x="1025" y="162"/>
                    <a:pt x="1025" y="159"/>
                    <a:pt x="1026" y="160"/>
                  </a:cubicBezTo>
                  <a:cubicBezTo>
                    <a:pt x="1028" y="160"/>
                    <a:pt x="1031" y="161"/>
                    <a:pt x="1031" y="163"/>
                  </a:cubicBezTo>
                  <a:cubicBezTo>
                    <a:pt x="1031" y="164"/>
                    <a:pt x="1031" y="169"/>
                    <a:pt x="1032" y="169"/>
                  </a:cubicBezTo>
                  <a:cubicBezTo>
                    <a:pt x="1033" y="170"/>
                    <a:pt x="1035" y="171"/>
                    <a:pt x="1035" y="171"/>
                  </a:cubicBezTo>
                  <a:cubicBezTo>
                    <a:pt x="1035" y="172"/>
                    <a:pt x="1035" y="172"/>
                    <a:pt x="1036" y="173"/>
                  </a:cubicBezTo>
                  <a:cubicBezTo>
                    <a:pt x="1037" y="174"/>
                    <a:pt x="1037" y="175"/>
                    <a:pt x="1038" y="176"/>
                  </a:cubicBezTo>
                  <a:cubicBezTo>
                    <a:pt x="1038" y="177"/>
                    <a:pt x="1038" y="178"/>
                    <a:pt x="1037" y="177"/>
                  </a:cubicBezTo>
                  <a:cubicBezTo>
                    <a:pt x="1036" y="176"/>
                    <a:pt x="1035" y="175"/>
                    <a:pt x="1033" y="175"/>
                  </a:cubicBezTo>
                  <a:cubicBezTo>
                    <a:pt x="1027" y="173"/>
                    <a:pt x="1031" y="172"/>
                    <a:pt x="1028" y="171"/>
                  </a:cubicBezTo>
                  <a:cubicBezTo>
                    <a:pt x="1027" y="170"/>
                    <a:pt x="1024" y="170"/>
                    <a:pt x="1023" y="169"/>
                  </a:cubicBezTo>
                  <a:cubicBezTo>
                    <a:pt x="1021" y="168"/>
                    <a:pt x="1018" y="168"/>
                    <a:pt x="1016" y="170"/>
                  </a:cubicBezTo>
                  <a:cubicBezTo>
                    <a:pt x="1016" y="170"/>
                    <a:pt x="1016" y="170"/>
                    <a:pt x="1016" y="170"/>
                  </a:cubicBezTo>
                  <a:cubicBezTo>
                    <a:pt x="1017" y="172"/>
                    <a:pt x="1017" y="171"/>
                    <a:pt x="1019" y="172"/>
                  </a:cubicBezTo>
                  <a:cubicBezTo>
                    <a:pt x="1023" y="174"/>
                    <a:pt x="1020" y="175"/>
                    <a:pt x="1022" y="177"/>
                  </a:cubicBezTo>
                  <a:cubicBezTo>
                    <a:pt x="1022" y="177"/>
                    <a:pt x="1023" y="177"/>
                    <a:pt x="1024" y="178"/>
                  </a:cubicBezTo>
                  <a:cubicBezTo>
                    <a:pt x="1027" y="179"/>
                    <a:pt x="1029" y="180"/>
                    <a:pt x="1030" y="182"/>
                  </a:cubicBezTo>
                  <a:cubicBezTo>
                    <a:pt x="1033" y="185"/>
                    <a:pt x="1037" y="188"/>
                    <a:pt x="1040" y="189"/>
                  </a:cubicBezTo>
                  <a:cubicBezTo>
                    <a:pt x="1043" y="191"/>
                    <a:pt x="1046" y="191"/>
                    <a:pt x="1047" y="193"/>
                  </a:cubicBezTo>
                  <a:cubicBezTo>
                    <a:pt x="1045" y="194"/>
                    <a:pt x="1044" y="196"/>
                    <a:pt x="1041" y="197"/>
                  </a:cubicBezTo>
                  <a:cubicBezTo>
                    <a:pt x="1041" y="198"/>
                    <a:pt x="1041" y="198"/>
                    <a:pt x="1041" y="198"/>
                  </a:cubicBezTo>
                  <a:cubicBezTo>
                    <a:pt x="1042" y="202"/>
                    <a:pt x="1040" y="204"/>
                    <a:pt x="1036" y="204"/>
                  </a:cubicBezTo>
                  <a:cubicBezTo>
                    <a:pt x="1035" y="204"/>
                    <a:pt x="1033" y="204"/>
                    <a:pt x="1032" y="205"/>
                  </a:cubicBezTo>
                  <a:cubicBezTo>
                    <a:pt x="1032" y="206"/>
                    <a:pt x="1032" y="207"/>
                    <a:pt x="1033" y="208"/>
                  </a:cubicBezTo>
                  <a:cubicBezTo>
                    <a:pt x="1031" y="207"/>
                    <a:pt x="1029" y="206"/>
                    <a:pt x="1027" y="206"/>
                  </a:cubicBezTo>
                  <a:cubicBezTo>
                    <a:pt x="1027" y="206"/>
                    <a:pt x="1026" y="206"/>
                    <a:pt x="1026" y="206"/>
                  </a:cubicBezTo>
                  <a:cubicBezTo>
                    <a:pt x="1026" y="210"/>
                    <a:pt x="1023" y="214"/>
                    <a:pt x="1021" y="216"/>
                  </a:cubicBezTo>
                  <a:cubicBezTo>
                    <a:pt x="1018" y="219"/>
                    <a:pt x="1019" y="219"/>
                    <a:pt x="1022" y="222"/>
                  </a:cubicBezTo>
                  <a:cubicBezTo>
                    <a:pt x="1026" y="227"/>
                    <a:pt x="1021" y="228"/>
                    <a:pt x="1020" y="231"/>
                  </a:cubicBezTo>
                  <a:cubicBezTo>
                    <a:pt x="1019" y="234"/>
                    <a:pt x="1022" y="235"/>
                    <a:pt x="1022" y="238"/>
                  </a:cubicBezTo>
                  <a:cubicBezTo>
                    <a:pt x="1022" y="239"/>
                    <a:pt x="1022" y="239"/>
                    <a:pt x="1023" y="240"/>
                  </a:cubicBezTo>
                  <a:cubicBezTo>
                    <a:pt x="1026" y="241"/>
                    <a:pt x="1027" y="242"/>
                    <a:pt x="1028" y="245"/>
                  </a:cubicBezTo>
                  <a:cubicBezTo>
                    <a:pt x="1029" y="245"/>
                    <a:pt x="1031" y="246"/>
                    <a:pt x="1029" y="247"/>
                  </a:cubicBezTo>
                  <a:cubicBezTo>
                    <a:pt x="1029" y="248"/>
                    <a:pt x="1028" y="248"/>
                    <a:pt x="1028" y="249"/>
                  </a:cubicBezTo>
                  <a:cubicBezTo>
                    <a:pt x="1028" y="251"/>
                    <a:pt x="1029" y="253"/>
                    <a:pt x="1030" y="255"/>
                  </a:cubicBezTo>
                  <a:cubicBezTo>
                    <a:pt x="1031" y="258"/>
                    <a:pt x="1030" y="256"/>
                    <a:pt x="1030" y="258"/>
                  </a:cubicBezTo>
                  <a:cubicBezTo>
                    <a:pt x="1029" y="259"/>
                    <a:pt x="1030" y="260"/>
                    <a:pt x="1030" y="262"/>
                  </a:cubicBezTo>
                  <a:cubicBezTo>
                    <a:pt x="1030" y="267"/>
                    <a:pt x="1035" y="264"/>
                    <a:pt x="1038" y="264"/>
                  </a:cubicBezTo>
                  <a:cubicBezTo>
                    <a:pt x="1040" y="264"/>
                    <a:pt x="1044" y="260"/>
                    <a:pt x="1044" y="264"/>
                  </a:cubicBezTo>
                  <a:cubicBezTo>
                    <a:pt x="1044" y="265"/>
                    <a:pt x="1044" y="265"/>
                    <a:pt x="1044" y="266"/>
                  </a:cubicBezTo>
                  <a:cubicBezTo>
                    <a:pt x="1045" y="266"/>
                    <a:pt x="1045" y="267"/>
                    <a:pt x="1044" y="267"/>
                  </a:cubicBezTo>
                  <a:cubicBezTo>
                    <a:pt x="1041" y="267"/>
                    <a:pt x="1038" y="268"/>
                    <a:pt x="1035" y="268"/>
                  </a:cubicBezTo>
                  <a:cubicBezTo>
                    <a:pt x="1033" y="268"/>
                    <a:pt x="1035" y="272"/>
                    <a:pt x="1035" y="272"/>
                  </a:cubicBezTo>
                  <a:cubicBezTo>
                    <a:pt x="1036" y="274"/>
                    <a:pt x="1038" y="274"/>
                    <a:pt x="1038" y="276"/>
                  </a:cubicBezTo>
                  <a:cubicBezTo>
                    <a:pt x="1038" y="278"/>
                    <a:pt x="1038" y="280"/>
                    <a:pt x="1039" y="282"/>
                  </a:cubicBezTo>
                  <a:cubicBezTo>
                    <a:pt x="1040" y="283"/>
                    <a:pt x="1041" y="285"/>
                    <a:pt x="1043" y="286"/>
                  </a:cubicBezTo>
                  <a:cubicBezTo>
                    <a:pt x="1046" y="288"/>
                    <a:pt x="1045" y="289"/>
                    <a:pt x="1046" y="291"/>
                  </a:cubicBezTo>
                  <a:cubicBezTo>
                    <a:pt x="1047" y="296"/>
                    <a:pt x="1053" y="303"/>
                    <a:pt x="1051" y="307"/>
                  </a:cubicBezTo>
                  <a:cubicBezTo>
                    <a:pt x="1050" y="310"/>
                    <a:pt x="1053" y="312"/>
                    <a:pt x="1054" y="313"/>
                  </a:cubicBezTo>
                  <a:cubicBezTo>
                    <a:pt x="1056" y="314"/>
                    <a:pt x="1057" y="316"/>
                    <a:pt x="1058" y="317"/>
                  </a:cubicBezTo>
                  <a:cubicBezTo>
                    <a:pt x="1063" y="318"/>
                    <a:pt x="1063" y="319"/>
                    <a:pt x="1063" y="323"/>
                  </a:cubicBezTo>
                  <a:cubicBezTo>
                    <a:pt x="1062" y="326"/>
                    <a:pt x="1064" y="326"/>
                    <a:pt x="1066" y="326"/>
                  </a:cubicBezTo>
                  <a:cubicBezTo>
                    <a:pt x="1069" y="325"/>
                    <a:pt x="1072" y="323"/>
                    <a:pt x="1075" y="323"/>
                  </a:cubicBezTo>
                  <a:cubicBezTo>
                    <a:pt x="1075" y="323"/>
                    <a:pt x="1080" y="321"/>
                    <a:pt x="1079" y="323"/>
                  </a:cubicBezTo>
                  <a:cubicBezTo>
                    <a:pt x="1079" y="324"/>
                    <a:pt x="1079" y="325"/>
                    <a:pt x="1079" y="326"/>
                  </a:cubicBezTo>
                  <a:cubicBezTo>
                    <a:pt x="1079" y="328"/>
                    <a:pt x="1079" y="330"/>
                    <a:pt x="1079" y="332"/>
                  </a:cubicBezTo>
                  <a:cubicBezTo>
                    <a:pt x="1080" y="333"/>
                    <a:pt x="1082" y="334"/>
                    <a:pt x="1083" y="334"/>
                  </a:cubicBezTo>
                  <a:cubicBezTo>
                    <a:pt x="1085" y="336"/>
                    <a:pt x="1085" y="337"/>
                    <a:pt x="1086" y="338"/>
                  </a:cubicBezTo>
                  <a:cubicBezTo>
                    <a:pt x="1087" y="339"/>
                    <a:pt x="1089" y="339"/>
                    <a:pt x="1090" y="340"/>
                  </a:cubicBezTo>
                  <a:cubicBezTo>
                    <a:pt x="1092" y="342"/>
                    <a:pt x="1094" y="342"/>
                    <a:pt x="1095" y="345"/>
                  </a:cubicBezTo>
                  <a:cubicBezTo>
                    <a:pt x="1099" y="350"/>
                    <a:pt x="1106" y="335"/>
                    <a:pt x="1106" y="333"/>
                  </a:cubicBezTo>
                  <a:cubicBezTo>
                    <a:pt x="1107" y="332"/>
                    <a:pt x="1106" y="330"/>
                    <a:pt x="1106" y="328"/>
                  </a:cubicBezTo>
                  <a:cubicBezTo>
                    <a:pt x="1105" y="324"/>
                    <a:pt x="1107" y="323"/>
                    <a:pt x="1108" y="320"/>
                  </a:cubicBezTo>
                  <a:cubicBezTo>
                    <a:pt x="1109" y="317"/>
                    <a:pt x="1109" y="314"/>
                    <a:pt x="1108" y="312"/>
                  </a:cubicBezTo>
                  <a:cubicBezTo>
                    <a:pt x="1109" y="312"/>
                    <a:pt x="1111" y="311"/>
                    <a:pt x="1111" y="310"/>
                  </a:cubicBezTo>
                  <a:cubicBezTo>
                    <a:pt x="1114" y="306"/>
                    <a:pt x="1114" y="303"/>
                    <a:pt x="1118" y="300"/>
                  </a:cubicBezTo>
                  <a:cubicBezTo>
                    <a:pt x="1119" y="299"/>
                    <a:pt x="1121" y="295"/>
                    <a:pt x="1121" y="294"/>
                  </a:cubicBezTo>
                  <a:cubicBezTo>
                    <a:pt x="1121" y="292"/>
                    <a:pt x="1121" y="291"/>
                    <a:pt x="1120" y="290"/>
                  </a:cubicBezTo>
                  <a:cubicBezTo>
                    <a:pt x="1119" y="287"/>
                    <a:pt x="1120" y="287"/>
                    <a:pt x="1122" y="287"/>
                  </a:cubicBezTo>
                  <a:cubicBezTo>
                    <a:pt x="1124" y="287"/>
                    <a:pt x="1123" y="284"/>
                    <a:pt x="1123" y="284"/>
                  </a:cubicBezTo>
                  <a:cubicBezTo>
                    <a:pt x="1123" y="283"/>
                    <a:pt x="1122" y="279"/>
                    <a:pt x="1123" y="279"/>
                  </a:cubicBezTo>
                  <a:cubicBezTo>
                    <a:pt x="1123" y="278"/>
                    <a:pt x="1124" y="279"/>
                    <a:pt x="1124" y="278"/>
                  </a:cubicBezTo>
                  <a:cubicBezTo>
                    <a:pt x="1125" y="277"/>
                    <a:pt x="1124" y="272"/>
                    <a:pt x="1127" y="273"/>
                  </a:cubicBezTo>
                  <a:cubicBezTo>
                    <a:pt x="1129" y="274"/>
                    <a:pt x="1131" y="274"/>
                    <a:pt x="1132" y="275"/>
                  </a:cubicBezTo>
                  <a:cubicBezTo>
                    <a:pt x="1133" y="276"/>
                    <a:pt x="1133" y="276"/>
                    <a:pt x="1134" y="276"/>
                  </a:cubicBezTo>
                  <a:cubicBezTo>
                    <a:pt x="1136" y="276"/>
                    <a:pt x="1137" y="275"/>
                    <a:pt x="1138" y="272"/>
                  </a:cubicBezTo>
                  <a:cubicBezTo>
                    <a:pt x="1138" y="269"/>
                    <a:pt x="1139" y="272"/>
                    <a:pt x="1141" y="273"/>
                  </a:cubicBezTo>
                  <a:cubicBezTo>
                    <a:pt x="1144" y="274"/>
                    <a:pt x="1146" y="276"/>
                    <a:pt x="1150" y="276"/>
                  </a:cubicBezTo>
                  <a:cubicBezTo>
                    <a:pt x="1151" y="276"/>
                    <a:pt x="1152" y="276"/>
                    <a:pt x="1152" y="275"/>
                  </a:cubicBezTo>
                  <a:cubicBezTo>
                    <a:pt x="1154" y="274"/>
                    <a:pt x="1157" y="275"/>
                    <a:pt x="1158" y="274"/>
                  </a:cubicBezTo>
                  <a:cubicBezTo>
                    <a:pt x="1165" y="272"/>
                    <a:pt x="1164" y="262"/>
                    <a:pt x="1171" y="261"/>
                  </a:cubicBezTo>
                  <a:cubicBezTo>
                    <a:pt x="1172" y="260"/>
                    <a:pt x="1173" y="259"/>
                    <a:pt x="1172" y="257"/>
                  </a:cubicBezTo>
                  <a:cubicBezTo>
                    <a:pt x="1172" y="255"/>
                    <a:pt x="1171" y="253"/>
                    <a:pt x="1169" y="251"/>
                  </a:cubicBezTo>
                  <a:cubicBezTo>
                    <a:pt x="1170" y="252"/>
                    <a:pt x="1171" y="253"/>
                    <a:pt x="1171" y="253"/>
                  </a:cubicBezTo>
                  <a:cubicBezTo>
                    <a:pt x="1173" y="256"/>
                    <a:pt x="1174" y="257"/>
                    <a:pt x="1176" y="258"/>
                  </a:cubicBezTo>
                  <a:cubicBezTo>
                    <a:pt x="1181" y="261"/>
                    <a:pt x="1186" y="262"/>
                    <a:pt x="1192" y="262"/>
                  </a:cubicBezTo>
                  <a:cubicBezTo>
                    <a:pt x="1195" y="262"/>
                    <a:pt x="1198" y="263"/>
                    <a:pt x="1201" y="264"/>
                  </a:cubicBezTo>
                  <a:cubicBezTo>
                    <a:pt x="1203" y="264"/>
                    <a:pt x="1205" y="265"/>
                    <a:pt x="1206" y="264"/>
                  </a:cubicBezTo>
                  <a:cubicBezTo>
                    <a:pt x="1209" y="262"/>
                    <a:pt x="1212" y="260"/>
                    <a:pt x="1216" y="260"/>
                  </a:cubicBezTo>
                  <a:cubicBezTo>
                    <a:pt x="1217" y="259"/>
                    <a:pt x="1219" y="259"/>
                    <a:pt x="1220" y="258"/>
                  </a:cubicBezTo>
                  <a:cubicBezTo>
                    <a:pt x="1221" y="258"/>
                    <a:pt x="1221" y="258"/>
                    <a:pt x="1221" y="258"/>
                  </a:cubicBezTo>
                  <a:cubicBezTo>
                    <a:pt x="1220" y="256"/>
                    <a:pt x="1217" y="255"/>
                    <a:pt x="1216" y="254"/>
                  </a:cubicBezTo>
                  <a:cubicBezTo>
                    <a:pt x="1212" y="251"/>
                    <a:pt x="1209" y="250"/>
                    <a:pt x="1205" y="247"/>
                  </a:cubicBezTo>
                  <a:cubicBezTo>
                    <a:pt x="1204" y="247"/>
                    <a:pt x="1204" y="247"/>
                    <a:pt x="1203" y="247"/>
                  </a:cubicBezTo>
                  <a:cubicBezTo>
                    <a:pt x="1201" y="246"/>
                    <a:pt x="1199" y="245"/>
                    <a:pt x="1197" y="245"/>
                  </a:cubicBezTo>
                  <a:cubicBezTo>
                    <a:pt x="1194" y="245"/>
                    <a:pt x="1192" y="244"/>
                    <a:pt x="1191" y="243"/>
                  </a:cubicBezTo>
                  <a:cubicBezTo>
                    <a:pt x="1192" y="243"/>
                    <a:pt x="1193" y="243"/>
                    <a:pt x="1194" y="244"/>
                  </a:cubicBezTo>
                  <a:cubicBezTo>
                    <a:pt x="1195" y="244"/>
                    <a:pt x="1197" y="244"/>
                    <a:pt x="1198" y="244"/>
                  </a:cubicBezTo>
                  <a:cubicBezTo>
                    <a:pt x="1198" y="244"/>
                    <a:pt x="1199" y="243"/>
                    <a:pt x="1198" y="243"/>
                  </a:cubicBezTo>
                  <a:cubicBezTo>
                    <a:pt x="1197" y="242"/>
                    <a:pt x="1193" y="241"/>
                    <a:pt x="1191" y="240"/>
                  </a:cubicBezTo>
                  <a:cubicBezTo>
                    <a:pt x="1190" y="240"/>
                    <a:pt x="1189" y="238"/>
                    <a:pt x="1187" y="237"/>
                  </a:cubicBezTo>
                  <a:cubicBezTo>
                    <a:pt x="1186" y="237"/>
                    <a:pt x="1185" y="237"/>
                    <a:pt x="1184" y="237"/>
                  </a:cubicBezTo>
                  <a:cubicBezTo>
                    <a:pt x="1184" y="237"/>
                    <a:pt x="1184" y="237"/>
                    <a:pt x="1184" y="237"/>
                  </a:cubicBezTo>
                  <a:cubicBezTo>
                    <a:pt x="1185" y="237"/>
                    <a:pt x="1188" y="237"/>
                    <a:pt x="1188" y="235"/>
                  </a:cubicBezTo>
                  <a:cubicBezTo>
                    <a:pt x="1187" y="234"/>
                    <a:pt x="1187" y="233"/>
                    <a:pt x="1186" y="232"/>
                  </a:cubicBezTo>
                  <a:cubicBezTo>
                    <a:pt x="1187" y="232"/>
                    <a:pt x="1188" y="232"/>
                    <a:pt x="1189" y="233"/>
                  </a:cubicBezTo>
                  <a:cubicBezTo>
                    <a:pt x="1190" y="234"/>
                    <a:pt x="1191" y="234"/>
                    <a:pt x="1192" y="235"/>
                  </a:cubicBezTo>
                  <a:cubicBezTo>
                    <a:pt x="1194" y="236"/>
                    <a:pt x="1197" y="236"/>
                    <a:pt x="1198" y="236"/>
                  </a:cubicBezTo>
                  <a:cubicBezTo>
                    <a:pt x="1199" y="236"/>
                    <a:pt x="1199" y="235"/>
                    <a:pt x="1199" y="235"/>
                  </a:cubicBezTo>
                  <a:cubicBezTo>
                    <a:pt x="1198" y="235"/>
                    <a:pt x="1198" y="234"/>
                    <a:pt x="1198" y="234"/>
                  </a:cubicBezTo>
                  <a:cubicBezTo>
                    <a:pt x="1198" y="233"/>
                    <a:pt x="1195" y="231"/>
                    <a:pt x="1195" y="231"/>
                  </a:cubicBezTo>
                  <a:cubicBezTo>
                    <a:pt x="1193" y="230"/>
                    <a:pt x="1192" y="229"/>
                    <a:pt x="1190" y="228"/>
                  </a:cubicBezTo>
                  <a:cubicBezTo>
                    <a:pt x="1190" y="228"/>
                    <a:pt x="1190" y="228"/>
                    <a:pt x="1190" y="228"/>
                  </a:cubicBezTo>
                  <a:cubicBezTo>
                    <a:pt x="1189" y="227"/>
                    <a:pt x="1188" y="227"/>
                    <a:pt x="1187" y="227"/>
                  </a:cubicBezTo>
                  <a:cubicBezTo>
                    <a:pt x="1186" y="226"/>
                    <a:pt x="1183" y="227"/>
                    <a:pt x="1185" y="226"/>
                  </a:cubicBezTo>
                  <a:cubicBezTo>
                    <a:pt x="1186" y="225"/>
                    <a:pt x="1184" y="222"/>
                    <a:pt x="1184" y="222"/>
                  </a:cubicBezTo>
                  <a:cubicBezTo>
                    <a:pt x="1185" y="223"/>
                    <a:pt x="1187" y="224"/>
                    <a:pt x="1189" y="226"/>
                  </a:cubicBezTo>
                  <a:cubicBezTo>
                    <a:pt x="1191" y="228"/>
                    <a:pt x="1194" y="228"/>
                    <a:pt x="1195" y="230"/>
                  </a:cubicBezTo>
                  <a:cubicBezTo>
                    <a:pt x="1197" y="231"/>
                    <a:pt x="1201" y="234"/>
                    <a:pt x="1201" y="236"/>
                  </a:cubicBezTo>
                  <a:cubicBezTo>
                    <a:pt x="1201" y="239"/>
                    <a:pt x="1205" y="242"/>
                    <a:pt x="1207" y="245"/>
                  </a:cubicBezTo>
                  <a:cubicBezTo>
                    <a:pt x="1208" y="247"/>
                    <a:pt x="1212" y="252"/>
                    <a:pt x="1215" y="252"/>
                  </a:cubicBezTo>
                  <a:cubicBezTo>
                    <a:pt x="1217" y="253"/>
                    <a:pt x="1219" y="256"/>
                    <a:pt x="1221" y="256"/>
                  </a:cubicBezTo>
                  <a:cubicBezTo>
                    <a:pt x="1221" y="256"/>
                    <a:pt x="1221" y="256"/>
                    <a:pt x="1221" y="255"/>
                  </a:cubicBezTo>
                  <a:cubicBezTo>
                    <a:pt x="1222" y="250"/>
                    <a:pt x="1217" y="245"/>
                    <a:pt x="1214" y="241"/>
                  </a:cubicBezTo>
                  <a:cubicBezTo>
                    <a:pt x="1214" y="240"/>
                    <a:pt x="1213" y="239"/>
                    <a:pt x="1212" y="237"/>
                  </a:cubicBezTo>
                  <a:cubicBezTo>
                    <a:pt x="1211" y="236"/>
                    <a:pt x="1209" y="238"/>
                    <a:pt x="1209" y="234"/>
                  </a:cubicBezTo>
                  <a:cubicBezTo>
                    <a:pt x="1209" y="232"/>
                    <a:pt x="1206" y="231"/>
                    <a:pt x="1205" y="230"/>
                  </a:cubicBezTo>
                  <a:cubicBezTo>
                    <a:pt x="1203" y="229"/>
                    <a:pt x="1200" y="224"/>
                    <a:pt x="1198" y="223"/>
                  </a:cubicBezTo>
                  <a:cubicBezTo>
                    <a:pt x="1195" y="223"/>
                    <a:pt x="1194" y="223"/>
                    <a:pt x="1194" y="221"/>
                  </a:cubicBezTo>
                  <a:cubicBezTo>
                    <a:pt x="1194" y="219"/>
                    <a:pt x="1192" y="216"/>
                    <a:pt x="1190" y="216"/>
                  </a:cubicBezTo>
                  <a:cubicBezTo>
                    <a:pt x="1190" y="216"/>
                    <a:pt x="1190" y="215"/>
                    <a:pt x="1189" y="215"/>
                  </a:cubicBezTo>
                  <a:cubicBezTo>
                    <a:pt x="1189" y="215"/>
                    <a:pt x="1190" y="215"/>
                    <a:pt x="1190" y="215"/>
                  </a:cubicBezTo>
                  <a:cubicBezTo>
                    <a:pt x="1190" y="215"/>
                    <a:pt x="1190" y="214"/>
                    <a:pt x="1190" y="214"/>
                  </a:cubicBezTo>
                  <a:cubicBezTo>
                    <a:pt x="1189" y="213"/>
                    <a:pt x="1188" y="211"/>
                    <a:pt x="1186" y="210"/>
                  </a:cubicBezTo>
                  <a:cubicBezTo>
                    <a:pt x="1187" y="208"/>
                    <a:pt x="1189" y="208"/>
                    <a:pt x="1192" y="210"/>
                  </a:cubicBezTo>
                  <a:cubicBezTo>
                    <a:pt x="1193" y="211"/>
                    <a:pt x="1193" y="212"/>
                    <a:pt x="1194" y="213"/>
                  </a:cubicBezTo>
                  <a:cubicBezTo>
                    <a:pt x="1196" y="214"/>
                    <a:pt x="1197" y="215"/>
                    <a:pt x="1199" y="216"/>
                  </a:cubicBezTo>
                  <a:cubicBezTo>
                    <a:pt x="1200" y="218"/>
                    <a:pt x="1205" y="224"/>
                    <a:pt x="1208" y="222"/>
                  </a:cubicBezTo>
                  <a:cubicBezTo>
                    <a:pt x="1208" y="222"/>
                    <a:pt x="1208" y="222"/>
                    <a:pt x="1208" y="222"/>
                  </a:cubicBezTo>
                  <a:cubicBezTo>
                    <a:pt x="1207" y="219"/>
                    <a:pt x="1206" y="216"/>
                    <a:pt x="1203" y="215"/>
                  </a:cubicBezTo>
                  <a:cubicBezTo>
                    <a:pt x="1201" y="212"/>
                    <a:pt x="1198" y="212"/>
                    <a:pt x="1199" y="208"/>
                  </a:cubicBezTo>
                  <a:cubicBezTo>
                    <a:pt x="1199" y="207"/>
                    <a:pt x="1199" y="207"/>
                    <a:pt x="1200" y="207"/>
                  </a:cubicBezTo>
                  <a:cubicBezTo>
                    <a:pt x="1200" y="207"/>
                    <a:pt x="1200" y="206"/>
                    <a:pt x="1200" y="206"/>
                  </a:cubicBezTo>
                  <a:cubicBezTo>
                    <a:pt x="1200" y="204"/>
                    <a:pt x="1199" y="203"/>
                    <a:pt x="1198" y="202"/>
                  </a:cubicBezTo>
                  <a:cubicBezTo>
                    <a:pt x="1130" y="140"/>
                    <a:pt x="1051" y="90"/>
                    <a:pt x="964" y="55"/>
                  </a:cubicBezTo>
                  <a:cubicBezTo>
                    <a:pt x="964" y="54"/>
                    <a:pt x="963" y="54"/>
                    <a:pt x="962" y="54"/>
                  </a:cubicBezTo>
                  <a:close/>
                  <a:moveTo>
                    <a:pt x="1203" y="207"/>
                  </a:moveTo>
                  <a:cubicBezTo>
                    <a:pt x="1203" y="207"/>
                    <a:pt x="1203" y="207"/>
                    <a:pt x="1203" y="207"/>
                  </a:cubicBezTo>
                  <a:cubicBezTo>
                    <a:pt x="1202" y="208"/>
                    <a:pt x="1203" y="208"/>
                    <a:pt x="1203" y="208"/>
                  </a:cubicBezTo>
                  <a:cubicBezTo>
                    <a:pt x="1203" y="209"/>
                    <a:pt x="1203" y="209"/>
                    <a:pt x="1203" y="209"/>
                  </a:cubicBezTo>
                  <a:cubicBezTo>
                    <a:pt x="1203" y="209"/>
                    <a:pt x="1203" y="209"/>
                    <a:pt x="1203" y="209"/>
                  </a:cubicBezTo>
                  <a:cubicBezTo>
                    <a:pt x="1203" y="209"/>
                    <a:pt x="1203" y="209"/>
                    <a:pt x="1204" y="209"/>
                  </a:cubicBezTo>
                  <a:cubicBezTo>
                    <a:pt x="1204" y="209"/>
                    <a:pt x="1204" y="210"/>
                    <a:pt x="1204" y="210"/>
                  </a:cubicBezTo>
                  <a:cubicBezTo>
                    <a:pt x="1205" y="210"/>
                    <a:pt x="1205" y="210"/>
                    <a:pt x="1205" y="210"/>
                  </a:cubicBezTo>
                  <a:cubicBezTo>
                    <a:pt x="1206" y="211"/>
                    <a:pt x="1207" y="211"/>
                    <a:pt x="1207" y="212"/>
                  </a:cubicBezTo>
                  <a:cubicBezTo>
                    <a:pt x="1208" y="212"/>
                    <a:pt x="1208" y="212"/>
                    <a:pt x="1208" y="211"/>
                  </a:cubicBezTo>
                  <a:cubicBezTo>
                    <a:pt x="1207" y="210"/>
                    <a:pt x="1205" y="209"/>
                    <a:pt x="1204" y="207"/>
                  </a:cubicBezTo>
                  <a:cubicBezTo>
                    <a:pt x="1204" y="207"/>
                    <a:pt x="1203" y="207"/>
                    <a:pt x="1203" y="207"/>
                  </a:cubicBezTo>
                  <a:close/>
                  <a:moveTo>
                    <a:pt x="853" y="173"/>
                  </a:moveTo>
                  <a:cubicBezTo>
                    <a:pt x="853" y="173"/>
                    <a:pt x="854" y="174"/>
                    <a:pt x="854" y="174"/>
                  </a:cubicBezTo>
                  <a:cubicBezTo>
                    <a:pt x="855" y="174"/>
                    <a:pt x="857" y="174"/>
                    <a:pt x="857" y="173"/>
                  </a:cubicBezTo>
                  <a:cubicBezTo>
                    <a:pt x="859" y="172"/>
                    <a:pt x="858" y="170"/>
                    <a:pt x="856" y="169"/>
                  </a:cubicBezTo>
                  <a:cubicBezTo>
                    <a:pt x="855" y="167"/>
                    <a:pt x="852" y="167"/>
                    <a:pt x="850" y="167"/>
                  </a:cubicBezTo>
                  <a:cubicBezTo>
                    <a:pt x="849" y="167"/>
                    <a:pt x="849" y="168"/>
                    <a:pt x="849" y="168"/>
                  </a:cubicBezTo>
                  <a:cubicBezTo>
                    <a:pt x="849" y="170"/>
                    <a:pt x="849" y="171"/>
                    <a:pt x="850" y="171"/>
                  </a:cubicBezTo>
                  <a:cubicBezTo>
                    <a:pt x="851" y="172"/>
                    <a:pt x="852" y="172"/>
                    <a:pt x="853" y="173"/>
                  </a:cubicBezTo>
                  <a:close/>
                  <a:moveTo>
                    <a:pt x="996" y="527"/>
                  </a:moveTo>
                  <a:cubicBezTo>
                    <a:pt x="997" y="528"/>
                    <a:pt x="1002" y="529"/>
                    <a:pt x="1003" y="526"/>
                  </a:cubicBezTo>
                  <a:cubicBezTo>
                    <a:pt x="1003" y="522"/>
                    <a:pt x="1007" y="518"/>
                    <a:pt x="1005" y="513"/>
                  </a:cubicBezTo>
                  <a:cubicBezTo>
                    <a:pt x="1005" y="513"/>
                    <a:pt x="1004" y="513"/>
                    <a:pt x="1003" y="513"/>
                  </a:cubicBezTo>
                  <a:cubicBezTo>
                    <a:pt x="998" y="515"/>
                    <a:pt x="1001" y="512"/>
                    <a:pt x="1002" y="508"/>
                  </a:cubicBezTo>
                  <a:cubicBezTo>
                    <a:pt x="1002" y="508"/>
                    <a:pt x="1002" y="506"/>
                    <a:pt x="1000" y="507"/>
                  </a:cubicBezTo>
                  <a:cubicBezTo>
                    <a:pt x="998" y="508"/>
                    <a:pt x="997" y="510"/>
                    <a:pt x="995" y="512"/>
                  </a:cubicBezTo>
                  <a:cubicBezTo>
                    <a:pt x="995" y="511"/>
                    <a:pt x="994" y="509"/>
                    <a:pt x="994" y="508"/>
                  </a:cubicBezTo>
                  <a:cubicBezTo>
                    <a:pt x="994" y="505"/>
                    <a:pt x="995" y="503"/>
                    <a:pt x="998" y="502"/>
                  </a:cubicBezTo>
                  <a:cubicBezTo>
                    <a:pt x="999" y="501"/>
                    <a:pt x="1000" y="499"/>
                    <a:pt x="1001" y="498"/>
                  </a:cubicBezTo>
                  <a:cubicBezTo>
                    <a:pt x="1002" y="498"/>
                    <a:pt x="1002" y="497"/>
                    <a:pt x="1001" y="496"/>
                  </a:cubicBezTo>
                  <a:cubicBezTo>
                    <a:pt x="999" y="496"/>
                    <a:pt x="997" y="497"/>
                    <a:pt x="995" y="498"/>
                  </a:cubicBezTo>
                  <a:cubicBezTo>
                    <a:pt x="987" y="506"/>
                    <a:pt x="993" y="497"/>
                    <a:pt x="993" y="495"/>
                  </a:cubicBezTo>
                  <a:cubicBezTo>
                    <a:pt x="993" y="492"/>
                    <a:pt x="1003" y="483"/>
                    <a:pt x="993" y="483"/>
                  </a:cubicBezTo>
                  <a:cubicBezTo>
                    <a:pt x="989" y="483"/>
                    <a:pt x="985" y="483"/>
                    <a:pt x="981" y="483"/>
                  </a:cubicBezTo>
                  <a:cubicBezTo>
                    <a:pt x="973" y="482"/>
                    <a:pt x="974" y="480"/>
                    <a:pt x="977" y="475"/>
                  </a:cubicBezTo>
                  <a:cubicBezTo>
                    <a:pt x="980" y="470"/>
                    <a:pt x="971" y="471"/>
                    <a:pt x="969" y="472"/>
                  </a:cubicBezTo>
                  <a:cubicBezTo>
                    <a:pt x="968" y="473"/>
                    <a:pt x="966" y="475"/>
                    <a:pt x="965" y="476"/>
                  </a:cubicBezTo>
                  <a:cubicBezTo>
                    <a:pt x="959" y="481"/>
                    <a:pt x="969" y="468"/>
                    <a:pt x="970" y="467"/>
                  </a:cubicBezTo>
                  <a:cubicBezTo>
                    <a:pt x="971" y="466"/>
                    <a:pt x="974" y="465"/>
                    <a:pt x="975" y="464"/>
                  </a:cubicBezTo>
                  <a:cubicBezTo>
                    <a:pt x="976" y="463"/>
                    <a:pt x="979" y="457"/>
                    <a:pt x="979" y="457"/>
                  </a:cubicBezTo>
                  <a:cubicBezTo>
                    <a:pt x="981" y="455"/>
                    <a:pt x="982" y="448"/>
                    <a:pt x="977" y="451"/>
                  </a:cubicBezTo>
                  <a:cubicBezTo>
                    <a:pt x="973" y="452"/>
                    <a:pt x="966" y="454"/>
                    <a:pt x="964" y="457"/>
                  </a:cubicBezTo>
                  <a:cubicBezTo>
                    <a:pt x="962" y="463"/>
                    <a:pt x="958" y="468"/>
                    <a:pt x="955" y="473"/>
                  </a:cubicBezTo>
                  <a:cubicBezTo>
                    <a:pt x="953" y="475"/>
                    <a:pt x="947" y="486"/>
                    <a:pt x="947" y="486"/>
                  </a:cubicBezTo>
                  <a:cubicBezTo>
                    <a:pt x="943" y="487"/>
                    <a:pt x="938" y="490"/>
                    <a:pt x="936" y="493"/>
                  </a:cubicBezTo>
                  <a:cubicBezTo>
                    <a:pt x="935" y="493"/>
                    <a:pt x="935" y="494"/>
                    <a:pt x="936" y="494"/>
                  </a:cubicBezTo>
                  <a:cubicBezTo>
                    <a:pt x="936" y="496"/>
                    <a:pt x="938" y="496"/>
                    <a:pt x="939" y="496"/>
                  </a:cubicBezTo>
                  <a:cubicBezTo>
                    <a:pt x="936" y="500"/>
                    <a:pt x="932" y="504"/>
                    <a:pt x="937" y="508"/>
                  </a:cubicBezTo>
                  <a:cubicBezTo>
                    <a:pt x="938" y="509"/>
                    <a:pt x="941" y="509"/>
                    <a:pt x="942" y="509"/>
                  </a:cubicBezTo>
                  <a:cubicBezTo>
                    <a:pt x="947" y="508"/>
                    <a:pt x="946" y="509"/>
                    <a:pt x="952" y="509"/>
                  </a:cubicBezTo>
                  <a:cubicBezTo>
                    <a:pt x="956" y="509"/>
                    <a:pt x="961" y="508"/>
                    <a:pt x="965" y="509"/>
                  </a:cubicBezTo>
                  <a:cubicBezTo>
                    <a:pt x="970" y="510"/>
                    <a:pt x="972" y="512"/>
                    <a:pt x="977" y="512"/>
                  </a:cubicBezTo>
                  <a:cubicBezTo>
                    <a:pt x="980" y="512"/>
                    <a:pt x="974" y="518"/>
                    <a:pt x="973" y="518"/>
                  </a:cubicBezTo>
                  <a:cubicBezTo>
                    <a:pt x="973" y="520"/>
                    <a:pt x="971" y="520"/>
                    <a:pt x="970" y="522"/>
                  </a:cubicBezTo>
                  <a:cubicBezTo>
                    <a:pt x="970" y="523"/>
                    <a:pt x="970" y="523"/>
                    <a:pt x="971" y="523"/>
                  </a:cubicBezTo>
                  <a:cubicBezTo>
                    <a:pt x="977" y="526"/>
                    <a:pt x="981" y="517"/>
                    <a:pt x="986" y="516"/>
                  </a:cubicBezTo>
                  <a:cubicBezTo>
                    <a:pt x="987" y="516"/>
                    <a:pt x="988" y="515"/>
                    <a:pt x="988" y="514"/>
                  </a:cubicBezTo>
                  <a:cubicBezTo>
                    <a:pt x="988" y="517"/>
                    <a:pt x="987" y="523"/>
                    <a:pt x="987" y="524"/>
                  </a:cubicBezTo>
                  <a:cubicBezTo>
                    <a:pt x="987" y="524"/>
                    <a:pt x="988" y="525"/>
                    <a:pt x="988" y="525"/>
                  </a:cubicBezTo>
                  <a:cubicBezTo>
                    <a:pt x="991" y="525"/>
                    <a:pt x="997" y="519"/>
                    <a:pt x="993" y="524"/>
                  </a:cubicBezTo>
                  <a:cubicBezTo>
                    <a:pt x="992" y="525"/>
                    <a:pt x="994" y="527"/>
                    <a:pt x="996" y="527"/>
                  </a:cubicBezTo>
                  <a:close/>
                  <a:moveTo>
                    <a:pt x="1017" y="186"/>
                  </a:moveTo>
                  <a:cubicBezTo>
                    <a:pt x="1019" y="188"/>
                    <a:pt x="1020" y="190"/>
                    <a:pt x="1023" y="192"/>
                  </a:cubicBezTo>
                  <a:cubicBezTo>
                    <a:pt x="1025" y="192"/>
                    <a:pt x="1026" y="194"/>
                    <a:pt x="1028" y="194"/>
                  </a:cubicBezTo>
                  <a:cubicBezTo>
                    <a:pt x="1030" y="194"/>
                    <a:pt x="1031" y="194"/>
                    <a:pt x="1032" y="193"/>
                  </a:cubicBezTo>
                  <a:cubicBezTo>
                    <a:pt x="1034" y="194"/>
                    <a:pt x="1036" y="194"/>
                    <a:pt x="1037" y="193"/>
                  </a:cubicBezTo>
                  <a:cubicBezTo>
                    <a:pt x="1039" y="190"/>
                    <a:pt x="1036" y="190"/>
                    <a:pt x="1035" y="189"/>
                  </a:cubicBezTo>
                  <a:cubicBezTo>
                    <a:pt x="1032" y="186"/>
                    <a:pt x="1029" y="183"/>
                    <a:pt x="1025" y="180"/>
                  </a:cubicBezTo>
                  <a:cubicBezTo>
                    <a:pt x="1024" y="179"/>
                    <a:pt x="1021" y="178"/>
                    <a:pt x="1019" y="177"/>
                  </a:cubicBezTo>
                  <a:cubicBezTo>
                    <a:pt x="1019" y="176"/>
                    <a:pt x="1017" y="175"/>
                    <a:pt x="1016" y="175"/>
                  </a:cubicBezTo>
                  <a:cubicBezTo>
                    <a:pt x="1014" y="175"/>
                    <a:pt x="1013" y="177"/>
                    <a:pt x="1015" y="179"/>
                  </a:cubicBezTo>
                  <a:cubicBezTo>
                    <a:pt x="1017" y="181"/>
                    <a:pt x="1017" y="181"/>
                    <a:pt x="1016" y="184"/>
                  </a:cubicBezTo>
                  <a:cubicBezTo>
                    <a:pt x="1016" y="185"/>
                    <a:pt x="1016" y="186"/>
                    <a:pt x="1017" y="186"/>
                  </a:cubicBezTo>
                  <a:close/>
                  <a:moveTo>
                    <a:pt x="217" y="450"/>
                  </a:moveTo>
                  <a:cubicBezTo>
                    <a:pt x="218" y="456"/>
                    <a:pt x="227" y="459"/>
                    <a:pt x="232" y="459"/>
                  </a:cubicBezTo>
                  <a:cubicBezTo>
                    <a:pt x="232" y="459"/>
                    <a:pt x="232" y="459"/>
                    <a:pt x="233" y="459"/>
                  </a:cubicBezTo>
                  <a:cubicBezTo>
                    <a:pt x="235" y="454"/>
                    <a:pt x="234" y="447"/>
                    <a:pt x="233" y="443"/>
                  </a:cubicBezTo>
                  <a:cubicBezTo>
                    <a:pt x="232" y="440"/>
                    <a:pt x="231" y="439"/>
                    <a:pt x="229" y="437"/>
                  </a:cubicBezTo>
                  <a:cubicBezTo>
                    <a:pt x="227" y="436"/>
                    <a:pt x="227" y="433"/>
                    <a:pt x="226" y="431"/>
                  </a:cubicBezTo>
                  <a:cubicBezTo>
                    <a:pt x="224" y="429"/>
                    <a:pt x="225" y="424"/>
                    <a:pt x="224" y="423"/>
                  </a:cubicBezTo>
                  <a:cubicBezTo>
                    <a:pt x="222" y="421"/>
                    <a:pt x="219" y="421"/>
                    <a:pt x="217" y="421"/>
                  </a:cubicBezTo>
                  <a:cubicBezTo>
                    <a:pt x="213" y="419"/>
                    <a:pt x="210" y="414"/>
                    <a:pt x="205" y="415"/>
                  </a:cubicBezTo>
                  <a:cubicBezTo>
                    <a:pt x="203" y="414"/>
                    <a:pt x="204" y="414"/>
                    <a:pt x="202" y="414"/>
                  </a:cubicBezTo>
                  <a:cubicBezTo>
                    <a:pt x="201" y="414"/>
                    <a:pt x="201" y="414"/>
                    <a:pt x="201" y="415"/>
                  </a:cubicBezTo>
                  <a:cubicBezTo>
                    <a:pt x="201" y="418"/>
                    <a:pt x="203" y="421"/>
                    <a:pt x="203" y="424"/>
                  </a:cubicBezTo>
                  <a:cubicBezTo>
                    <a:pt x="202" y="425"/>
                    <a:pt x="201" y="428"/>
                    <a:pt x="202" y="430"/>
                  </a:cubicBezTo>
                  <a:cubicBezTo>
                    <a:pt x="203" y="431"/>
                    <a:pt x="204" y="433"/>
                    <a:pt x="206" y="433"/>
                  </a:cubicBezTo>
                  <a:cubicBezTo>
                    <a:pt x="209" y="434"/>
                    <a:pt x="208" y="436"/>
                    <a:pt x="209" y="437"/>
                  </a:cubicBezTo>
                  <a:cubicBezTo>
                    <a:pt x="211" y="439"/>
                    <a:pt x="212" y="444"/>
                    <a:pt x="214" y="445"/>
                  </a:cubicBezTo>
                  <a:cubicBezTo>
                    <a:pt x="214" y="446"/>
                    <a:pt x="215" y="447"/>
                    <a:pt x="216" y="447"/>
                  </a:cubicBezTo>
                  <a:cubicBezTo>
                    <a:pt x="218" y="448"/>
                    <a:pt x="216" y="449"/>
                    <a:pt x="217" y="450"/>
                  </a:cubicBezTo>
                  <a:close/>
                  <a:moveTo>
                    <a:pt x="674" y="810"/>
                  </a:moveTo>
                  <a:cubicBezTo>
                    <a:pt x="673" y="810"/>
                    <a:pt x="672" y="810"/>
                    <a:pt x="671" y="810"/>
                  </a:cubicBezTo>
                  <a:cubicBezTo>
                    <a:pt x="670" y="810"/>
                    <a:pt x="669" y="810"/>
                    <a:pt x="668" y="811"/>
                  </a:cubicBezTo>
                  <a:cubicBezTo>
                    <a:pt x="667" y="811"/>
                    <a:pt x="666" y="812"/>
                    <a:pt x="665" y="813"/>
                  </a:cubicBezTo>
                  <a:cubicBezTo>
                    <a:pt x="664" y="815"/>
                    <a:pt x="667" y="818"/>
                    <a:pt x="669" y="817"/>
                  </a:cubicBezTo>
                  <a:cubicBezTo>
                    <a:pt x="670" y="817"/>
                    <a:pt x="671" y="816"/>
                    <a:pt x="672" y="815"/>
                  </a:cubicBezTo>
                  <a:cubicBezTo>
                    <a:pt x="672" y="815"/>
                    <a:pt x="673" y="813"/>
                    <a:pt x="674" y="814"/>
                  </a:cubicBezTo>
                  <a:cubicBezTo>
                    <a:pt x="674" y="814"/>
                    <a:pt x="675" y="815"/>
                    <a:pt x="676" y="815"/>
                  </a:cubicBezTo>
                  <a:cubicBezTo>
                    <a:pt x="678" y="813"/>
                    <a:pt x="676" y="809"/>
                    <a:pt x="674" y="810"/>
                  </a:cubicBezTo>
                  <a:close/>
                  <a:moveTo>
                    <a:pt x="683" y="824"/>
                  </a:moveTo>
                  <a:cubicBezTo>
                    <a:pt x="683" y="825"/>
                    <a:pt x="685" y="825"/>
                    <a:pt x="685" y="824"/>
                  </a:cubicBezTo>
                  <a:cubicBezTo>
                    <a:pt x="685" y="822"/>
                    <a:pt x="690" y="820"/>
                    <a:pt x="688" y="817"/>
                  </a:cubicBezTo>
                  <a:cubicBezTo>
                    <a:pt x="687" y="815"/>
                    <a:pt x="686" y="814"/>
                    <a:pt x="685" y="812"/>
                  </a:cubicBezTo>
                  <a:cubicBezTo>
                    <a:pt x="684" y="811"/>
                    <a:pt x="683" y="810"/>
                    <a:pt x="681" y="810"/>
                  </a:cubicBezTo>
                  <a:cubicBezTo>
                    <a:pt x="680" y="810"/>
                    <a:pt x="680" y="812"/>
                    <a:pt x="681" y="812"/>
                  </a:cubicBezTo>
                  <a:cubicBezTo>
                    <a:pt x="682" y="812"/>
                    <a:pt x="683" y="813"/>
                    <a:pt x="683" y="814"/>
                  </a:cubicBezTo>
                  <a:cubicBezTo>
                    <a:pt x="683" y="815"/>
                    <a:pt x="683" y="815"/>
                    <a:pt x="683" y="815"/>
                  </a:cubicBezTo>
                  <a:cubicBezTo>
                    <a:pt x="684" y="817"/>
                    <a:pt x="684" y="818"/>
                    <a:pt x="683" y="819"/>
                  </a:cubicBezTo>
                  <a:cubicBezTo>
                    <a:pt x="683" y="821"/>
                    <a:pt x="683" y="822"/>
                    <a:pt x="683" y="824"/>
                  </a:cubicBezTo>
                  <a:close/>
                  <a:moveTo>
                    <a:pt x="671" y="844"/>
                  </a:moveTo>
                  <a:cubicBezTo>
                    <a:pt x="673" y="845"/>
                    <a:pt x="676" y="844"/>
                    <a:pt x="676" y="841"/>
                  </a:cubicBezTo>
                  <a:cubicBezTo>
                    <a:pt x="676" y="840"/>
                    <a:pt x="675" y="839"/>
                    <a:pt x="675" y="838"/>
                  </a:cubicBezTo>
                  <a:cubicBezTo>
                    <a:pt x="674" y="837"/>
                    <a:pt x="674" y="836"/>
                    <a:pt x="673" y="835"/>
                  </a:cubicBezTo>
                  <a:cubicBezTo>
                    <a:pt x="673" y="834"/>
                    <a:pt x="671" y="835"/>
                    <a:pt x="671" y="835"/>
                  </a:cubicBezTo>
                  <a:cubicBezTo>
                    <a:pt x="670" y="835"/>
                    <a:pt x="670" y="836"/>
                    <a:pt x="670" y="836"/>
                  </a:cubicBezTo>
                  <a:cubicBezTo>
                    <a:pt x="670" y="836"/>
                    <a:pt x="670" y="836"/>
                    <a:pt x="670" y="836"/>
                  </a:cubicBezTo>
                  <a:cubicBezTo>
                    <a:pt x="670" y="837"/>
                    <a:pt x="670" y="838"/>
                    <a:pt x="670" y="838"/>
                  </a:cubicBezTo>
                  <a:cubicBezTo>
                    <a:pt x="670" y="838"/>
                    <a:pt x="670" y="839"/>
                    <a:pt x="670" y="839"/>
                  </a:cubicBezTo>
                  <a:cubicBezTo>
                    <a:pt x="669" y="840"/>
                    <a:pt x="669" y="842"/>
                    <a:pt x="671" y="844"/>
                  </a:cubicBezTo>
                  <a:close/>
                  <a:moveTo>
                    <a:pt x="679" y="848"/>
                  </a:moveTo>
                  <a:cubicBezTo>
                    <a:pt x="678" y="847"/>
                    <a:pt x="677" y="846"/>
                    <a:pt x="676" y="847"/>
                  </a:cubicBezTo>
                  <a:cubicBezTo>
                    <a:pt x="675" y="847"/>
                    <a:pt x="675" y="848"/>
                    <a:pt x="674" y="849"/>
                  </a:cubicBezTo>
                  <a:cubicBezTo>
                    <a:pt x="673" y="850"/>
                    <a:pt x="672" y="852"/>
                    <a:pt x="672" y="854"/>
                  </a:cubicBezTo>
                  <a:cubicBezTo>
                    <a:pt x="673" y="857"/>
                    <a:pt x="676" y="859"/>
                    <a:pt x="678" y="856"/>
                  </a:cubicBezTo>
                  <a:cubicBezTo>
                    <a:pt x="678" y="855"/>
                    <a:pt x="678" y="853"/>
                    <a:pt x="678" y="852"/>
                  </a:cubicBezTo>
                  <a:cubicBezTo>
                    <a:pt x="678" y="851"/>
                    <a:pt x="678" y="850"/>
                    <a:pt x="678" y="850"/>
                  </a:cubicBezTo>
                  <a:cubicBezTo>
                    <a:pt x="679" y="849"/>
                    <a:pt x="679" y="849"/>
                    <a:pt x="679" y="848"/>
                  </a:cubicBezTo>
                  <a:close/>
                  <a:moveTo>
                    <a:pt x="702" y="843"/>
                  </a:moveTo>
                  <a:cubicBezTo>
                    <a:pt x="702" y="843"/>
                    <a:pt x="702" y="843"/>
                    <a:pt x="702" y="843"/>
                  </a:cubicBezTo>
                  <a:cubicBezTo>
                    <a:pt x="702" y="842"/>
                    <a:pt x="701" y="842"/>
                    <a:pt x="700" y="843"/>
                  </a:cubicBezTo>
                  <a:cubicBezTo>
                    <a:pt x="700" y="845"/>
                    <a:pt x="701" y="845"/>
                    <a:pt x="702" y="847"/>
                  </a:cubicBezTo>
                  <a:cubicBezTo>
                    <a:pt x="702" y="847"/>
                    <a:pt x="702" y="847"/>
                    <a:pt x="702" y="848"/>
                  </a:cubicBezTo>
                  <a:cubicBezTo>
                    <a:pt x="702" y="848"/>
                    <a:pt x="702" y="849"/>
                    <a:pt x="702" y="849"/>
                  </a:cubicBezTo>
                  <a:cubicBezTo>
                    <a:pt x="702" y="850"/>
                    <a:pt x="703" y="852"/>
                    <a:pt x="704" y="853"/>
                  </a:cubicBezTo>
                  <a:cubicBezTo>
                    <a:pt x="705" y="853"/>
                    <a:pt x="706" y="853"/>
                    <a:pt x="706" y="853"/>
                  </a:cubicBezTo>
                  <a:cubicBezTo>
                    <a:pt x="706" y="852"/>
                    <a:pt x="706" y="852"/>
                    <a:pt x="706" y="852"/>
                  </a:cubicBezTo>
                  <a:cubicBezTo>
                    <a:pt x="707" y="851"/>
                    <a:pt x="707" y="849"/>
                    <a:pt x="706" y="847"/>
                  </a:cubicBezTo>
                  <a:cubicBezTo>
                    <a:pt x="705" y="846"/>
                    <a:pt x="704" y="843"/>
                    <a:pt x="702" y="843"/>
                  </a:cubicBezTo>
                  <a:close/>
                  <a:moveTo>
                    <a:pt x="696" y="841"/>
                  </a:moveTo>
                  <a:cubicBezTo>
                    <a:pt x="696" y="839"/>
                    <a:pt x="697" y="836"/>
                    <a:pt x="695" y="834"/>
                  </a:cubicBezTo>
                  <a:cubicBezTo>
                    <a:pt x="694" y="833"/>
                    <a:pt x="693" y="831"/>
                    <a:pt x="691" y="832"/>
                  </a:cubicBezTo>
                  <a:cubicBezTo>
                    <a:pt x="690" y="832"/>
                    <a:pt x="690" y="832"/>
                    <a:pt x="690" y="833"/>
                  </a:cubicBezTo>
                  <a:cubicBezTo>
                    <a:pt x="690" y="833"/>
                    <a:pt x="690" y="833"/>
                    <a:pt x="690" y="833"/>
                  </a:cubicBezTo>
                  <a:cubicBezTo>
                    <a:pt x="690" y="834"/>
                    <a:pt x="692" y="834"/>
                    <a:pt x="692" y="834"/>
                  </a:cubicBezTo>
                  <a:cubicBezTo>
                    <a:pt x="692" y="834"/>
                    <a:pt x="693" y="834"/>
                    <a:pt x="693" y="834"/>
                  </a:cubicBezTo>
                  <a:cubicBezTo>
                    <a:pt x="693" y="835"/>
                    <a:pt x="694" y="835"/>
                    <a:pt x="694" y="835"/>
                  </a:cubicBezTo>
                  <a:cubicBezTo>
                    <a:pt x="695" y="837"/>
                    <a:pt x="694" y="839"/>
                    <a:pt x="694" y="840"/>
                  </a:cubicBezTo>
                  <a:cubicBezTo>
                    <a:pt x="694" y="842"/>
                    <a:pt x="696" y="842"/>
                    <a:pt x="696" y="841"/>
                  </a:cubicBezTo>
                  <a:close/>
                  <a:moveTo>
                    <a:pt x="607" y="885"/>
                  </a:moveTo>
                  <a:cubicBezTo>
                    <a:pt x="608" y="886"/>
                    <a:pt x="609" y="885"/>
                    <a:pt x="610" y="885"/>
                  </a:cubicBezTo>
                  <a:cubicBezTo>
                    <a:pt x="611" y="884"/>
                    <a:pt x="612" y="884"/>
                    <a:pt x="612" y="883"/>
                  </a:cubicBezTo>
                  <a:cubicBezTo>
                    <a:pt x="613" y="881"/>
                    <a:pt x="612" y="880"/>
                    <a:pt x="611" y="879"/>
                  </a:cubicBezTo>
                  <a:cubicBezTo>
                    <a:pt x="609" y="878"/>
                    <a:pt x="607" y="878"/>
                    <a:pt x="605" y="879"/>
                  </a:cubicBezTo>
                  <a:cubicBezTo>
                    <a:pt x="605" y="880"/>
                    <a:pt x="604" y="881"/>
                    <a:pt x="605" y="882"/>
                  </a:cubicBezTo>
                  <a:cubicBezTo>
                    <a:pt x="605" y="882"/>
                    <a:pt x="605" y="882"/>
                    <a:pt x="606" y="882"/>
                  </a:cubicBezTo>
                  <a:cubicBezTo>
                    <a:pt x="606" y="883"/>
                    <a:pt x="606" y="883"/>
                    <a:pt x="606" y="883"/>
                  </a:cubicBezTo>
                  <a:cubicBezTo>
                    <a:pt x="606" y="883"/>
                    <a:pt x="606" y="883"/>
                    <a:pt x="606" y="883"/>
                  </a:cubicBezTo>
                  <a:cubicBezTo>
                    <a:pt x="606" y="884"/>
                    <a:pt x="606" y="885"/>
                    <a:pt x="607" y="885"/>
                  </a:cubicBezTo>
                  <a:close/>
                  <a:moveTo>
                    <a:pt x="796" y="930"/>
                  </a:moveTo>
                  <a:cubicBezTo>
                    <a:pt x="793" y="937"/>
                    <a:pt x="799" y="934"/>
                    <a:pt x="803" y="934"/>
                  </a:cubicBezTo>
                  <a:cubicBezTo>
                    <a:pt x="806" y="933"/>
                    <a:pt x="809" y="934"/>
                    <a:pt x="811" y="934"/>
                  </a:cubicBezTo>
                  <a:cubicBezTo>
                    <a:pt x="812" y="935"/>
                    <a:pt x="814" y="935"/>
                    <a:pt x="815" y="935"/>
                  </a:cubicBezTo>
                  <a:cubicBezTo>
                    <a:pt x="816" y="934"/>
                    <a:pt x="822" y="931"/>
                    <a:pt x="822" y="930"/>
                  </a:cubicBezTo>
                  <a:cubicBezTo>
                    <a:pt x="824" y="925"/>
                    <a:pt x="817" y="925"/>
                    <a:pt x="814" y="926"/>
                  </a:cubicBezTo>
                  <a:cubicBezTo>
                    <a:pt x="810" y="926"/>
                    <a:pt x="805" y="925"/>
                    <a:pt x="802" y="927"/>
                  </a:cubicBezTo>
                  <a:cubicBezTo>
                    <a:pt x="799" y="928"/>
                    <a:pt x="800" y="931"/>
                    <a:pt x="798" y="932"/>
                  </a:cubicBezTo>
                  <a:cubicBezTo>
                    <a:pt x="798" y="933"/>
                    <a:pt x="798" y="933"/>
                    <a:pt x="798" y="933"/>
                  </a:cubicBezTo>
                  <a:cubicBezTo>
                    <a:pt x="797" y="933"/>
                    <a:pt x="797" y="932"/>
                    <a:pt x="797" y="931"/>
                  </a:cubicBezTo>
                  <a:cubicBezTo>
                    <a:pt x="798" y="930"/>
                    <a:pt x="797" y="930"/>
                    <a:pt x="796" y="930"/>
                  </a:cubicBezTo>
                  <a:close/>
                  <a:moveTo>
                    <a:pt x="861" y="1033"/>
                  </a:moveTo>
                  <a:cubicBezTo>
                    <a:pt x="864" y="1032"/>
                    <a:pt x="868" y="1035"/>
                    <a:pt x="870" y="1032"/>
                  </a:cubicBezTo>
                  <a:cubicBezTo>
                    <a:pt x="872" y="1030"/>
                    <a:pt x="872" y="1025"/>
                    <a:pt x="870" y="1024"/>
                  </a:cubicBezTo>
                  <a:cubicBezTo>
                    <a:pt x="869" y="1022"/>
                    <a:pt x="865" y="1022"/>
                    <a:pt x="864" y="1024"/>
                  </a:cubicBezTo>
                  <a:cubicBezTo>
                    <a:pt x="863" y="1025"/>
                    <a:pt x="863" y="1027"/>
                    <a:pt x="863" y="1028"/>
                  </a:cubicBezTo>
                  <a:cubicBezTo>
                    <a:pt x="862" y="1029"/>
                    <a:pt x="860" y="1029"/>
                    <a:pt x="860" y="1031"/>
                  </a:cubicBezTo>
                  <a:cubicBezTo>
                    <a:pt x="860" y="1031"/>
                    <a:pt x="860" y="1031"/>
                    <a:pt x="860" y="1031"/>
                  </a:cubicBezTo>
                  <a:cubicBezTo>
                    <a:pt x="859" y="1032"/>
                    <a:pt x="860" y="1034"/>
                    <a:pt x="861" y="1033"/>
                  </a:cubicBezTo>
                  <a:close/>
                  <a:moveTo>
                    <a:pt x="698" y="909"/>
                  </a:moveTo>
                  <a:cubicBezTo>
                    <a:pt x="700" y="909"/>
                    <a:pt x="699" y="909"/>
                    <a:pt x="701" y="908"/>
                  </a:cubicBezTo>
                  <a:cubicBezTo>
                    <a:pt x="703" y="907"/>
                    <a:pt x="707" y="907"/>
                    <a:pt x="709" y="907"/>
                  </a:cubicBezTo>
                  <a:cubicBezTo>
                    <a:pt x="711" y="907"/>
                    <a:pt x="713" y="906"/>
                    <a:pt x="715" y="905"/>
                  </a:cubicBezTo>
                  <a:cubicBezTo>
                    <a:pt x="717" y="903"/>
                    <a:pt x="714" y="901"/>
                    <a:pt x="712" y="900"/>
                  </a:cubicBezTo>
                  <a:cubicBezTo>
                    <a:pt x="710" y="899"/>
                    <a:pt x="709" y="896"/>
                    <a:pt x="707" y="896"/>
                  </a:cubicBezTo>
                  <a:cubicBezTo>
                    <a:pt x="705" y="895"/>
                    <a:pt x="702" y="895"/>
                    <a:pt x="699" y="895"/>
                  </a:cubicBezTo>
                  <a:cubicBezTo>
                    <a:pt x="696" y="895"/>
                    <a:pt x="700" y="894"/>
                    <a:pt x="700" y="893"/>
                  </a:cubicBezTo>
                  <a:cubicBezTo>
                    <a:pt x="701" y="892"/>
                    <a:pt x="701" y="892"/>
                    <a:pt x="700" y="891"/>
                  </a:cubicBezTo>
                  <a:cubicBezTo>
                    <a:pt x="700" y="890"/>
                    <a:pt x="698" y="891"/>
                    <a:pt x="697" y="891"/>
                  </a:cubicBezTo>
                  <a:cubicBezTo>
                    <a:pt x="693" y="891"/>
                    <a:pt x="689" y="888"/>
                    <a:pt x="685" y="886"/>
                  </a:cubicBezTo>
                  <a:cubicBezTo>
                    <a:pt x="680" y="884"/>
                    <a:pt x="678" y="879"/>
                    <a:pt x="673" y="878"/>
                  </a:cubicBezTo>
                  <a:cubicBezTo>
                    <a:pt x="670" y="878"/>
                    <a:pt x="667" y="875"/>
                    <a:pt x="664" y="874"/>
                  </a:cubicBezTo>
                  <a:cubicBezTo>
                    <a:pt x="661" y="873"/>
                    <a:pt x="657" y="873"/>
                    <a:pt x="653" y="873"/>
                  </a:cubicBezTo>
                  <a:cubicBezTo>
                    <a:pt x="651" y="872"/>
                    <a:pt x="650" y="869"/>
                    <a:pt x="648" y="867"/>
                  </a:cubicBezTo>
                  <a:cubicBezTo>
                    <a:pt x="645" y="866"/>
                    <a:pt x="642" y="865"/>
                    <a:pt x="639" y="865"/>
                  </a:cubicBezTo>
                  <a:cubicBezTo>
                    <a:pt x="636" y="864"/>
                    <a:pt x="633" y="865"/>
                    <a:pt x="630" y="865"/>
                  </a:cubicBezTo>
                  <a:cubicBezTo>
                    <a:pt x="627" y="865"/>
                    <a:pt x="622" y="862"/>
                    <a:pt x="620" y="861"/>
                  </a:cubicBezTo>
                  <a:cubicBezTo>
                    <a:pt x="616" y="860"/>
                    <a:pt x="612" y="862"/>
                    <a:pt x="609" y="863"/>
                  </a:cubicBezTo>
                  <a:cubicBezTo>
                    <a:pt x="605" y="864"/>
                    <a:pt x="601" y="866"/>
                    <a:pt x="598" y="867"/>
                  </a:cubicBezTo>
                  <a:cubicBezTo>
                    <a:pt x="595" y="867"/>
                    <a:pt x="592" y="869"/>
                    <a:pt x="590" y="871"/>
                  </a:cubicBezTo>
                  <a:cubicBezTo>
                    <a:pt x="588" y="873"/>
                    <a:pt x="588" y="874"/>
                    <a:pt x="586" y="876"/>
                  </a:cubicBezTo>
                  <a:cubicBezTo>
                    <a:pt x="584" y="877"/>
                    <a:pt x="583" y="877"/>
                    <a:pt x="582" y="878"/>
                  </a:cubicBezTo>
                  <a:cubicBezTo>
                    <a:pt x="582" y="879"/>
                    <a:pt x="582" y="879"/>
                    <a:pt x="582" y="879"/>
                  </a:cubicBezTo>
                  <a:cubicBezTo>
                    <a:pt x="585" y="881"/>
                    <a:pt x="588" y="880"/>
                    <a:pt x="590" y="878"/>
                  </a:cubicBezTo>
                  <a:cubicBezTo>
                    <a:pt x="592" y="877"/>
                    <a:pt x="594" y="877"/>
                    <a:pt x="596" y="877"/>
                  </a:cubicBezTo>
                  <a:cubicBezTo>
                    <a:pt x="596" y="878"/>
                    <a:pt x="597" y="878"/>
                    <a:pt x="598" y="878"/>
                  </a:cubicBezTo>
                  <a:cubicBezTo>
                    <a:pt x="601" y="876"/>
                    <a:pt x="603" y="874"/>
                    <a:pt x="606" y="873"/>
                  </a:cubicBezTo>
                  <a:cubicBezTo>
                    <a:pt x="609" y="873"/>
                    <a:pt x="608" y="870"/>
                    <a:pt x="612" y="870"/>
                  </a:cubicBezTo>
                  <a:cubicBezTo>
                    <a:pt x="614" y="870"/>
                    <a:pt x="617" y="872"/>
                    <a:pt x="620" y="872"/>
                  </a:cubicBezTo>
                  <a:cubicBezTo>
                    <a:pt x="617" y="872"/>
                    <a:pt x="616" y="874"/>
                    <a:pt x="616" y="876"/>
                  </a:cubicBezTo>
                  <a:cubicBezTo>
                    <a:pt x="616" y="876"/>
                    <a:pt x="617" y="876"/>
                    <a:pt x="617" y="876"/>
                  </a:cubicBezTo>
                  <a:cubicBezTo>
                    <a:pt x="618" y="876"/>
                    <a:pt x="620" y="876"/>
                    <a:pt x="622" y="876"/>
                  </a:cubicBezTo>
                  <a:cubicBezTo>
                    <a:pt x="625" y="876"/>
                    <a:pt x="628" y="877"/>
                    <a:pt x="632" y="878"/>
                  </a:cubicBezTo>
                  <a:cubicBezTo>
                    <a:pt x="635" y="878"/>
                    <a:pt x="637" y="877"/>
                    <a:pt x="640" y="879"/>
                  </a:cubicBezTo>
                  <a:cubicBezTo>
                    <a:pt x="641" y="880"/>
                    <a:pt x="641" y="880"/>
                    <a:pt x="642" y="880"/>
                  </a:cubicBezTo>
                  <a:cubicBezTo>
                    <a:pt x="642" y="884"/>
                    <a:pt x="645" y="883"/>
                    <a:pt x="648" y="883"/>
                  </a:cubicBezTo>
                  <a:cubicBezTo>
                    <a:pt x="652" y="883"/>
                    <a:pt x="657" y="882"/>
                    <a:pt x="658" y="886"/>
                  </a:cubicBezTo>
                  <a:cubicBezTo>
                    <a:pt x="658" y="888"/>
                    <a:pt x="660" y="889"/>
                    <a:pt x="661" y="889"/>
                  </a:cubicBezTo>
                  <a:cubicBezTo>
                    <a:pt x="664" y="890"/>
                    <a:pt x="663" y="898"/>
                    <a:pt x="667" y="897"/>
                  </a:cubicBezTo>
                  <a:cubicBezTo>
                    <a:pt x="671" y="897"/>
                    <a:pt x="674" y="897"/>
                    <a:pt x="677" y="899"/>
                  </a:cubicBezTo>
                  <a:cubicBezTo>
                    <a:pt x="678" y="899"/>
                    <a:pt x="683" y="902"/>
                    <a:pt x="679" y="903"/>
                  </a:cubicBezTo>
                  <a:cubicBezTo>
                    <a:pt x="677" y="903"/>
                    <a:pt x="676" y="904"/>
                    <a:pt x="675" y="905"/>
                  </a:cubicBezTo>
                  <a:cubicBezTo>
                    <a:pt x="674" y="905"/>
                    <a:pt x="670" y="907"/>
                    <a:pt x="672" y="909"/>
                  </a:cubicBezTo>
                  <a:cubicBezTo>
                    <a:pt x="673" y="910"/>
                    <a:pt x="678" y="909"/>
                    <a:pt x="681" y="908"/>
                  </a:cubicBezTo>
                  <a:cubicBezTo>
                    <a:pt x="683" y="908"/>
                    <a:pt x="684" y="907"/>
                    <a:pt x="687" y="907"/>
                  </a:cubicBezTo>
                  <a:cubicBezTo>
                    <a:pt x="688" y="907"/>
                    <a:pt x="690" y="908"/>
                    <a:pt x="691" y="908"/>
                  </a:cubicBezTo>
                  <a:cubicBezTo>
                    <a:pt x="693" y="909"/>
                    <a:pt x="696" y="910"/>
                    <a:pt x="698" y="909"/>
                  </a:cubicBezTo>
                  <a:close/>
                  <a:moveTo>
                    <a:pt x="706" y="858"/>
                  </a:moveTo>
                  <a:cubicBezTo>
                    <a:pt x="705" y="857"/>
                    <a:pt x="705" y="857"/>
                    <a:pt x="705" y="858"/>
                  </a:cubicBezTo>
                  <a:cubicBezTo>
                    <a:pt x="704" y="858"/>
                    <a:pt x="704" y="858"/>
                    <a:pt x="704" y="858"/>
                  </a:cubicBezTo>
                  <a:cubicBezTo>
                    <a:pt x="704" y="857"/>
                    <a:pt x="703" y="858"/>
                    <a:pt x="703" y="859"/>
                  </a:cubicBezTo>
                  <a:cubicBezTo>
                    <a:pt x="703" y="859"/>
                    <a:pt x="703" y="859"/>
                    <a:pt x="703" y="859"/>
                  </a:cubicBezTo>
                  <a:cubicBezTo>
                    <a:pt x="703" y="860"/>
                    <a:pt x="703" y="860"/>
                    <a:pt x="704" y="860"/>
                  </a:cubicBezTo>
                  <a:cubicBezTo>
                    <a:pt x="704" y="861"/>
                    <a:pt x="704" y="863"/>
                    <a:pt x="705" y="864"/>
                  </a:cubicBezTo>
                  <a:cubicBezTo>
                    <a:pt x="705" y="865"/>
                    <a:pt x="707" y="867"/>
                    <a:pt x="708" y="866"/>
                  </a:cubicBezTo>
                  <a:cubicBezTo>
                    <a:pt x="710" y="865"/>
                    <a:pt x="709" y="863"/>
                    <a:pt x="708" y="862"/>
                  </a:cubicBezTo>
                  <a:cubicBezTo>
                    <a:pt x="708" y="861"/>
                    <a:pt x="708" y="861"/>
                    <a:pt x="707" y="860"/>
                  </a:cubicBezTo>
                  <a:cubicBezTo>
                    <a:pt x="707" y="859"/>
                    <a:pt x="707" y="858"/>
                    <a:pt x="706" y="858"/>
                  </a:cubicBezTo>
                  <a:close/>
                  <a:moveTo>
                    <a:pt x="681" y="925"/>
                  </a:moveTo>
                  <a:cubicBezTo>
                    <a:pt x="678" y="922"/>
                    <a:pt x="674" y="923"/>
                    <a:pt x="671" y="925"/>
                  </a:cubicBezTo>
                  <a:cubicBezTo>
                    <a:pt x="671" y="925"/>
                    <a:pt x="671" y="925"/>
                    <a:pt x="671" y="925"/>
                  </a:cubicBezTo>
                  <a:cubicBezTo>
                    <a:pt x="670" y="925"/>
                    <a:pt x="670" y="925"/>
                    <a:pt x="670" y="926"/>
                  </a:cubicBezTo>
                  <a:cubicBezTo>
                    <a:pt x="667" y="926"/>
                    <a:pt x="664" y="925"/>
                    <a:pt x="662" y="926"/>
                  </a:cubicBezTo>
                  <a:cubicBezTo>
                    <a:pt x="660" y="927"/>
                    <a:pt x="660" y="928"/>
                    <a:pt x="661" y="929"/>
                  </a:cubicBezTo>
                  <a:cubicBezTo>
                    <a:pt x="662" y="932"/>
                    <a:pt x="666" y="934"/>
                    <a:pt x="669" y="935"/>
                  </a:cubicBezTo>
                  <a:cubicBezTo>
                    <a:pt x="672" y="936"/>
                    <a:pt x="674" y="939"/>
                    <a:pt x="677" y="937"/>
                  </a:cubicBezTo>
                  <a:cubicBezTo>
                    <a:pt x="678" y="937"/>
                    <a:pt x="693" y="935"/>
                    <a:pt x="689" y="931"/>
                  </a:cubicBezTo>
                  <a:cubicBezTo>
                    <a:pt x="688" y="930"/>
                    <a:pt x="687" y="930"/>
                    <a:pt x="686" y="930"/>
                  </a:cubicBezTo>
                  <a:cubicBezTo>
                    <a:pt x="685" y="930"/>
                    <a:pt x="682" y="926"/>
                    <a:pt x="681" y="925"/>
                  </a:cubicBezTo>
                  <a:close/>
                  <a:moveTo>
                    <a:pt x="1433" y="645"/>
                  </a:moveTo>
                  <a:cubicBezTo>
                    <a:pt x="1433" y="647"/>
                    <a:pt x="1432" y="649"/>
                    <a:pt x="1432" y="650"/>
                  </a:cubicBezTo>
                  <a:cubicBezTo>
                    <a:pt x="1432" y="652"/>
                    <a:pt x="1433" y="653"/>
                    <a:pt x="1433" y="655"/>
                  </a:cubicBezTo>
                  <a:cubicBezTo>
                    <a:pt x="1434" y="656"/>
                    <a:pt x="1434" y="660"/>
                    <a:pt x="1435" y="660"/>
                  </a:cubicBezTo>
                  <a:cubicBezTo>
                    <a:pt x="1436" y="660"/>
                    <a:pt x="1436" y="660"/>
                    <a:pt x="1436" y="660"/>
                  </a:cubicBezTo>
                  <a:cubicBezTo>
                    <a:pt x="1436" y="657"/>
                    <a:pt x="1436" y="654"/>
                    <a:pt x="1436" y="651"/>
                  </a:cubicBezTo>
                  <a:cubicBezTo>
                    <a:pt x="1435" y="649"/>
                    <a:pt x="1436" y="645"/>
                    <a:pt x="1435" y="643"/>
                  </a:cubicBezTo>
                  <a:cubicBezTo>
                    <a:pt x="1434" y="643"/>
                    <a:pt x="1434" y="643"/>
                    <a:pt x="1434" y="643"/>
                  </a:cubicBezTo>
                  <a:cubicBezTo>
                    <a:pt x="1433" y="643"/>
                    <a:pt x="1433" y="644"/>
                    <a:pt x="1434" y="644"/>
                  </a:cubicBezTo>
                  <a:cubicBezTo>
                    <a:pt x="1434" y="644"/>
                    <a:pt x="1434" y="644"/>
                    <a:pt x="1434" y="645"/>
                  </a:cubicBezTo>
                  <a:cubicBezTo>
                    <a:pt x="1434" y="644"/>
                    <a:pt x="1433" y="644"/>
                    <a:pt x="1433" y="645"/>
                  </a:cubicBezTo>
                  <a:close/>
                  <a:moveTo>
                    <a:pt x="1343" y="452"/>
                  </a:moveTo>
                  <a:cubicBezTo>
                    <a:pt x="1343" y="453"/>
                    <a:pt x="1343" y="453"/>
                    <a:pt x="1344" y="453"/>
                  </a:cubicBezTo>
                  <a:cubicBezTo>
                    <a:pt x="1344" y="453"/>
                    <a:pt x="1344" y="454"/>
                    <a:pt x="1344" y="454"/>
                  </a:cubicBezTo>
                  <a:cubicBezTo>
                    <a:pt x="1344" y="455"/>
                    <a:pt x="1344" y="456"/>
                    <a:pt x="1345" y="456"/>
                  </a:cubicBezTo>
                  <a:cubicBezTo>
                    <a:pt x="1345" y="457"/>
                    <a:pt x="1346" y="458"/>
                    <a:pt x="1346" y="459"/>
                  </a:cubicBezTo>
                  <a:cubicBezTo>
                    <a:pt x="1347" y="459"/>
                    <a:pt x="1347" y="459"/>
                    <a:pt x="1347" y="458"/>
                  </a:cubicBezTo>
                  <a:cubicBezTo>
                    <a:pt x="1347" y="457"/>
                    <a:pt x="1347" y="457"/>
                    <a:pt x="1346" y="456"/>
                  </a:cubicBezTo>
                  <a:cubicBezTo>
                    <a:pt x="1346" y="454"/>
                    <a:pt x="1346" y="453"/>
                    <a:pt x="1345" y="452"/>
                  </a:cubicBezTo>
                  <a:cubicBezTo>
                    <a:pt x="1344" y="452"/>
                    <a:pt x="1343" y="449"/>
                    <a:pt x="1342" y="451"/>
                  </a:cubicBezTo>
                  <a:cubicBezTo>
                    <a:pt x="1342" y="451"/>
                    <a:pt x="1342" y="451"/>
                    <a:pt x="1342" y="451"/>
                  </a:cubicBezTo>
                  <a:cubicBezTo>
                    <a:pt x="1342" y="451"/>
                    <a:pt x="1342" y="451"/>
                    <a:pt x="1342" y="451"/>
                  </a:cubicBezTo>
                  <a:cubicBezTo>
                    <a:pt x="1342" y="452"/>
                    <a:pt x="1342" y="452"/>
                    <a:pt x="1343" y="452"/>
                  </a:cubicBezTo>
                  <a:close/>
                  <a:moveTo>
                    <a:pt x="1343" y="439"/>
                  </a:moveTo>
                  <a:cubicBezTo>
                    <a:pt x="1342" y="439"/>
                    <a:pt x="1342" y="439"/>
                    <a:pt x="1341" y="440"/>
                  </a:cubicBezTo>
                  <a:cubicBezTo>
                    <a:pt x="1341" y="440"/>
                    <a:pt x="1340" y="441"/>
                    <a:pt x="1340" y="441"/>
                  </a:cubicBezTo>
                  <a:cubicBezTo>
                    <a:pt x="1340" y="442"/>
                    <a:pt x="1339" y="442"/>
                    <a:pt x="1338" y="443"/>
                  </a:cubicBezTo>
                  <a:cubicBezTo>
                    <a:pt x="1338" y="444"/>
                    <a:pt x="1338" y="445"/>
                    <a:pt x="1339" y="445"/>
                  </a:cubicBezTo>
                  <a:cubicBezTo>
                    <a:pt x="1340" y="446"/>
                    <a:pt x="1340" y="446"/>
                    <a:pt x="1340" y="447"/>
                  </a:cubicBezTo>
                  <a:cubicBezTo>
                    <a:pt x="1340" y="447"/>
                    <a:pt x="1340" y="448"/>
                    <a:pt x="1341" y="448"/>
                  </a:cubicBezTo>
                  <a:cubicBezTo>
                    <a:pt x="1341" y="448"/>
                    <a:pt x="1342" y="448"/>
                    <a:pt x="1341" y="447"/>
                  </a:cubicBezTo>
                  <a:cubicBezTo>
                    <a:pt x="1341" y="447"/>
                    <a:pt x="1341" y="447"/>
                    <a:pt x="1341" y="447"/>
                  </a:cubicBezTo>
                  <a:cubicBezTo>
                    <a:pt x="1343" y="446"/>
                    <a:pt x="1343" y="444"/>
                    <a:pt x="1343" y="442"/>
                  </a:cubicBezTo>
                  <a:cubicBezTo>
                    <a:pt x="1343" y="441"/>
                    <a:pt x="1344" y="440"/>
                    <a:pt x="1343" y="439"/>
                  </a:cubicBezTo>
                  <a:close/>
                  <a:moveTo>
                    <a:pt x="712" y="931"/>
                  </a:moveTo>
                  <a:cubicBezTo>
                    <a:pt x="713" y="932"/>
                    <a:pt x="714" y="934"/>
                    <a:pt x="716" y="934"/>
                  </a:cubicBezTo>
                  <a:cubicBezTo>
                    <a:pt x="716" y="934"/>
                    <a:pt x="716" y="934"/>
                    <a:pt x="716" y="934"/>
                  </a:cubicBezTo>
                  <a:cubicBezTo>
                    <a:pt x="721" y="930"/>
                    <a:pt x="726" y="933"/>
                    <a:pt x="731" y="933"/>
                  </a:cubicBezTo>
                  <a:cubicBezTo>
                    <a:pt x="733" y="933"/>
                    <a:pt x="735" y="932"/>
                    <a:pt x="737" y="932"/>
                  </a:cubicBezTo>
                  <a:cubicBezTo>
                    <a:pt x="740" y="932"/>
                    <a:pt x="741" y="935"/>
                    <a:pt x="742" y="937"/>
                  </a:cubicBezTo>
                  <a:cubicBezTo>
                    <a:pt x="743" y="938"/>
                    <a:pt x="746" y="937"/>
                    <a:pt x="746" y="937"/>
                  </a:cubicBezTo>
                  <a:cubicBezTo>
                    <a:pt x="749" y="937"/>
                    <a:pt x="752" y="934"/>
                    <a:pt x="753" y="932"/>
                  </a:cubicBezTo>
                  <a:cubicBezTo>
                    <a:pt x="756" y="926"/>
                    <a:pt x="755" y="931"/>
                    <a:pt x="758" y="932"/>
                  </a:cubicBezTo>
                  <a:cubicBezTo>
                    <a:pt x="760" y="932"/>
                    <a:pt x="762" y="932"/>
                    <a:pt x="764" y="930"/>
                  </a:cubicBezTo>
                  <a:cubicBezTo>
                    <a:pt x="767" y="926"/>
                    <a:pt x="772" y="929"/>
                    <a:pt x="776" y="928"/>
                  </a:cubicBezTo>
                  <a:cubicBezTo>
                    <a:pt x="780" y="928"/>
                    <a:pt x="785" y="929"/>
                    <a:pt x="788" y="927"/>
                  </a:cubicBezTo>
                  <a:cubicBezTo>
                    <a:pt x="792" y="925"/>
                    <a:pt x="788" y="920"/>
                    <a:pt x="785" y="920"/>
                  </a:cubicBezTo>
                  <a:cubicBezTo>
                    <a:pt x="781" y="920"/>
                    <a:pt x="783" y="918"/>
                    <a:pt x="780" y="917"/>
                  </a:cubicBezTo>
                  <a:cubicBezTo>
                    <a:pt x="778" y="916"/>
                    <a:pt x="776" y="916"/>
                    <a:pt x="775" y="914"/>
                  </a:cubicBezTo>
                  <a:cubicBezTo>
                    <a:pt x="773" y="913"/>
                    <a:pt x="773" y="912"/>
                    <a:pt x="771" y="911"/>
                  </a:cubicBezTo>
                  <a:cubicBezTo>
                    <a:pt x="771" y="911"/>
                    <a:pt x="769" y="910"/>
                    <a:pt x="768" y="910"/>
                  </a:cubicBezTo>
                  <a:cubicBezTo>
                    <a:pt x="765" y="910"/>
                    <a:pt x="763" y="909"/>
                    <a:pt x="760" y="908"/>
                  </a:cubicBezTo>
                  <a:cubicBezTo>
                    <a:pt x="757" y="907"/>
                    <a:pt x="752" y="906"/>
                    <a:pt x="750" y="908"/>
                  </a:cubicBezTo>
                  <a:cubicBezTo>
                    <a:pt x="744" y="911"/>
                    <a:pt x="741" y="906"/>
                    <a:pt x="737" y="906"/>
                  </a:cubicBezTo>
                  <a:cubicBezTo>
                    <a:pt x="732" y="906"/>
                    <a:pt x="728" y="904"/>
                    <a:pt x="725" y="907"/>
                  </a:cubicBezTo>
                  <a:cubicBezTo>
                    <a:pt x="724" y="907"/>
                    <a:pt x="724" y="908"/>
                    <a:pt x="725" y="908"/>
                  </a:cubicBezTo>
                  <a:cubicBezTo>
                    <a:pt x="725" y="909"/>
                    <a:pt x="725" y="909"/>
                    <a:pt x="727" y="909"/>
                  </a:cubicBezTo>
                  <a:cubicBezTo>
                    <a:pt x="733" y="910"/>
                    <a:pt x="730" y="916"/>
                    <a:pt x="731" y="920"/>
                  </a:cubicBezTo>
                  <a:cubicBezTo>
                    <a:pt x="731" y="922"/>
                    <a:pt x="734" y="922"/>
                    <a:pt x="735" y="924"/>
                  </a:cubicBezTo>
                  <a:cubicBezTo>
                    <a:pt x="733" y="924"/>
                    <a:pt x="730" y="924"/>
                    <a:pt x="727" y="925"/>
                  </a:cubicBezTo>
                  <a:cubicBezTo>
                    <a:pt x="724" y="925"/>
                    <a:pt x="721" y="924"/>
                    <a:pt x="718" y="924"/>
                  </a:cubicBezTo>
                  <a:cubicBezTo>
                    <a:pt x="715" y="923"/>
                    <a:pt x="713" y="924"/>
                    <a:pt x="711" y="925"/>
                  </a:cubicBezTo>
                  <a:cubicBezTo>
                    <a:pt x="710" y="925"/>
                    <a:pt x="707" y="926"/>
                    <a:pt x="708" y="927"/>
                  </a:cubicBezTo>
                  <a:cubicBezTo>
                    <a:pt x="708" y="929"/>
                    <a:pt x="711" y="930"/>
                    <a:pt x="712" y="931"/>
                  </a:cubicBezTo>
                  <a:close/>
                  <a:moveTo>
                    <a:pt x="1365" y="421"/>
                  </a:moveTo>
                  <a:cubicBezTo>
                    <a:pt x="1365" y="422"/>
                    <a:pt x="1366" y="424"/>
                    <a:pt x="1366" y="425"/>
                  </a:cubicBezTo>
                  <a:cubicBezTo>
                    <a:pt x="1367" y="427"/>
                    <a:pt x="1366" y="429"/>
                    <a:pt x="1367" y="431"/>
                  </a:cubicBezTo>
                  <a:cubicBezTo>
                    <a:pt x="1368" y="432"/>
                    <a:pt x="1370" y="435"/>
                    <a:pt x="1369" y="436"/>
                  </a:cubicBezTo>
                  <a:cubicBezTo>
                    <a:pt x="1369" y="437"/>
                    <a:pt x="1369" y="438"/>
                    <a:pt x="1370" y="439"/>
                  </a:cubicBezTo>
                  <a:cubicBezTo>
                    <a:pt x="1371" y="440"/>
                    <a:pt x="1376" y="446"/>
                    <a:pt x="1376" y="447"/>
                  </a:cubicBezTo>
                  <a:cubicBezTo>
                    <a:pt x="1376" y="450"/>
                    <a:pt x="1376" y="454"/>
                    <a:pt x="1378" y="456"/>
                  </a:cubicBezTo>
                  <a:cubicBezTo>
                    <a:pt x="1380" y="459"/>
                    <a:pt x="1379" y="461"/>
                    <a:pt x="1380" y="464"/>
                  </a:cubicBezTo>
                  <a:cubicBezTo>
                    <a:pt x="1381" y="467"/>
                    <a:pt x="1384" y="469"/>
                    <a:pt x="1385" y="471"/>
                  </a:cubicBezTo>
                  <a:cubicBezTo>
                    <a:pt x="1385" y="471"/>
                    <a:pt x="1388" y="478"/>
                    <a:pt x="1389" y="476"/>
                  </a:cubicBezTo>
                  <a:cubicBezTo>
                    <a:pt x="1390" y="475"/>
                    <a:pt x="1391" y="473"/>
                    <a:pt x="1391" y="472"/>
                  </a:cubicBezTo>
                  <a:cubicBezTo>
                    <a:pt x="1391" y="472"/>
                    <a:pt x="1391" y="472"/>
                    <a:pt x="1391" y="472"/>
                  </a:cubicBezTo>
                  <a:cubicBezTo>
                    <a:pt x="1392" y="474"/>
                    <a:pt x="1394" y="477"/>
                    <a:pt x="1395" y="479"/>
                  </a:cubicBezTo>
                  <a:cubicBezTo>
                    <a:pt x="1398" y="483"/>
                    <a:pt x="1399" y="488"/>
                    <a:pt x="1401" y="493"/>
                  </a:cubicBezTo>
                  <a:cubicBezTo>
                    <a:pt x="1402" y="498"/>
                    <a:pt x="1404" y="502"/>
                    <a:pt x="1406" y="506"/>
                  </a:cubicBezTo>
                  <a:cubicBezTo>
                    <a:pt x="1407" y="510"/>
                    <a:pt x="1406" y="514"/>
                    <a:pt x="1409" y="517"/>
                  </a:cubicBezTo>
                  <a:cubicBezTo>
                    <a:pt x="1410" y="518"/>
                    <a:pt x="1411" y="517"/>
                    <a:pt x="1411" y="516"/>
                  </a:cubicBezTo>
                  <a:cubicBezTo>
                    <a:pt x="1399" y="482"/>
                    <a:pt x="1383" y="449"/>
                    <a:pt x="1366" y="417"/>
                  </a:cubicBezTo>
                  <a:cubicBezTo>
                    <a:pt x="1366" y="419"/>
                    <a:pt x="1366" y="420"/>
                    <a:pt x="1365" y="421"/>
                  </a:cubicBezTo>
                  <a:close/>
                  <a:moveTo>
                    <a:pt x="1419" y="1032"/>
                  </a:moveTo>
                  <a:cubicBezTo>
                    <a:pt x="1418" y="1034"/>
                    <a:pt x="1417" y="1036"/>
                    <a:pt x="1416" y="1038"/>
                  </a:cubicBezTo>
                  <a:cubicBezTo>
                    <a:pt x="1416" y="1042"/>
                    <a:pt x="1415" y="1045"/>
                    <a:pt x="1414" y="1048"/>
                  </a:cubicBezTo>
                  <a:cubicBezTo>
                    <a:pt x="1413" y="1054"/>
                    <a:pt x="1410" y="1059"/>
                    <a:pt x="1410" y="1065"/>
                  </a:cubicBezTo>
                  <a:cubicBezTo>
                    <a:pt x="1410" y="1066"/>
                    <a:pt x="1410" y="1067"/>
                    <a:pt x="1410" y="1067"/>
                  </a:cubicBezTo>
                  <a:cubicBezTo>
                    <a:pt x="1409" y="1070"/>
                    <a:pt x="1408" y="1074"/>
                    <a:pt x="1407" y="1077"/>
                  </a:cubicBezTo>
                  <a:cubicBezTo>
                    <a:pt x="1406" y="1082"/>
                    <a:pt x="1403" y="1087"/>
                    <a:pt x="1403" y="1093"/>
                  </a:cubicBezTo>
                  <a:cubicBezTo>
                    <a:pt x="1403" y="1094"/>
                    <a:pt x="1403" y="1095"/>
                    <a:pt x="1402" y="1097"/>
                  </a:cubicBezTo>
                  <a:cubicBezTo>
                    <a:pt x="1440" y="1004"/>
                    <a:pt x="1461" y="902"/>
                    <a:pt x="1461" y="795"/>
                  </a:cubicBezTo>
                  <a:cubicBezTo>
                    <a:pt x="1461" y="791"/>
                    <a:pt x="1461" y="786"/>
                    <a:pt x="1461" y="782"/>
                  </a:cubicBezTo>
                  <a:cubicBezTo>
                    <a:pt x="1461" y="783"/>
                    <a:pt x="1461" y="783"/>
                    <a:pt x="1460" y="784"/>
                  </a:cubicBezTo>
                  <a:cubicBezTo>
                    <a:pt x="1459" y="780"/>
                    <a:pt x="1459" y="776"/>
                    <a:pt x="1460" y="772"/>
                  </a:cubicBezTo>
                  <a:cubicBezTo>
                    <a:pt x="1460" y="771"/>
                    <a:pt x="1459" y="770"/>
                    <a:pt x="1459" y="769"/>
                  </a:cubicBezTo>
                  <a:cubicBezTo>
                    <a:pt x="1457" y="767"/>
                    <a:pt x="1458" y="765"/>
                    <a:pt x="1458" y="762"/>
                  </a:cubicBezTo>
                  <a:cubicBezTo>
                    <a:pt x="1458" y="760"/>
                    <a:pt x="1458" y="759"/>
                    <a:pt x="1458" y="757"/>
                  </a:cubicBezTo>
                  <a:cubicBezTo>
                    <a:pt x="1457" y="755"/>
                    <a:pt x="1455" y="753"/>
                    <a:pt x="1454" y="753"/>
                  </a:cubicBezTo>
                  <a:cubicBezTo>
                    <a:pt x="1454" y="752"/>
                    <a:pt x="1453" y="752"/>
                    <a:pt x="1452" y="752"/>
                  </a:cubicBezTo>
                  <a:cubicBezTo>
                    <a:pt x="1450" y="751"/>
                    <a:pt x="1450" y="750"/>
                    <a:pt x="1449" y="748"/>
                  </a:cubicBezTo>
                  <a:cubicBezTo>
                    <a:pt x="1448" y="746"/>
                    <a:pt x="1447" y="745"/>
                    <a:pt x="1446" y="743"/>
                  </a:cubicBezTo>
                  <a:cubicBezTo>
                    <a:pt x="1445" y="740"/>
                    <a:pt x="1447" y="737"/>
                    <a:pt x="1448" y="734"/>
                  </a:cubicBezTo>
                  <a:cubicBezTo>
                    <a:pt x="1449" y="731"/>
                    <a:pt x="1448" y="725"/>
                    <a:pt x="1447" y="723"/>
                  </a:cubicBezTo>
                  <a:cubicBezTo>
                    <a:pt x="1445" y="719"/>
                    <a:pt x="1449" y="716"/>
                    <a:pt x="1448" y="712"/>
                  </a:cubicBezTo>
                  <a:cubicBezTo>
                    <a:pt x="1448" y="711"/>
                    <a:pt x="1445" y="710"/>
                    <a:pt x="1445" y="709"/>
                  </a:cubicBezTo>
                  <a:cubicBezTo>
                    <a:pt x="1444" y="708"/>
                    <a:pt x="1444" y="707"/>
                    <a:pt x="1443" y="707"/>
                  </a:cubicBezTo>
                  <a:cubicBezTo>
                    <a:pt x="1443" y="706"/>
                    <a:pt x="1442" y="706"/>
                    <a:pt x="1442" y="707"/>
                  </a:cubicBezTo>
                  <a:cubicBezTo>
                    <a:pt x="1440" y="707"/>
                    <a:pt x="1440" y="710"/>
                    <a:pt x="1437" y="709"/>
                  </a:cubicBezTo>
                  <a:cubicBezTo>
                    <a:pt x="1435" y="708"/>
                    <a:pt x="1433" y="708"/>
                    <a:pt x="1431" y="709"/>
                  </a:cubicBezTo>
                  <a:cubicBezTo>
                    <a:pt x="1428" y="710"/>
                    <a:pt x="1426" y="706"/>
                    <a:pt x="1424" y="708"/>
                  </a:cubicBezTo>
                  <a:cubicBezTo>
                    <a:pt x="1421" y="709"/>
                    <a:pt x="1419" y="709"/>
                    <a:pt x="1416" y="710"/>
                  </a:cubicBezTo>
                  <a:cubicBezTo>
                    <a:pt x="1414" y="710"/>
                    <a:pt x="1413" y="713"/>
                    <a:pt x="1412" y="714"/>
                  </a:cubicBezTo>
                  <a:cubicBezTo>
                    <a:pt x="1412" y="716"/>
                    <a:pt x="1413" y="716"/>
                    <a:pt x="1410" y="716"/>
                  </a:cubicBezTo>
                  <a:cubicBezTo>
                    <a:pt x="1410" y="717"/>
                    <a:pt x="1409" y="717"/>
                    <a:pt x="1409" y="718"/>
                  </a:cubicBezTo>
                  <a:cubicBezTo>
                    <a:pt x="1408" y="719"/>
                    <a:pt x="1407" y="721"/>
                    <a:pt x="1406" y="723"/>
                  </a:cubicBezTo>
                  <a:cubicBezTo>
                    <a:pt x="1405" y="725"/>
                    <a:pt x="1402" y="720"/>
                    <a:pt x="1402" y="720"/>
                  </a:cubicBezTo>
                  <a:cubicBezTo>
                    <a:pt x="1401" y="719"/>
                    <a:pt x="1400" y="718"/>
                    <a:pt x="1399" y="719"/>
                  </a:cubicBezTo>
                  <a:cubicBezTo>
                    <a:pt x="1396" y="720"/>
                    <a:pt x="1389" y="722"/>
                    <a:pt x="1390" y="716"/>
                  </a:cubicBezTo>
                  <a:cubicBezTo>
                    <a:pt x="1390" y="715"/>
                    <a:pt x="1389" y="714"/>
                    <a:pt x="1388" y="714"/>
                  </a:cubicBezTo>
                  <a:cubicBezTo>
                    <a:pt x="1383" y="712"/>
                    <a:pt x="1385" y="726"/>
                    <a:pt x="1384" y="728"/>
                  </a:cubicBezTo>
                  <a:cubicBezTo>
                    <a:pt x="1383" y="731"/>
                    <a:pt x="1379" y="738"/>
                    <a:pt x="1376" y="739"/>
                  </a:cubicBezTo>
                  <a:cubicBezTo>
                    <a:pt x="1374" y="741"/>
                    <a:pt x="1371" y="744"/>
                    <a:pt x="1369" y="746"/>
                  </a:cubicBezTo>
                  <a:cubicBezTo>
                    <a:pt x="1367" y="749"/>
                    <a:pt x="1368" y="752"/>
                    <a:pt x="1368" y="755"/>
                  </a:cubicBezTo>
                  <a:cubicBezTo>
                    <a:pt x="1367" y="758"/>
                    <a:pt x="1366" y="760"/>
                    <a:pt x="1365" y="764"/>
                  </a:cubicBezTo>
                  <a:cubicBezTo>
                    <a:pt x="1365" y="766"/>
                    <a:pt x="1366" y="768"/>
                    <a:pt x="1365" y="771"/>
                  </a:cubicBezTo>
                  <a:cubicBezTo>
                    <a:pt x="1364" y="774"/>
                    <a:pt x="1364" y="776"/>
                    <a:pt x="1365" y="779"/>
                  </a:cubicBezTo>
                  <a:cubicBezTo>
                    <a:pt x="1366" y="781"/>
                    <a:pt x="1362" y="785"/>
                    <a:pt x="1362" y="787"/>
                  </a:cubicBezTo>
                  <a:cubicBezTo>
                    <a:pt x="1360" y="790"/>
                    <a:pt x="1362" y="790"/>
                    <a:pt x="1358" y="794"/>
                  </a:cubicBezTo>
                  <a:cubicBezTo>
                    <a:pt x="1357" y="795"/>
                    <a:pt x="1355" y="797"/>
                    <a:pt x="1354" y="798"/>
                  </a:cubicBezTo>
                  <a:cubicBezTo>
                    <a:pt x="1351" y="801"/>
                    <a:pt x="1348" y="801"/>
                    <a:pt x="1346" y="804"/>
                  </a:cubicBezTo>
                  <a:cubicBezTo>
                    <a:pt x="1345" y="805"/>
                    <a:pt x="1342" y="809"/>
                    <a:pt x="1342" y="811"/>
                  </a:cubicBezTo>
                  <a:cubicBezTo>
                    <a:pt x="1342" y="813"/>
                    <a:pt x="1342" y="815"/>
                    <a:pt x="1340" y="816"/>
                  </a:cubicBezTo>
                  <a:cubicBezTo>
                    <a:pt x="1339" y="817"/>
                    <a:pt x="1337" y="818"/>
                    <a:pt x="1336" y="819"/>
                  </a:cubicBezTo>
                  <a:cubicBezTo>
                    <a:pt x="1334" y="820"/>
                    <a:pt x="1334" y="823"/>
                    <a:pt x="1333" y="824"/>
                  </a:cubicBezTo>
                  <a:cubicBezTo>
                    <a:pt x="1333" y="828"/>
                    <a:pt x="1332" y="830"/>
                    <a:pt x="1331" y="833"/>
                  </a:cubicBezTo>
                  <a:cubicBezTo>
                    <a:pt x="1330" y="836"/>
                    <a:pt x="1329" y="839"/>
                    <a:pt x="1327" y="842"/>
                  </a:cubicBezTo>
                  <a:cubicBezTo>
                    <a:pt x="1326" y="844"/>
                    <a:pt x="1325" y="846"/>
                    <a:pt x="1325" y="848"/>
                  </a:cubicBezTo>
                  <a:cubicBezTo>
                    <a:pt x="1324" y="851"/>
                    <a:pt x="1324" y="852"/>
                    <a:pt x="1323" y="855"/>
                  </a:cubicBezTo>
                  <a:cubicBezTo>
                    <a:pt x="1323" y="856"/>
                    <a:pt x="1322" y="857"/>
                    <a:pt x="1321" y="858"/>
                  </a:cubicBezTo>
                  <a:cubicBezTo>
                    <a:pt x="1321" y="860"/>
                    <a:pt x="1320" y="862"/>
                    <a:pt x="1321" y="864"/>
                  </a:cubicBezTo>
                  <a:cubicBezTo>
                    <a:pt x="1319" y="865"/>
                    <a:pt x="1318" y="867"/>
                    <a:pt x="1318" y="868"/>
                  </a:cubicBezTo>
                  <a:cubicBezTo>
                    <a:pt x="1317" y="871"/>
                    <a:pt x="1317" y="873"/>
                    <a:pt x="1315" y="876"/>
                  </a:cubicBezTo>
                  <a:cubicBezTo>
                    <a:pt x="1314" y="878"/>
                    <a:pt x="1313" y="880"/>
                    <a:pt x="1313" y="882"/>
                  </a:cubicBezTo>
                  <a:cubicBezTo>
                    <a:pt x="1314" y="883"/>
                    <a:pt x="1314" y="883"/>
                    <a:pt x="1315" y="884"/>
                  </a:cubicBezTo>
                  <a:cubicBezTo>
                    <a:pt x="1317" y="885"/>
                    <a:pt x="1317" y="884"/>
                    <a:pt x="1318" y="886"/>
                  </a:cubicBezTo>
                  <a:cubicBezTo>
                    <a:pt x="1319" y="889"/>
                    <a:pt x="1320" y="892"/>
                    <a:pt x="1319" y="896"/>
                  </a:cubicBezTo>
                  <a:cubicBezTo>
                    <a:pt x="1318" y="898"/>
                    <a:pt x="1318" y="902"/>
                    <a:pt x="1318" y="904"/>
                  </a:cubicBezTo>
                  <a:cubicBezTo>
                    <a:pt x="1317" y="909"/>
                    <a:pt x="1318" y="914"/>
                    <a:pt x="1317" y="919"/>
                  </a:cubicBezTo>
                  <a:cubicBezTo>
                    <a:pt x="1315" y="924"/>
                    <a:pt x="1315" y="930"/>
                    <a:pt x="1314" y="935"/>
                  </a:cubicBezTo>
                  <a:cubicBezTo>
                    <a:pt x="1314" y="939"/>
                    <a:pt x="1312" y="942"/>
                    <a:pt x="1310" y="945"/>
                  </a:cubicBezTo>
                  <a:cubicBezTo>
                    <a:pt x="1309" y="946"/>
                    <a:pt x="1308" y="948"/>
                    <a:pt x="1308" y="950"/>
                  </a:cubicBezTo>
                  <a:cubicBezTo>
                    <a:pt x="1308" y="953"/>
                    <a:pt x="1309" y="955"/>
                    <a:pt x="1311" y="956"/>
                  </a:cubicBezTo>
                  <a:cubicBezTo>
                    <a:pt x="1311" y="961"/>
                    <a:pt x="1309" y="965"/>
                    <a:pt x="1309" y="969"/>
                  </a:cubicBezTo>
                  <a:cubicBezTo>
                    <a:pt x="1309" y="972"/>
                    <a:pt x="1310" y="976"/>
                    <a:pt x="1312" y="978"/>
                  </a:cubicBezTo>
                  <a:cubicBezTo>
                    <a:pt x="1313" y="981"/>
                    <a:pt x="1315" y="981"/>
                    <a:pt x="1318" y="981"/>
                  </a:cubicBezTo>
                  <a:cubicBezTo>
                    <a:pt x="1320" y="981"/>
                    <a:pt x="1318" y="982"/>
                    <a:pt x="1318" y="982"/>
                  </a:cubicBezTo>
                  <a:cubicBezTo>
                    <a:pt x="1318" y="984"/>
                    <a:pt x="1318" y="984"/>
                    <a:pt x="1318" y="986"/>
                  </a:cubicBezTo>
                  <a:cubicBezTo>
                    <a:pt x="1319" y="986"/>
                    <a:pt x="1321" y="988"/>
                    <a:pt x="1321" y="989"/>
                  </a:cubicBezTo>
                  <a:cubicBezTo>
                    <a:pt x="1320" y="991"/>
                    <a:pt x="1321" y="992"/>
                    <a:pt x="1321" y="994"/>
                  </a:cubicBezTo>
                  <a:cubicBezTo>
                    <a:pt x="1322" y="997"/>
                    <a:pt x="1326" y="997"/>
                    <a:pt x="1327" y="1000"/>
                  </a:cubicBezTo>
                  <a:cubicBezTo>
                    <a:pt x="1328" y="1002"/>
                    <a:pt x="1329" y="1004"/>
                    <a:pt x="1330" y="1007"/>
                  </a:cubicBezTo>
                  <a:cubicBezTo>
                    <a:pt x="1330" y="1009"/>
                    <a:pt x="1329" y="1012"/>
                    <a:pt x="1330" y="1014"/>
                  </a:cubicBezTo>
                  <a:cubicBezTo>
                    <a:pt x="1330" y="1017"/>
                    <a:pt x="1332" y="1023"/>
                    <a:pt x="1335" y="1025"/>
                  </a:cubicBezTo>
                  <a:cubicBezTo>
                    <a:pt x="1337" y="1027"/>
                    <a:pt x="1339" y="1027"/>
                    <a:pt x="1341" y="1028"/>
                  </a:cubicBezTo>
                  <a:cubicBezTo>
                    <a:pt x="1344" y="1029"/>
                    <a:pt x="1342" y="1032"/>
                    <a:pt x="1343" y="1034"/>
                  </a:cubicBezTo>
                  <a:cubicBezTo>
                    <a:pt x="1346" y="1037"/>
                    <a:pt x="1350" y="1039"/>
                    <a:pt x="1352" y="1042"/>
                  </a:cubicBezTo>
                  <a:cubicBezTo>
                    <a:pt x="1354" y="1043"/>
                    <a:pt x="1356" y="1045"/>
                    <a:pt x="1358" y="1044"/>
                  </a:cubicBezTo>
                  <a:cubicBezTo>
                    <a:pt x="1362" y="1040"/>
                    <a:pt x="1367" y="1037"/>
                    <a:pt x="1372" y="1034"/>
                  </a:cubicBezTo>
                  <a:cubicBezTo>
                    <a:pt x="1374" y="1033"/>
                    <a:pt x="1376" y="1033"/>
                    <a:pt x="1378" y="1032"/>
                  </a:cubicBezTo>
                  <a:cubicBezTo>
                    <a:pt x="1380" y="1030"/>
                    <a:pt x="1383" y="1031"/>
                    <a:pt x="1386" y="1030"/>
                  </a:cubicBezTo>
                  <a:cubicBezTo>
                    <a:pt x="1389" y="1029"/>
                    <a:pt x="1392" y="1026"/>
                    <a:pt x="1395" y="1024"/>
                  </a:cubicBezTo>
                  <a:cubicBezTo>
                    <a:pt x="1396" y="1024"/>
                    <a:pt x="1396" y="1023"/>
                    <a:pt x="1397" y="1022"/>
                  </a:cubicBezTo>
                  <a:cubicBezTo>
                    <a:pt x="1398" y="1017"/>
                    <a:pt x="1401" y="1017"/>
                    <a:pt x="1403" y="1015"/>
                  </a:cubicBezTo>
                  <a:cubicBezTo>
                    <a:pt x="1406" y="1013"/>
                    <a:pt x="1405" y="1011"/>
                    <a:pt x="1408" y="1009"/>
                  </a:cubicBezTo>
                  <a:cubicBezTo>
                    <a:pt x="1409" y="1008"/>
                    <a:pt x="1410" y="1008"/>
                    <a:pt x="1412" y="1007"/>
                  </a:cubicBezTo>
                  <a:cubicBezTo>
                    <a:pt x="1412" y="1008"/>
                    <a:pt x="1412" y="1009"/>
                    <a:pt x="1412" y="1010"/>
                  </a:cubicBezTo>
                  <a:cubicBezTo>
                    <a:pt x="1412" y="1012"/>
                    <a:pt x="1413" y="1014"/>
                    <a:pt x="1413" y="1016"/>
                  </a:cubicBezTo>
                  <a:cubicBezTo>
                    <a:pt x="1413" y="1018"/>
                    <a:pt x="1411" y="1021"/>
                    <a:pt x="1413" y="1023"/>
                  </a:cubicBezTo>
                  <a:cubicBezTo>
                    <a:pt x="1414" y="1024"/>
                    <a:pt x="1416" y="1021"/>
                    <a:pt x="1417" y="1021"/>
                  </a:cubicBezTo>
                  <a:cubicBezTo>
                    <a:pt x="1418" y="1019"/>
                    <a:pt x="1419" y="1019"/>
                    <a:pt x="1420" y="1018"/>
                  </a:cubicBezTo>
                  <a:cubicBezTo>
                    <a:pt x="1421" y="1017"/>
                    <a:pt x="1421" y="1017"/>
                    <a:pt x="1421" y="1017"/>
                  </a:cubicBezTo>
                  <a:cubicBezTo>
                    <a:pt x="1422" y="1018"/>
                    <a:pt x="1423" y="1020"/>
                    <a:pt x="1422" y="1023"/>
                  </a:cubicBezTo>
                  <a:cubicBezTo>
                    <a:pt x="1421" y="1026"/>
                    <a:pt x="1421" y="1030"/>
                    <a:pt x="1419" y="1032"/>
                  </a:cubicBezTo>
                  <a:close/>
                  <a:moveTo>
                    <a:pt x="1365" y="492"/>
                  </a:moveTo>
                  <a:cubicBezTo>
                    <a:pt x="1364" y="492"/>
                    <a:pt x="1364" y="493"/>
                    <a:pt x="1365" y="493"/>
                  </a:cubicBezTo>
                  <a:cubicBezTo>
                    <a:pt x="1365" y="495"/>
                    <a:pt x="1366" y="496"/>
                    <a:pt x="1367" y="498"/>
                  </a:cubicBezTo>
                  <a:cubicBezTo>
                    <a:pt x="1367" y="499"/>
                    <a:pt x="1367" y="499"/>
                    <a:pt x="1367" y="499"/>
                  </a:cubicBezTo>
                  <a:cubicBezTo>
                    <a:pt x="1368" y="500"/>
                    <a:pt x="1368" y="500"/>
                    <a:pt x="1369" y="500"/>
                  </a:cubicBezTo>
                  <a:cubicBezTo>
                    <a:pt x="1370" y="501"/>
                    <a:pt x="1369" y="505"/>
                    <a:pt x="1370" y="506"/>
                  </a:cubicBezTo>
                  <a:cubicBezTo>
                    <a:pt x="1370" y="509"/>
                    <a:pt x="1369" y="508"/>
                    <a:pt x="1367" y="508"/>
                  </a:cubicBezTo>
                  <a:cubicBezTo>
                    <a:pt x="1367" y="508"/>
                    <a:pt x="1366" y="508"/>
                    <a:pt x="1366" y="509"/>
                  </a:cubicBezTo>
                  <a:cubicBezTo>
                    <a:pt x="1366" y="510"/>
                    <a:pt x="1365" y="512"/>
                    <a:pt x="1365" y="513"/>
                  </a:cubicBezTo>
                  <a:cubicBezTo>
                    <a:pt x="1365" y="514"/>
                    <a:pt x="1366" y="514"/>
                    <a:pt x="1366" y="514"/>
                  </a:cubicBezTo>
                  <a:cubicBezTo>
                    <a:pt x="1368" y="513"/>
                    <a:pt x="1368" y="516"/>
                    <a:pt x="1368" y="517"/>
                  </a:cubicBezTo>
                  <a:cubicBezTo>
                    <a:pt x="1368" y="520"/>
                    <a:pt x="1367" y="521"/>
                    <a:pt x="1365" y="522"/>
                  </a:cubicBezTo>
                  <a:cubicBezTo>
                    <a:pt x="1365" y="522"/>
                    <a:pt x="1365" y="522"/>
                    <a:pt x="1365" y="523"/>
                  </a:cubicBezTo>
                  <a:cubicBezTo>
                    <a:pt x="1365" y="524"/>
                    <a:pt x="1365" y="525"/>
                    <a:pt x="1366" y="526"/>
                  </a:cubicBezTo>
                  <a:cubicBezTo>
                    <a:pt x="1368" y="527"/>
                    <a:pt x="1369" y="527"/>
                    <a:pt x="1370" y="529"/>
                  </a:cubicBezTo>
                  <a:cubicBezTo>
                    <a:pt x="1370" y="530"/>
                    <a:pt x="1371" y="532"/>
                    <a:pt x="1373" y="533"/>
                  </a:cubicBezTo>
                  <a:cubicBezTo>
                    <a:pt x="1372" y="533"/>
                    <a:pt x="1370" y="533"/>
                    <a:pt x="1370" y="534"/>
                  </a:cubicBezTo>
                  <a:cubicBezTo>
                    <a:pt x="1370" y="538"/>
                    <a:pt x="1365" y="541"/>
                    <a:pt x="1368" y="544"/>
                  </a:cubicBezTo>
                  <a:cubicBezTo>
                    <a:pt x="1368" y="545"/>
                    <a:pt x="1368" y="545"/>
                    <a:pt x="1368" y="545"/>
                  </a:cubicBezTo>
                  <a:cubicBezTo>
                    <a:pt x="1370" y="544"/>
                    <a:pt x="1370" y="544"/>
                    <a:pt x="1372" y="545"/>
                  </a:cubicBezTo>
                  <a:cubicBezTo>
                    <a:pt x="1373" y="545"/>
                    <a:pt x="1374" y="546"/>
                    <a:pt x="1375" y="545"/>
                  </a:cubicBezTo>
                  <a:cubicBezTo>
                    <a:pt x="1379" y="541"/>
                    <a:pt x="1379" y="543"/>
                    <a:pt x="1382" y="543"/>
                  </a:cubicBezTo>
                  <a:cubicBezTo>
                    <a:pt x="1385" y="543"/>
                    <a:pt x="1388" y="545"/>
                    <a:pt x="1391" y="544"/>
                  </a:cubicBezTo>
                  <a:cubicBezTo>
                    <a:pt x="1393" y="544"/>
                    <a:pt x="1396" y="543"/>
                    <a:pt x="1394" y="540"/>
                  </a:cubicBezTo>
                  <a:cubicBezTo>
                    <a:pt x="1394" y="540"/>
                    <a:pt x="1393" y="540"/>
                    <a:pt x="1393" y="540"/>
                  </a:cubicBezTo>
                  <a:cubicBezTo>
                    <a:pt x="1387" y="538"/>
                    <a:pt x="1391" y="537"/>
                    <a:pt x="1392" y="535"/>
                  </a:cubicBezTo>
                  <a:cubicBezTo>
                    <a:pt x="1392" y="533"/>
                    <a:pt x="1393" y="530"/>
                    <a:pt x="1392" y="528"/>
                  </a:cubicBezTo>
                  <a:cubicBezTo>
                    <a:pt x="1392" y="525"/>
                    <a:pt x="1391" y="524"/>
                    <a:pt x="1389" y="522"/>
                  </a:cubicBezTo>
                  <a:cubicBezTo>
                    <a:pt x="1387" y="520"/>
                    <a:pt x="1386" y="519"/>
                    <a:pt x="1385" y="516"/>
                  </a:cubicBezTo>
                  <a:cubicBezTo>
                    <a:pt x="1384" y="513"/>
                    <a:pt x="1383" y="512"/>
                    <a:pt x="1382" y="509"/>
                  </a:cubicBezTo>
                  <a:cubicBezTo>
                    <a:pt x="1381" y="507"/>
                    <a:pt x="1381" y="506"/>
                    <a:pt x="1380" y="504"/>
                  </a:cubicBezTo>
                  <a:cubicBezTo>
                    <a:pt x="1379" y="502"/>
                    <a:pt x="1378" y="500"/>
                    <a:pt x="1377" y="498"/>
                  </a:cubicBezTo>
                  <a:cubicBezTo>
                    <a:pt x="1375" y="496"/>
                    <a:pt x="1373" y="494"/>
                    <a:pt x="1373" y="491"/>
                  </a:cubicBezTo>
                  <a:cubicBezTo>
                    <a:pt x="1372" y="488"/>
                    <a:pt x="1370" y="484"/>
                    <a:pt x="1369" y="481"/>
                  </a:cubicBezTo>
                  <a:cubicBezTo>
                    <a:pt x="1368" y="479"/>
                    <a:pt x="1367" y="478"/>
                    <a:pt x="1365" y="477"/>
                  </a:cubicBezTo>
                  <a:cubicBezTo>
                    <a:pt x="1363" y="476"/>
                    <a:pt x="1362" y="478"/>
                    <a:pt x="1360" y="476"/>
                  </a:cubicBezTo>
                  <a:cubicBezTo>
                    <a:pt x="1360" y="476"/>
                    <a:pt x="1363" y="476"/>
                    <a:pt x="1363" y="476"/>
                  </a:cubicBezTo>
                  <a:cubicBezTo>
                    <a:pt x="1364" y="476"/>
                    <a:pt x="1364" y="476"/>
                    <a:pt x="1364" y="476"/>
                  </a:cubicBezTo>
                  <a:cubicBezTo>
                    <a:pt x="1364" y="473"/>
                    <a:pt x="1364" y="471"/>
                    <a:pt x="1365" y="469"/>
                  </a:cubicBezTo>
                  <a:cubicBezTo>
                    <a:pt x="1365" y="467"/>
                    <a:pt x="1364" y="466"/>
                    <a:pt x="1364" y="464"/>
                  </a:cubicBezTo>
                  <a:cubicBezTo>
                    <a:pt x="1362" y="458"/>
                    <a:pt x="1359" y="457"/>
                    <a:pt x="1354" y="455"/>
                  </a:cubicBezTo>
                  <a:cubicBezTo>
                    <a:pt x="1354" y="454"/>
                    <a:pt x="1354" y="453"/>
                    <a:pt x="1354" y="452"/>
                  </a:cubicBezTo>
                  <a:cubicBezTo>
                    <a:pt x="1353" y="451"/>
                    <a:pt x="1355" y="451"/>
                    <a:pt x="1356" y="450"/>
                  </a:cubicBezTo>
                  <a:cubicBezTo>
                    <a:pt x="1356" y="449"/>
                    <a:pt x="1355" y="446"/>
                    <a:pt x="1355" y="445"/>
                  </a:cubicBezTo>
                  <a:cubicBezTo>
                    <a:pt x="1353" y="443"/>
                    <a:pt x="1349" y="442"/>
                    <a:pt x="1347" y="441"/>
                  </a:cubicBezTo>
                  <a:cubicBezTo>
                    <a:pt x="1346" y="441"/>
                    <a:pt x="1346" y="441"/>
                    <a:pt x="1346" y="441"/>
                  </a:cubicBezTo>
                  <a:cubicBezTo>
                    <a:pt x="1345" y="444"/>
                    <a:pt x="1348" y="446"/>
                    <a:pt x="1346" y="449"/>
                  </a:cubicBezTo>
                  <a:cubicBezTo>
                    <a:pt x="1345" y="451"/>
                    <a:pt x="1347" y="453"/>
                    <a:pt x="1347" y="455"/>
                  </a:cubicBezTo>
                  <a:cubicBezTo>
                    <a:pt x="1348" y="457"/>
                    <a:pt x="1349" y="460"/>
                    <a:pt x="1347" y="462"/>
                  </a:cubicBezTo>
                  <a:cubicBezTo>
                    <a:pt x="1347" y="463"/>
                    <a:pt x="1347" y="463"/>
                    <a:pt x="1347" y="464"/>
                  </a:cubicBezTo>
                  <a:cubicBezTo>
                    <a:pt x="1347" y="465"/>
                    <a:pt x="1349" y="466"/>
                    <a:pt x="1350" y="467"/>
                  </a:cubicBezTo>
                  <a:cubicBezTo>
                    <a:pt x="1351" y="467"/>
                    <a:pt x="1352" y="466"/>
                    <a:pt x="1352" y="466"/>
                  </a:cubicBezTo>
                  <a:cubicBezTo>
                    <a:pt x="1352" y="468"/>
                    <a:pt x="1352" y="470"/>
                    <a:pt x="1352" y="472"/>
                  </a:cubicBezTo>
                  <a:cubicBezTo>
                    <a:pt x="1352" y="473"/>
                    <a:pt x="1353" y="476"/>
                    <a:pt x="1355" y="477"/>
                  </a:cubicBezTo>
                  <a:cubicBezTo>
                    <a:pt x="1356" y="477"/>
                    <a:pt x="1355" y="478"/>
                    <a:pt x="1356" y="479"/>
                  </a:cubicBezTo>
                  <a:cubicBezTo>
                    <a:pt x="1357" y="484"/>
                    <a:pt x="1356" y="488"/>
                    <a:pt x="1362" y="490"/>
                  </a:cubicBezTo>
                  <a:cubicBezTo>
                    <a:pt x="1363" y="490"/>
                    <a:pt x="1366" y="489"/>
                    <a:pt x="1365" y="492"/>
                  </a:cubicBezTo>
                  <a:close/>
                  <a:moveTo>
                    <a:pt x="1438" y="626"/>
                  </a:moveTo>
                  <a:cubicBezTo>
                    <a:pt x="1438" y="628"/>
                    <a:pt x="1439" y="631"/>
                    <a:pt x="1439" y="632"/>
                  </a:cubicBezTo>
                  <a:cubicBezTo>
                    <a:pt x="1439" y="633"/>
                    <a:pt x="1439" y="633"/>
                    <a:pt x="1440" y="633"/>
                  </a:cubicBezTo>
                  <a:cubicBezTo>
                    <a:pt x="1440" y="632"/>
                    <a:pt x="1441" y="631"/>
                    <a:pt x="1441" y="630"/>
                  </a:cubicBezTo>
                  <a:cubicBezTo>
                    <a:pt x="1443" y="640"/>
                    <a:pt x="1445" y="650"/>
                    <a:pt x="1449" y="659"/>
                  </a:cubicBezTo>
                  <a:cubicBezTo>
                    <a:pt x="1450" y="663"/>
                    <a:pt x="1451" y="666"/>
                    <a:pt x="1451" y="669"/>
                  </a:cubicBezTo>
                  <a:cubicBezTo>
                    <a:pt x="1451" y="672"/>
                    <a:pt x="1452" y="675"/>
                    <a:pt x="1453" y="677"/>
                  </a:cubicBezTo>
                  <a:cubicBezTo>
                    <a:pt x="1445" y="628"/>
                    <a:pt x="1434" y="581"/>
                    <a:pt x="1418" y="535"/>
                  </a:cubicBezTo>
                  <a:cubicBezTo>
                    <a:pt x="1418" y="535"/>
                    <a:pt x="1418" y="536"/>
                    <a:pt x="1418" y="536"/>
                  </a:cubicBezTo>
                  <a:cubicBezTo>
                    <a:pt x="1417" y="535"/>
                    <a:pt x="1416" y="534"/>
                    <a:pt x="1415" y="532"/>
                  </a:cubicBezTo>
                  <a:cubicBezTo>
                    <a:pt x="1414" y="531"/>
                    <a:pt x="1415" y="529"/>
                    <a:pt x="1414" y="528"/>
                  </a:cubicBezTo>
                  <a:cubicBezTo>
                    <a:pt x="1414" y="528"/>
                    <a:pt x="1414" y="527"/>
                    <a:pt x="1413" y="528"/>
                  </a:cubicBezTo>
                  <a:cubicBezTo>
                    <a:pt x="1412" y="528"/>
                    <a:pt x="1411" y="527"/>
                    <a:pt x="1410" y="526"/>
                  </a:cubicBezTo>
                  <a:cubicBezTo>
                    <a:pt x="1409" y="523"/>
                    <a:pt x="1409" y="519"/>
                    <a:pt x="1407" y="515"/>
                  </a:cubicBezTo>
                  <a:cubicBezTo>
                    <a:pt x="1405" y="513"/>
                    <a:pt x="1404" y="512"/>
                    <a:pt x="1404" y="509"/>
                  </a:cubicBezTo>
                  <a:cubicBezTo>
                    <a:pt x="1404" y="507"/>
                    <a:pt x="1404" y="505"/>
                    <a:pt x="1402" y="503"/>
                  </a:cubicBezTo>
                  <a:cubicBezTo>
                    <a:pt x="1402" y="502"/>
                    <a:pt x="1402" y="501"/>
                    <a:pt x="1402" y="500"/>
                  </a:cubicBezTo>
                  <a:cubicBezTo>
                    <a:pt x="1401" y="499"/>
                    <a:pt x="1401" y="497"/>
                    <a:pt x="1400" y="496"/>
                  </a:cubicBezTo>
                  <a:cubicBezTo>
                    <a:pt x="1400" y="496"/>
                    <a:pt x="1400" y="496"/>
                    <a:pt x="1400" y="496"/>
                  </a:cubicBezTo>
                  <a:cubicBezTo>
                    <a:pt x="1400" y="495"/>
                    <a:pt x="1400" y="495"/>
                    <a:pt x="1400" y="495"/>
                  </a:cubicBezTo>
                  <a:cubicBezTo>
                    <a:pt x="1400" y="493"/>
                    <a:pt x="1399" y="492"/>
                    <a:pt x="1398" y="490"/>
                  </a:cubicBezTo>
                  <a:cubicBezTo>
                    <a:pt x="1398" y="490"/>
                    <a:pt x="1398" y="490"/>
                    <a:pt x="1398" y="490"/>
                  </a:cubicBezTo>
                  <a:cubicBezTo>
                    <a:pt x="1398" y="490"/>
                    <a:pt x="1398" y="489"/>
                    <a:pt x="1398" y="488"/>
                  </a:cubicBezTo>
                  <a:cubicBezTo>
                    <a:pt x="1398" y="488"/>
                    <a:pt x="1397" y="488"/>
                    <a:pt x="1397" y="488"/>
                  </a:cubicBezTo>
                  <a:cubicBezTo>
                    <a:pt x="1396" y="487"/>
                    <a:pt x="1395" y="488"/>
                    <a:pt x="1395" y="488"/>
                  </a:cubicBezTo>
                  <a:cubicBezTo>
                    <a:pt x="1395" y="489"/>
                    <a:pt x="1395" y="489"/>
                    <a:pt x="1395" y="489"/>
                  </a:cubicBezTo>
                  <a:cubicBezTo>
                    <a:pt x="1395" y="489"/>
                    <a:pt x="1395" y="489"/>
                    <a:pt x="1395" y="489"/>
                  </a:cubicBezTo>
                  <a:cubicBezTo>
                    <a:pt x="1395" y="489"/>
                    <a:pt x="1395" y="490"/>
                    <a:pt x="1395" y="490"/>
                  </a:cubicBezTo>
                  <a:cubicBezTo>
                    <a:pt x="1395" y="491"/>
                    <a:pt x="1395" y="491"/>
                    <a:pt x="1396" y="491"/>
                  </a:cubicBezTo>
                  <a:cubicBezTo>
                    <a:pt x="1396" y="492"/>
                    <a:pt x="1396" y="492"/>
                    <a:pt x="1396" y="493"/>
                  </a:cubicBezTo>
                  <a:cubicBezTo>
                    <a:pt x="1396" y="493"/>
                    <a:pt x="1397" y="493"/>
                    <a:pt x="1397" y="493"/>
                  </a:cubicBezTo>
                  <a:cubicBezTo>
                    <a:pt x="1396" y="494"/>
                    <a:pt x="1396" y="494"/>
                    <a:pt x="1396" y="495"/>
                  </a:cubicBezTo>
                  <a:cubicBezTo>
                    <a:pt x="1397" y="497"/>
                    <a:pt x="1398" y="500"/>
                    <a:pt x="1399" y="501"/>
                  </a:cubicBezTo>
                  <a:cubicBezTo>
                    <a:pt x="1399" y="502"/>
                    <a:pt x="1399" y="503"/>
                    <a:pt x="1399" y="503"/>
                  </a:cubicBezTo>
                  <a:cubicBezTo>
                    <a:pt x="1400" y="503"/>
                    <a:pt x="1400" y="503"/>
                    <a:pt x="1400" y="504"/>
                  </a:cubicBezTo>
                  <a:cubicBezTo>
                    <a:pt x="1400" y="504"/>
                    <a:pt x="1400" y="504"/>
                    <a:pt x="1400" y="504"/>
                  </a:cubicBezTo>
                  <a:cubicBezTo>
                    <a:pt x="1399" y="504"/>
                    <a:pt x="1399" y="504"/>
                    <a:pt x="1399" y="505"/>
                  </a:cubicBezTo>
                  <a:cubicBezTo>
                    <a:pt x="1400" y="506"/>
                    <a:pt x="1400" y="508"/>
                    <a:pt x="1401" y="508"/>
                  </a:cubicBezTo>
                  <a:cubicBezTo>
                    <a:pt x="1401" y="508"/>
                    <a:pt x="1401" y="508"/>
                    <a:pt x="1401" y="509"/>
                  </a:cubicBezTo>
                  <a:cubicBezTo>
                    <a:pt x="1402" y="509"/>
                    <a:pt x="1402" y="510"/>
                    <a:pt x="1402" y="511"/>
                  </a:cubicBezTo>
                  <a:cubicBezTo>
                    <a:pt x="1402" y="514"/>
                    <a:pt x="1404" y="515"/>
                    <a:pt x="1405" y="517"/>
                  </a:cubicBezTo>
                  <a:cubicBezTo>
                    <a:pt x="1406" y="520"/>
                    <a:pt x="1407" y="524"/>
                    <a:pt x="1408" y="527"/>
                  </a:cubicBezTo>
                  <a:cubicBezTo>
                    <a:pt x="1408" y="527"/>
                    <a:pt x="1408" y="527"/>
                    <a:pt x="1408" y="527"/>
                  </a:cubicBezTo>
                  <a:cubicBezTo>
                    <a:pt x="1406" y="529"/>
                    <a:pt x="1407" y="528"/>
                    <a:pt x="1407" y="527"/>
                  </a:cubicBezTo>
                  <a:cubicBezTo>
                    <a:pt x="1406" y="526"/>
                    <a:pt x="1406" y="525"/>
                    <a:pt x="1405" y="525"/>
                  </a:cubicBezTo>
                  <a:cubicBezTo>
                    <a:pt x="1404" y="524"/>
                    <a:pt x="1404" y="525"/>
                    <a:pt x="1402" y="526"/>
                  </a:cubicBezTo>
                  <a:cubicBezTo>
                    <a:pt x="1402" y="526"/>
                    <a:pt x="1401" y="526"/>
                    <a:pt x="1401" y="526"/>
                  </a:cubicBezTo>
                  <a:cubicBezTo>
                    <a:pt x="1397" y="529"/>
                    <a:pt x="1399" y="534"/>
                    <a:pt x="1399" y="537"/>
                  </a:cubicBezTo>
                  <a:cubicBezTo>
                    <a:pt x="1398" y="539"/>
                    <a:pt x="1398" y="541"/>
                    <a:pt x="1398" y="542"/>
                  </a:cubicBezTo>
                  <a:cubicBezTo>
                    <a:pt x="1399" y="543"/>
                    <a:pt x="1399" y="543"/>
                    <a:pt x="1399" y="543"/>
                  </a:cubicBezTo>
                  <a:cubicBezTo>
                    <a:pt x="1398" y="544"/>
                    <a:pt x="1396" y="545"/>
                    <a:pt x="1395" y="546"/>
                  </a:cubicBezTo>
                  <a:cubicBezTo>
                    <a:pt x="1394" y="547"/>
                    <a:pt x="1396" y="551"/>
                    <a:pt x="1396" y="552"/>
                  </a:cubicBezTo>
                  <a:cubicBezTo>
                    <a:pt x="1396" y="553"/>
                    <a:pt x="1396" y="554"/>
                    <a:pt x="1396" y="555"/>
                  </a:cubicBezTo>
                  <a:cubicBezTo>
                    <a:pt x="1396" y="556"/>
                    <a:pt x="1396" y="555"/>
                    <a:pt x="1395" y="555"/>
                  </a:cubicBezTo>
                  <a:cubicBezTo>
                    <a:pt x="1392" y="555"/>
                    <a:pt x="1391" y="559"/>
                    <a:pt x="1392" y="560"/>
                  </a:cubicBezTo>
                  <a:cubicBezTo>
                    <a:pt x="1390" y="558"/>
                    <a:pt x="1390" y="553"/>
                    <a:pt x="1386" y="553"/>
                  </a:cubicBezTo>
                  <a:cubicBezTo>
                    <a:pt x="1385" y="553"/>
                    <a:pt x="1385" y="554"/>
                    <a:pt x="1385" y="554"/>
                  </a:cubicBezTo>
                  <a:cubicBezTo>
                    <a:pt x="1384" y="559"/>
                    <a:pt x="1389" y="563"/>
                    <a:pt x="1388" y="567"/>
                  </a:cubicBezTo>
                  <a:cubicBezTo>
                    <a:pt x="1388" y="567"/>
                    <a:pt x="1386" y="565"/>
                    <a:pt x="1386" y="565"/>
                  </a:cubicBezTo>
                  <a:cubicBezTo>
                    <a:pt x="1384" y="564"/>
                    <a:pt x="1384" y="562"/>
                    <a:pt x="1382" y="561"/>
                  </a:cubicBezTo>
                  <a:cubicBezTo>
                    <a:pt x="1382" y="560"/>
                    <a:pt x="1381" y="561"/>
                    <a:pt x="1381" y="561"/>
                  </a:cubicBezTo>
                  <a:cubicBezTo>
                    <a:pt x="1379" y="563"/>
                    <a:pt x="1378" y="562"/>
                    <a:pt x="1376" y="563"/>
                  </a:cubicBezTo>
                  <a:cubicBezTo>
                    <a:pt x="1376" y="563"/>
                    <a:pt x="1375" y="563"/>
                    <a:pt x="1375" y="563"/>
                  </a:cubicBezTo>
                  <a:cubicBezTo>
                    <a:pt x="1375" y="565"/>
                    <a:pt x="1375" y="566"/>
                    <a:pt x="1376" y="567"/>
                  </a:cubicBezTo>
                  <a:cubicBezTo>
                    <a:pt x="1377" y="569"/>
                    <a:pt x="1378" y="569"/>
                    <a:pt x="1378" y="571"/>
                  </a:cubicBezTo>
                  <a:cubicBezTo>
                    <a:pt x="1378" y="572"/>
                    <a:pt x="1377" y="573"/>
                    <a:pt x="1378" y="573"/>
                  </a:cubicBezTo>
                  <a:cubicBezTo>
                    <a:pt x="1378" y="574"/>
                    <a:pt x="1379" y="575"/>
                    <a:pt x="1380" y="575"/>
                  </a:cubicBezTo>
                  <a:cubicBezTo>
                    <a:pt x="1382" y="575"/>
                    <a:pt x="1383" y="580"/>
                    <a:pt x="1385" y="581"/>
                  </a:cubicBezTo>
                  <a:cubicBezTo>
                    <a:pt x="1386" y="582"/>
                    <a:pt x="1388" y="584"/>
                    <a:pt x="1389" y="586"/>
                  </a:cubicBezTo>
                  <a:cubicBezTo>
                    <a:pt x="1389" y="588"/>
                    <a:pt x="1388" y="590"/>
                    <a:pt x="1390" y="592"/>
                  </a:cubicBezTo>
                  <a:cubicBezTo>
                    <a:pt x="1391" y="593"/>
                    <a:pt x="1392" y="594"/>
                    <a:pt x="1394" y="596"/>
                  </a:cubicBezTo>
                  <a:cubicBezTo>
                    <a:pt x="1395" y="598"/>
                    <a:pt x="1394" y="599"/>
                    <a:pt x="1394" y="601"/>
                  </a:cubicBezTo>
                  <a:cubicBezTo>
                    <a:pt x="1395" y="603"/>
                    <a:pt x="1395" y="605"/>
                    <a:pt x="1396" y="607"/>
                  </a:cubicBezTo>
                  <a:cubicBezTo>
                    <a:pt x="1396" y="607"/>
                    <a:pt x="1396" y="607"/>
                    <a:pt x="1396" y="608"/>
                  </a:cubicBezTo>
                  <a:cubicBezTo>
                    <a:pt x="1395" y="609"/>
                    <a:pt x="1395" y="612"/>
                    <a:pt x="1396" y="614"/>
                  </a:cubicBezTo>
                  <a:cubicBezTo>
                    <a:pt x="1396" y="617"/>
                    <a:pt x="1396" y="619"/>
                    <a:pt x="1396" y="622"/>
                  </a:cubicBezTo>
                  <a:cubicBezTo>
                    <a:pt x="1397" y="623"/>
                    <a:pt x="1398" y="629"/>
                    <a:pt x="1394" y="627"/>
                  </a:cubicBezTo>
                  <a:cubicBezTo>
                    <a:pt x="1393" y="626"/>
                    <a:pt x="1393" y="626"/>
                    <a:pt x="1392" y="626"/>
                  </a:cubicBezTo>
                  <a:cubicBezTo>
                    <a:pt x="1390" y="625"/>
                    <a:pt x="1389" y="623"/>
                    <a:pt x="1387" y="623"/>
                  </a:cubicBezTo>
                  <a:cubicBezTo>
                    <a:pt x="1387" y="623"/>
                    <a:pt x="1386" y="623"/>
                    <a:pt x="1386" y="623"/>
                  </a:cubicBezTo>
                  <a:cubicBezTo>
                    <a:pt x="1383" y="624"/>
                    <a:pt x="1381" y="622"/>
                    <a:pt x="1379" y="620"/>
                  </a:cubicBezTo>
                  <a:cubicBezTo>
                    <a:pt x="1377" y="618"/>
                    <a:pt x="1374" y="619"/>
                    <a:pt x="1371" y="619"/>
                  </a:cubicBezTo>
                  <a:cubicBezTo>
                    <a:pt x="1371" y="618"/>
                    <a:pt x="1369" y="616"/>
                    <a:pt x="1368" y="617"/>
                  </a:cubicBezTo>
                  <a:cubicBezTo>
                    <a:pt x="1366" y="617"/>
                    <a:pt x="1366" y="618"/>
                    <a:pt x="1366" y="619"/>
                  </a:cubicBezTo>
                  <a:cubicBezTo>
                    <a:pt x="1365" y="622"/>
                    <a:pt x="1362" y="620"/>
                    <a:pt x="1361" y="622"/>
                  </a:cubicBezTo>
                  <a:cubicBezTo>
                    <a:pt x="1360" y="623"/>
                    <a:pt x="1360" y="624"/>
                    <a:pt x="1361" y="625"/>
                  </a:cubicBezTo>
                  <a:cubicBezTo>
                    <a:pt x="1361" y="626"/>
                    <a:pt x="1362" y="628"/>
                    <a:pt x="1363" y="629"/>
                  </a:cubicBezTo>
                  <a:cubicBezTo>
                    <a:pt x="1364" y="631"/>
                    <a:pt x="1366" y="632"/>
                    <a:pt x="1364" y="634"/>
                  </a:cubicBezTo>
                  <a:cubicBezTo>
                    <a:pt x="1363" y="635"/>
                    <a:pt x="1364" y="636"/>
                    <a:pt x="1364" y="637"/>
                  </a:cubicBezTo>
                  <a:cubicBezTo>
                    <a:pt x="1365" y="643"/>
                    <a:pt x="1366" y="647"/>
                    <a:pt x="1366" y="652"/>
                  </a:cubicBezTo>
                  <a:cubicBezTo>
                    <a:pt x="1366" y="656"/>
                    <a:pt x="1366" y="659"/>
                    <a:pt x="1366" y="663"/>
                  </a:cubicBezTo>
                  <a:cubicBezTo>
                    <a:pt x="1365" y="666"/>
                    <a:pt x="1364" y="668"/>
                    <a:pt x="1362" y="671"/>
                  </a:cubicBezTo>
                  <a:cubicBezTo>
                    <a:pt x="1362" y="673"/>
                    <a:pt x="1362" y="676"/>
                    <a:pt x="1365" y="676"/>
                  </a:cubicBezTo>
                  <a:cubicBezTo>
                    <a:pt x="1365" y="676"/>
                    <a:pt x="1366" y="676"/>
                    <a:pt x="1366" y="676"/>
                  </a:cubicBezTo>
                  <a:cubicBezTo>
                    <a:pt x="1366" y="676"/>
                    <a:pt x="1366" y="676"/>
                    <a:pt x="1366" y="677"/>
                  </a:cubicBezTo>
                  <a:cubicBezTo>
                    <a:pt x="1365" y="679"/>
                    <a:pt x="1365" y="680"/>
                    <a:pt x="1366" y="681"/>
                  </a:cubicBezTo>
                  <a:cubicBezTo>
                    <a:pt x="1366" y="681"/>
                    <a:pt x="1367" y="682"/>
                    <a:pt x="1367" y="681"/>
                  </a:cubicBezTo>
                  <a:cubicBezTo>
                    <a:pt x="1367" y="681"/>
                    <a:pt x="1368" y="681"/>
                    <a:pt x="1368" y="681"/>
                  </a:cubicBezTo>
                  <a:cubicBezTo>
                    <a:pt x="1368" y="683"/>
                    <a:pt x="1368" y="684"/>
                    <a:pt x="1368" y="686"/>
                  </a:cubicBezTo>
                  <a:cubicBezTo>
                    <a:pt x="1369" y="690"/>
                    <a:pt x="1367" y="692"/>
                    <a:pt x="1369" y="696"/>
                  </a:cubicBezTo>
                  <a:cubicBezTo>
                    <a:pt x="1369" y="696"/>
                    <a:pt x="1369" y="697"/>
                    <a:pt x="1370" y="697"/>
                  </a:cubicBezTo>
                  <a:cubicBezTo>
                    <a:pt x="1372" y="696"/>
                    <a:pt x="1373" y="698"/>
                    <a:pt x="1375" y="698"/>
                  </a:cubicBezTo>
                  <a:cubicBezTo>
                    <a:pt x="1377" y="697"/>
                    <a:pt x="1379" y="697"/>
                    <a:pt x="1380" y="701"/>
                  </a:cubicBezTo>
                  <a:cubicBezTo>
                    <a:pt x="1381" y="704"/>
                    <a:pt x="1383" y="709"/>
                    <a:pt x="1387" y="710"/>
                  </a:cubicBezTo>
                  <a:cubicBezTo>
                    <a:pt x="1389" y="711"/>
                    <a:pt x="1388" y="709"/>
                    <a:pt x="1390" y="708"/>
                  </a:cubicBezTo>
                  <a:cubicBezTo>
                    <a:pt x="1391" y="707"/>
                    <a:pt x="1393" y="704"/>
                    <a:pt x="1394" y="704"/>
                  </a:cubicBezTo>
                  <a:cubicBezTo>
                    <a:pt x="1395" y="704"/>
                    <a:pt x="1396" y="702"/>
                    <a:pt x="1398" y="705"/>
                  </a:cubicBezTo>
                  <a:cubicBezTo>
                    <a:pt x="1398" y="705"/>
                    <a:pt x="1399" y="705"/>
                    <a:pt x="1399" y="706"/>
                  </a:cubicBezTo>
                  <a:cubicBezTo>
                    <a:pt x="1400" y="706"/>
                    <a:pt x="1400" y="706"/>
                    <a:pt x="1401" y="705"/>
                  </a:cubicBezTo>
                  <a:cubicBezTo>
                    <a:pt x="1401" y="705"/>
                    <a:pt x="1401" y="705"/>
                    <a:pt x="1401" y="704"/>
                  </a:cubicBezTo>
                  <a:cubicBezTo>
                    <a:pt x="1401" y="704"/>
                    <a:pt x="1401" y="704"/>
                    <a:pt x="1402" y="705"/>
                  </a:cubicBezTo>
                  <a:cubicBezTo>
                    <a:pt x="1402" y="705"/>
                    <a:pt x="1403" y="705"/>
                    <a:pt x="1403" y="704"/>
                  </a:cubicBezTo>
                  <a:cubicBezTo>
                    <a:pt x="1404" y="699"/>
                    <a:pt x="1408" y="697"/>
                    <a:pt x="1409" y="691"/>
                  </a:cubicBezTo>
                  <a:cubicBezTo>
                    <a:pt x="1409" y="690"/>
                    <a:pt x="1409" y="688"/>
                    <a:pt x="1410" y="686"/>
                  </a:cubicBezTo>
                  <a:cubicBezTo>
                    <a:pt x="1410" y="686"/>
                    <a:pt x="1411" y="686"/>
                    <a:pt x="1411" y="685"/>
                  </a:cubicBezTo>
                  <a:cubicBezTo>
                    <a:pt x="1411" y="683"/>
                    <a:pt x="1409" y="680"/>
                    <a:pt x="1408" y="678"/>
                  </a:cubicBezTo>
                  <a:cubicBezTo>
                    <a:pt x="1407" y="672"/>
                    <a:pt x="1409" y="667"/>
                    <a:pt x="1411" y="661"/>
                  </a:cubicBezTo>
                  <a:cubicBezTo>
                    <a:pt x="1412" y="656"/>
                    <a:pt x="1417" y="656"/>
                    <a:pt x="1417" y="651"/>
                  </a:cubicBezTo>
                  <a:cubicBezTo>
                    <a:pt x="1416" y="648"/>
                    <a:pt x="1417" y="645"/>
                    <a:pt x="1416" y="642"/>
                  </a:cubicBezTo>
                  <a:cubicBezTo>
                    <a:pt x="1416" y="639"/>
                    <a:pt x="1415" y="638"/>
                    <a:pt x="1416" y="636"/>
                  </a:cubicBezTo>
                  <a:cubicBezTo>
                    <a:pt x="1417" y="635"/>
                    <a:pt x="1417" y="634"/>
                    <a:pt x="1417" y="633"/>
                  </a:cubicBezTo>
                  <a:cubicBezTo>
                    <a:pt x="1417" y="631"/>
                    <a:pt x="1421" y="636"/>
                    <a:pt x="1421" y="637"/>
                  </a:cubicBezTo>
                  <a:cubicBezTo>
                    <a:pt x="1422" y="639"/>
                    <a:pt x="1421" y="640"/>
                    <a:pt x="1423" y="642"/>
                  </a:cubicBezTo>
                  <a:cubicBezTo>
                    <a:pt x="1426" y="643"/>
                    <a:pt x="1427" y="639"/>
                    <a:pt x="1427" y="638"/>
                  </a:cubicBezTo>
                  <a:cubicBezTo>
                    <a:pt x="1427" y="635"/>
                    <a:pt x="1429" y="634"/>
                    <a:pt x="1430" y="632"/>
                  </a:cubicBezTo>
                  <a:cubicBezTo>
                    <a:pt x="1430" y="632"/>
                    <a:pt x="1430" y="631"/>
                    <a:pt x="1430" y="631"/>
                  </a:cubicBezTo>
                  <a:cubicBezTo>
                    <a:pt x="1433" y="634"/>
                    <a:pt x="1434" y="640"/>
                    <a:pt x="1435" y="642"/>
                  </a:cubicBezTo>
                  <a:cubicBezTo>
                    <a:pt x="1437" y="645"/>
                    <a:pt x="1437" y="650"/>
                    <a:pt x="1438" y="653"/>
                  </a:cubicBezTo>
                  <a:cubicBezTo>
                    <a:pt x="1439" y="657"/>
                    <a:pt x="1440" y="662"/>
                    <a:pt x="1442" y="665"/>
                  </a:cubicBezTo>
                  <a:cubicBezTo>
                    <a:pt x="1443" y="667"/>
                    <a:pt x="1445" y="668"/>
                    <a:pt x="1445" y="669"/>
                  </a:cubicBezTo>
                  <a:cubicBezTo>
                    <a:pt x="1446" y="674"/>
                    <a:pt x="1447" y="678"/>
                    <a:pt x="1448" y="682"/>
                  </a:cubicBezTo>
                  <a:cubicBezTo>
                    <a:pt x="1449" y="686"/>
                    <a:pt x="1451" y="691"/>
                    <a:pt x="1451" y="695"/>
                  </a:cubicBezTo>
                  <a:cubicBezTo>
                    <a:pt x="1451" y="697"/>
                    <a:pt x="1453" y="700"/>
                    <a:pt x="1450" y="701"/>
                  </a:cubicBezTo>
                  <a:cubicBezTo>
                    <a:pt x="1449" y="702"/>
                    <a:pt x="1448" y="702"/>
                    <a:pt x="1447" y="701"/>
                  </a:cubicBezTo>
                  <a:cubicBezTo>
                    <a:pt x="1447" y="701"/>
                    <a:pt x="1447" y="702"/>
                    <a:pt x="1446" y="702"/>
                  </a:cubicBezTo>
                  <a:cubicBezTo>
                    <a:pt x="1446" y="703"/>
                    <a:pt x="1446" y="703"/>
                    <a:pt x="1447" y="704"/>
                  </a:cubicBezTo>
                  <a:cubicBezTo>
                    <a:pt x="1448" y="706"/>
                    <a:pt x="1448" y="707"/>
                    <a:pt x="1449" y="710"/>
                  </a:cubicBezTo>
                  <a:cubicBezTo>
                    <a:pt x="1449" y="713"/>
                    <a:pt x="1450" y="716"/>
                    <a:pt x="1453" y="718"/>
                  </a:cubicBezTo>
                  <a:cubicBezTo>
                    <a:pt x="1453" y="718"/>
                    <a:pt x="1454" y="718"/>
                    <a:pt x="1454" y="718"/>
                  </a:cubicBezTo>
                  <a:cubicBezTo>
                    <a:pt x="1454" y="717"/>
                    <a:pt x="1454" y="716"/>
                    <a:pt x="1454" y="714"/>
                  </a:cubicBezTo>
                  <a:cubicBezTo>
                    <a:pt x="1454" y="711"/>
                    <a:pt x="1453" y="709"/>
                    <a:pt x="1453" y="706"/>
                  </a:cubicBezTo>
                  <a:cubicBezTo>
                    <a:pt x="1454" y="704"/>
                    <a:pt x="1454" y="702"/>
                    <a:pt x="1454" y="699"/>
                  </a:cubicBezTo>
                  <a:cubicBezTo>
                    <a:pt x="1454" y="695"/>
                    <a:pt x="1454" y="691"/>
                    <a:pt x="1453" y="687"/>
                  </a:cubicBezTo>
                  <a:cubicBezTo>
                    <a:pt x="1453" y="684"/>
                    <a:pt x="1453" y="680"/>
                    <a:pt x="1451" y="676"/>
                  </a:cubicBezTo>
                  <a:cubicBezTo>
                    <a:pt x="1450" y="672"/>
                    <a:pt x="1450" y="667"/>
                    <a:pt x="1449" y="663"/>
                  </a:cubicBezTo>
                  <a:cubicBezTo>
                    <a:pt x="1448" y="661"/>
                    <a:pt x="1447" y="659"/>
                    <a:pt x="1447" y="657"/>
                  </a:cubicBezTo>
                  <a:cubicBezTo>
                    <a:pt x="1447" y="655"/>
                    <a:pt x="1446" y="653"/>
                    <a:pt x="1445" y="651"/>
                  </a:cubicBezTo>
                  <a:cubicBezTo>
                    <a:pt x="1445" y="650"/>
                    <a:pt x="1443" y="649"/>
                    <a:pt x="1442" y="647"/>
                  </a:cubicBezTo>
                  <a:cubicBezTo>
                    <a:pt x="1442" y="645"/>
                    <a:pt x="1442" y="642"/>
                    <a:pt x="1441" y="640"/>
                  </a:cubicBezTo>
                  <a:cubicBezTo>
                    <a:pt x="1441" y="638"/>
                    <a:pt x="1439" y="636"/>
                    <a:pt x="1438" y="635"/>
                  </a:cubicBezTo>
                  <a:cubicBezTo>
                    <a:pt x="1437" y="631"/>
                    <a:pt x="1437" y="629"/>
                    <a:pt x="1437" y="625"/>
                  </a:cubicBezTo>
                  <a:cubicBezTo>
                    <a:pt x="1437" y="624"/>
                    <a:pt x="1437" y="623"/>
                    <a:pt x="1437" y="622"/>
                  </a:cubicBezTo>
                  <a:cubicBezTo>
                    <a:pt x="1438" y="624"/>
                    <a:pt x="1438" y="624"/>
                    <a:pt x="1438" y="626"/>
                  </a:cubicBezTo>
                  <a:close/>
                  <a:moveTo>
                    <a:pt x="1453" y="682"/>
                  </a:moveTo>
                  <a:cubicBezTo>
                    <a:pt x="1453" y="683"/>
                    <a:pt x="1453" y="684"/>
                    <a:pt x="1454" y="686"/>
                  </a:cubicBezTo>
                  <a:cubicBezTo>
                    <a:pt x="1454" y="684"/>
                    <a:pt x="1453" y="683"/>
                    <a:pt x="1453" y="682"/>
                  </a:cubicBezTo>
                  <a:close/>
                  <a:moveTo>
                    <a:pt x="903" y="482"/>
                  </a:moveTo>
                  <a:cubicBezTo>
                    <a:pt x="905" y="483"/>
                    <a:pt x="908" y="485"/>
                    <a:pt x="910" y="484"/>
                  </a:cubicBezTo>
                  <a:cubicBezTo>
                    <a:pt x="912" y="484"/>
                    <a:pt x="913" y="482"/>
                    <a:pt x="911" y="480"/>
                  </a:cubicBezTo>
                  <a:cubicBezTo>
                    <a:pt x="909" y="478"/>
                    <a:pt x="906" y="476"/>
                    <a:pt x="904" y="474"/>
                  </a:cubicBezTo>
                  <a:cubicBezTo>
                    <a:pt x="903" y="472"/>
                    <a:pt x="902" y="471"/>
                    <a:pt x="900" y="470"/>
                  </a:cubicBezTo>
                  <a:cubicBezTo>
                    <a:pt x="897" y="468"/>
                    <a:pt x="894" y="468"/>
                    <a:pt x="892" y="467"/>
                  </a:cubicBezTo>
                  <a:cubicBezTo>
                    <a:pt x="889" y="467"/>
                    <a:pt x="885" y="466"/>
                    <a:pt x="882" y="466"/>
                  </a:cubicBezTo>
                  <a:cubicBezTo>
                    <a:pt x="882" y="466"/>
                    <a:pt x="881" y="466"/>
                    <a:pt x="881" y="467"/>
                  </a:cubicBezTo>
                  <a:cubicBezTo>
                    <a:pt x="881" y="470"/>
                    <a:pt x="884" y="471"/>
                    <a:pt x="886" y="472"/>
                  </a:cubicBezTo>
                  <a:cubicBezTo>
                    <a:pt x="889" y="474"/>
                    <a:pt x="890" y="474"/>
                    <a:pt x="891" y="476"/>
                  </a:cubicBezTo>
                  <a:cubicBezTo>
                    <a:pt x="892" y="478"/>
                    <a:pt x="892" y="477"/>
                    <a:pt x="893" y="478"/>
                  </a:cubicBezTo>
                  <a:cubicBezTo>
                    <a:pt x="895" y="480"/>
                    <a:pt x="899" y="480"/>
                    <a:pt x="902" y="482"/>
                  </a:cubicBezTo>
                  <a:cubicBezTo>
                    <a:pt x="902" y="482"/>
                    <a:pt x="903" y="482"/>
                    <a:pt x="903" y="482"/>
                  </a:cubicBezTo>
                  <a:close/>
                  <a:moveTo>
                    <a:pt x="1437" y="690"/>
                  </a:moveTo>
                  <a:cubicBezTo>
                    <a:pt x="1437" y="690"/>
                    <a:pt x="1438" y="690"/>
                    <a:pt x="1438" y="690"/>
                  </a:cubicBezTo>
                  <a:cubicBezTo>
                    <a:pt x="1439" y="688"/>
                    <a:pt x="1438" y="687"/>
                    <a:pt x="1439" y="685"/>
                  </a:cubicBezTo>
                  <a:cubicBezTo>
                    <a:pt x="1441" y="684"/>
                    <a:pt x="1439" y="679"/>
                    <a:pt x="1439" y="677"/>
                  </a:cubicBezTo>
                  <a:cubicBezTo>
                    <a:pt x="1440" y="673"/>
                    <a:pt x="1440" y="665"/>
                    <a:pt x="1436" y="662"/>
                  </a:cubicBezTo>
                  <a:cubicBezTo>
                    <a:pt x="1436" y="662"/>
                    <a:pt x="1436" y="662"/>
                    <a:pt x="1436" y="662"/>
                  </a:cubicBezTo>
                  <a:cubicBezTo>
                    <a:pt x="1435" y="662"/>
                    <a:pt x="1435" y="662"/>
                    <a:pt x="1435" y="662"/>
                  </a:cubicBezTo>
                  <a:cubicBezTo>
                    <a:pt x="1435" y="662"/>
                    <a:pt x="1435" y="663"/>
                    <a:pt x="1435" y="663"/>
                  </a:cubicBezTo>
                  <a:cubicBezTo>
                    <a:pt x="1435" y="663"/>
                    <a:pt x="1435" y="663"/>
                    <a:pt x="1435" y="663"/>
                  </a:cubicBezTo>
                  <a:cubicBezTo>
                    <a:pt x="1434" y="665"/>
                    <a:pt x="1433" y="666"/>
                    <a:pt x="1433" y="669"/>
                  </a:cubicBezTo>
                  <a:cubicBezTo>
                    <a:pt x="1434" y="671"/>
                    <a:pt x="1434" y="675"/>
                    <a:pt x="1435" y="677"/>
                  </a:cubicBezTo>
                  <a:cubicBezTo>
                    <a:pt x="1436" y="681"/>
                    <a:pt x="1434" y="688"/>
                    <a:pt x="1437" y="690"/>
                  </a:cubicBezTo>
                  <a:close/>
                  <a:moveTo>
                    <a:pt x="1343" y="506"/>
                  </a:moveTo>
                  <a:cubicBezTo>
                    <a:pt x="1342" y="507"/>
                    <a:pt x="1340" y="508"/>
                    <a:pt x="1339" y="509"/>
                  </a:cubicBezTo>
                  <a:cubicBezTo>
                    <a:pt x="1339" y="509"/>
                    <a:pt x="1339" y="510"/>
                    <a:pt x="1339" y="511"/>
                  </a:cubicBezTo>
                  <a:cubicBezTo>
                    <a:pt x="1341" y="512"/>
                    <a:pt x="1341" y="512"/>
                    <a:pt x="1342" y="514"/>
                  </a:cubicBezTo>
                  <a:cubicBezTo>
                    <a:pt x="1343" y="516"/>
                    <a:pt x="1345" y="522"/>
                    <a:pt x="1348" y="521"/>
                  </a:cubicBezTo>
                  <a:cubicBezTo>
                    <a:pt x="1350" y="521"/>
                    <a:pt x="1351" y="519"/>
                    <a:pt x="1353" y="518"/>
                  </a:cubicBezTo>
                  <a:cubicBezTo>
                    <a:pt x="1355" y="516"/>
                    <a:pt x="1357" y="518"/>
                    <a:pt x="1359" y="518"/>
                  </a:cubicBezTo>
                  <a:cubicBezTo>
                    <a:pt x="1359" y="518"/>
                    <a:pt x="1359" y="518"/>
                    <a:pt x="1359" y="517"/>
                  </a:cubicBezTo>
                  <a:cubicBezTo>
                    <a:pt x="1360" y="515"/>
                    <a:pt x="1360" y="509"/>
                    <a:pt x="1359" y="507"/>
                  </a:cubicBezTo>
                  <a:cubicBezTo>
                    <a:pt x="1358" y="504"/>
                    <a:pt x="1358" y="502"/>
                    <a:pt x="1357" y="499"/>
                  </a:cubicBezTo>
                  <a:cubicBezTo>
                    <a:pt x="1357" y="497"/>
                    <a:pt x="1356" y="496"/>
                    <a:pt x="1356" y="494"/>
                  </a:cubicBezTo>
                  <a:cubicBezTo>
                    <a:pt x="1356" y="494"/>
                    <a:pt x="1357" y="493"/>
                    <a:pt x="1357" y="492"/>
                  </a:cubicBezTo>
                  <a:cubicBezTo>
                    <a:pt x="1357" y="491"/>
                    <a:pt x="1356" y="487"/>
                    <a:pt x="1355" y="487"/>
                  </a:cubicBezTo>
                  <a:cubicBezTo>
                    <a:pt x="1355" y="487"/>
                    <a:pt x="1355" y="486"/>
                    <a:pt x="1355" y="486"/>
                  </a:cubicBezTo>
                  <a:cubicBezTo>
                    <a:pt x="1355" y="485"/>
                    <a:pt x="1354" y="485"/>
                    <a:pt x="1353" y="484"/>
                  </a:cubicBezTo>
                  <a:cubicBezTo>
                    <a:pt x="1353" y="483"/>
                    <a:pt x="1353" y="483"/>
                    <a:pt x="1352" y="483"/>
                  </a:cubicBezTo>
                  <a:cubicBezTo>
                    <a:pt x="1352" y="482"/>
                    <a:pt x="1352" y="482"/>
                    <a:pt x="1352" y="481"/>
                  </a:cubicBezTo>
                  <a:cubicBezTo>
                    <a:pt x="1351" y="480"/>
                    <a:pt x="1351" y="480"/>
                    <a:pt x="1351" y="480"/>
                  </a:cubicBezTo>
                  <a:cubicBezTo>
                    <a:pt x="1350" y="479"/>
                    <a:pt x="1350" y="480"/>
                    <a:pt x="1349" y="480"/>
                  </a:cubicBezTo>
                  <a:cubicBezTo>
                    <a:pt x="1349" y="480"/>
                    <a:pt x="1348" y="478"/>
                    <a:pt x="1348" y="478"/>
                  </a:cubicBezTo>
                  <a:cubicBezTo>
                    <a:pt x="1348" y="477"/>
                    <a:pt x="1346" y="476"/>
                    <a:pt x="1345" y="476"/>
                  </a:cubicBezTo>
                  <a:cubicBezTo>
                    <a:pt x="1344" y="476"/>
                    <a:pt x="1344" y="478"/>
                    <a:pt x="1343" y="478"/>
                  </a:cubicBezTo>
                  <a:cubicBezTo>
                    <a:pt x="1342" y="479"/>
                    <a:pt x="1341" y="479"/>
                    <a:pt x="1341" y="480"/>
                  </a:cubicBezTo>
                  <a:cubicBezTo>
                    <a:pt x="1341" y="483"/>
                    <a:pt x="1344" y="482"/>
                    <a:pt x="1344" y="485"/>
                  </a:cubicBezTo>
                  <a:cubicBezTo>
                    <a:pt x="1343" y="486"/>
                    <a:pt x="1341" y="485"/>
                    <a:pt x="1340" y="484"/>
                  </a:cubicBezTo>
                  <a:cubicBezTo>
                    <a:pt x="1339" y="483"/>
                    <a:pt x="1338" y="483"/>
                    <a:pt x="1336" y="483"/>
                  </a:cubicBezTo>
                  <a:cubicBezTo>
                    <a:pt x="1336" y="483"/>
                    <a:pt x="1336" y="484"/>
                    <a:pt x="1336" y="484"/>
                  </a:cubicBezTo>
                  <a:cubicBezTo>
                    <a:pt x="1336" y="485"/>
                    <a:pt x="1336" y="488"/>
                    <a:pt x="1337" y="488"/>
                  </a:cubicBezTo>
                  <a:cubicBezTo>
                    <a:pt x="1340" y="490"/>
                    <a:pt x="1337" y="492"/>
                    <a:pt x="1338" y="495"/>
                  </a:cubicBezTo>
                  <a:cubicBezTo>
                    <a:pt x="1339" y="496"/>
                    <a:pt x="1341" y="498"/>
                    <a:pt x="1342" y="499"/>
                  </a:cubicBezTo>
                  <a:cubicBezTo>
                    <a:pt x="1344" y="500"/>
                    <a:pt x="1342" y="502"/>
                    <a:pt x="1342" y="504"/>
                  </a:cubicBezTo>
                  <a:cubicBezTo>
                    <a:pt x="1341" y="504"/>
                    <a:pt x="1342" y="504"/>
                    <a:pt x="1342" y="505"/>
                  </a:cubicBezTo>
                  <a:cubicBezTo>
                    <a:pt x="1343" y="506"/>
                    <a:pt x="1349" y="506"/>
                    <a:pt x="1343" y="506"/>
                  </a:cubicBezTo>
                  <a:close/>
                  <a:moveTo>
                    <a:pt x="711" y="65"/>
                  </a:moveTo>
                  <a:cubicBezTo>
                    <a:pt x="710" y="65"/>
                    <a:pt x="709" y="65"/>
                    <a:pt x="709" y="66"/>
                  </a:cubicBezTo>
                  <a:cubicBezTo>
                    <a:pt x="708" y="66"/>
                    <a:pt x="708" y="68"/>
                    <a:pt x="709" y="69"/>
                  </a:cubicBezTo>
                  <a:cubicBezTo>
                    <a:pt x="711" y="69"/>
                    <a:pt x="712" y="68"/>
                    <a:pt x="712" y="67"/>
                  </a:cubicBezTo>
                  <a:cubicBezTo>
                    <a:pt x="712" y="67"/>
                    <a:pt x="712" y="67"/>
                    <a:pt x="712" y="67"/>
                  </a:cubicBezTo>
                  <a:cubicBezTo>
                    <a:pt x="713" y="67"/>
                    <a:pt x="714" y="65"/>
                    <a:pt x="713" y="65"/>
                  </a:cubicBezTo>
                  <a:cubicBezTo>
                    <a:pt x="712" y="64"/>
                    <a:pt x="711" y="64"/>
                    <a:pt x="711" y="65"/>
                  </a:cubicBezTo>
                  <a:close/>
                  <a:moveTo>
                    <a:pt x="682" y="89"/>
                  </a:moveTo>
                  <a:cubicBezTo>
                    <a:pt x="682" y="89"/>
                    <a:pt x="682" y="89"/>
                    <a:pt x="683" y="88"/>
                  </a:cubicBezTo>
                  <a:cubicBezTo>
                    <a:pt x="684" y="85"/>
                    <a:pt x="687" y="84"/>
                    <a:pt x="690" y="84"/>
                  </a:cubicBezTo>
                  <a:cubicBezTo>
                    <a:pt x="692" y="85"/>
                    <a:pt x="696" y="84"/>
                    <a:pt x="697" y="83"/>
                  </a:cubicBezTo>
                  <a:cubicBezTo>
                    <a:pt x="698" y="83"/>
                    <a:pt x="701" y="83"/>
                    <a:pt x="702" y="82"/>
                  </a:cubicBezTo>
                  <a:cubicBezTo>
                    <a:pt x="704" y="80"/>
                    <a:pt x="701" y="79"/>
                    <a:pt x="705" y="77"/>
                  </a:cubicBezTo>
                  <a:cubicBezTo>
                    <a:pt x="706" y="77"/>
                    <a:pt x="709" y="74"/>
                    <a:pt x="710" y="73"/>
                  </a:cubicBezTo>
                  <a:cubicBezTo>
                    <a:pt x="711" y="71"/>
                    <a:pt x="710" y="71"/>
                    <a:pt x="708" y="71"/>
                  </a:cubicBezTo>
                  <a:cubicBezTo>
                    <a:pt x="707" y="71"/>
                    <a:pt x="708" y="68"/>
                    <a:pt x="707" y="67"/>
                  </a:cubicBezTo>
                  <a:cubicBezTo>
                    <a:pt x="707" y="67"/>
                    <a:pt x="706" y="66"/>
                    <a:pt x="705" y="66"/>
                  </a:cubicBezTo>
                  <a:cubicBezTo>
                    <a:pt x="705" y="65"/>
                    <a:pt x="705" y="65"/>
                    <a:pt x="704" y="65"/>
                  </a:cubicBezTo>
                  <a:cubicBezTo>
                    <a:pt x="704" y="64"/>
                    <a:pt x="701" y="63"/>
                    <a:pt x="703" y="63"/>
                  </a:cubicBezTo>
                  <a:cubicBezTo>
                    <a:pt x="705" y="63"/>
                    <a:pt x="707" y="63"/>
                    <a:pt x="709" y="63"/>
                  </a:cubicBezTo>
                  <a:cubicBezTo>
                    <a:pt x="710" y="63"/>
                    <a:pt x="711" y="62"/>
                    <a:pt x="711" y="61"/>
                  </a:cubicBezTo>
                  <a:cubicBezTo>
                    <a:pt x="712" y="58"/>
                    <a:pt x="717" y="59"/>
                    <a:pt x="718" y="57"/>
                  </a:cubicBezTo>
                  <a:cubicBezTo>
                    <a:pt x="719" y="56"/>
                    <a:pt x="719" y="56"/>
                    <a:pt x="718" y="56"/>
                  </a:cubicBezTo>
                  <a:cubicBezTo>
                    <a:pt x="716" y="54"/>
                    <a:pt x="712" y="55"/>
                    <a:pt x="710" y="56"/>
                  </a:cubicBezTo>
                  <a:cubicBezTo>
                    <a:pt x="703" y="58"/>
                    <a:pt x="699" y="50"/>
                    <a:pt x="693" y="51"/>
                  </a:cubicBezTo>
                  <a:cubicBezTo>
                    <a:pt x="690" y="51"/>
                    <a:pt x="685" y="51"/>
                    <a:pt x="684" y="54"/>
                  </a:cubicBezTo>
                  <a:cubicBezTo>
                    <a:pt x="684" y="55"/>
                    <a:pt x="685" y="56"/>
                    <a:pt x="682" y="56"/>
                  </a:cubicBezTo>
                  <a:cubicBezTo>
                    <a:pt x="682" y="56"/>
                    <a:pt x="680" y="56"/>
                    <a:pt x="680" y="57"/>
                  </a:cubicBezTo>
                  <a:cubicBezTo>
                    <a:pt x="679" y="59"/>
                    <a:pt x="682" y="60"/>
                    <a:pt x="684" y="60"/>
                  </a:cubicBezTo>
                  <a:cubicBezTo>
                    <a:pt x="687" y="61"/>
                    <a:pt x="685" y="61"/>
                    <a:pt x="683" y="62"/>
                  </a:cubicBezTo>
                  <a:cubicBezTo>
                    <a:pt x="682" y="62"/>
                    <a:pt x="681" y="63"/>
                    <a:pt x="681" y="64"/>
                  </a:cubicBezTo>
                  <a:cubicBezTo>
                    <a:pt x="679" y="70"/>
                    <a:pt x="675" y="62"/>
                    <a:pt x="674" y="61"/>
                  </a:cubicBezTo>
                  <a:cubicBezTo>
                    <a:pt x="673" y="60"/>
                    <a:pt x="671" y="60"/>
                    <a:pt x="670" y="60"/>
                  </a:cubicBezTo>
                  <a:cubicBezTo>
                    <a:pt x="668" y="60"/>
                    <a:pt x="662" y="62"/>
                    <a:pt x="662" y="65"/>
                  </a:cubicBezTo>
                  <a:cubicBezTo>
                    <a:pt x="662" y="66"/>
                    <a:pt x="663" y="68"/>
                    <a:pt x="663" y="68"/>
                  </a:cubicBezTo>
                  <a:cubicBezTo>
                    <a:pt x="663" y="69"/>
                    <a:pt x="661" y="70"/>
                    <a:pt x="662" y="71"/>
                  </a:cubicBezTo>
                  <a:cubicBezTo>
                    <a:pt x="662" y="72"/>
                    <a:pt x="663" y="73"/>
                    <a:pt x="664" y="73"/>
                  </a:cubicBezTo>
                  <a:cubicBezTo>
                    <a:pt x="669" y="74"/>
                    <a:pt x="672" y="81"/>
                    <a:pt x="672" y="85"/>
                  </a:cubicBezTo>
                  <a:cubicBezTo>
                    <a:pt x="672" y="87"/>
                    <a:pt x="676" y="91"/>
                    <a:pt x="678" y="91"/>
                  </a:cubicBezTo>
                  <a:cubicBezTo>
                    <a:pt x="679" y="91"/>
                    <a:pt x="681" y="90"/>
                    <a:pt x="682" y="89"/>
                  </a:cubicBezTo>
                  <a:close/>
                  <a:moveTo>
                    <a:pt x="687" y="30"/>
                  </a:moveTo>
                  <a:cubicBezTo>
                    <a:pt x="685" y="30"/>
                    <a:pt x="685" y="31"/>
                    <a:pt x="684" y="31"/>
                  </a:cubicBezTo>
                  <a:cubicBezTo>
                    <a:pt x="683" y="32"/>
                    <a:pt x="682" y="32"/>
                    <a:pt x="681" y="33"/>
                  </a:cubicBezTo>
                  <a:cubicBezTo>
                    <a:pt x="681" y="33"/>
                    <a:pt x="680" y="33"/>
                    <a:pt x="680" y="33"/>
                  </a:cubicBezTo>
                  <a:cubicBezTo>
                    <a:pt x="680" y="33"/>
                    <a:pt x="680" y="34"/>
                    <a:pt x="680" y="34"/>
                  </a:cubicBezTo>
                  <a:cubicBezTo>
                    <a:pt x="680" y="35"/>
                    <a:pt x="681" y="35"/>
                    <a:pt x="682" y="35"/>
                  </a:cubicBezTo>
                  <a:cubicBezTo>
                    <a:pt x="683" y="35"/>
                    <a:pt x="684" y="35"/>
                    <a:pt x="685" y="36"/>
                  </a:cubicBezTo>
                  <a:cubicBezTo>
                    <a:pt x="686" y="36"/>
                    <a:pt x="687" y="36"/>
                    <a:pt x="688" y="35"/>
                  </a:cubicBezTo>
                  <a:cubicBezTo>
                    <a:pt x="688" y="35"/>
                    <a:pt x="688" y="35"/>
                    <a:pt x="688" y="34"/>
                  </a:cubicBezTo>
                  <a:cubicBezTo>
                    <a:pt x="688" y="34"/>
                    <a:pt x="689" y="33"/>
                    <a:pt x="688" y="32"/>
                  </a:cubicBezTo>
                  <a:cubicBezTo>
                    <a:pt x="687" y="31"/>
                    <a:pt x="688" y="30"/>
                    <a:pt x="687" y="30"/>
                  </a:cubicBezTo>
                  <a:close/>
                  <a:moveTo>
                    <a:pt x="905" y="33"/>
                  </a:moveTo>
                  <a:cubicBezTo>
                    <a:pt x="902" y="33"/>
                    <a:pt x="899" y="32"/>
                    <a:pt x="897" y="32"/>
                  </a:cubicBezTo>
                  <a:cubicBezTo>
                    <a:pt x="893" y="31"/>
                    <a:pt x="889" y="30"/>
                    <a:pt x="886" y="29"/>
                  </a:cubicBezTo>
                  <a:cubicBezTo>
                    <a:pt x="884" y="27"/>
                    <a:pt x="881" y="26"/>
                    <a:pt x="878" y="27"/>
                  </a:cubicBezTo>
                  <a:cubicBezTo>
                    <a:pt x="878" y="27"/>
                    <a:pt x="878" y="27"/>
                    <a:pt x="878" y="27"/>
                  </a:cubicBezTo>
                  <a:cubicBezTo>
                    <a:pt x="878" y="29"/>
                    <a:pt x="873" y="26"/>
                    <a:pt x="872" y="26"/>
                  </a:cubicBezTo>
                  <a:cubicBezTo>
                    <a:pt x="869" y="24"/>
                    <a:pt x="866" y="24"/>
                    <a:pt x="864" y="23"/>
                  </a:cubicBezTo>
                  <a:cubicBezTo>
                    <a:pt x="863" y="23"/>
                    <a:pt x="862" y="23"/>
                    <a:pt x="861" y="23"/>
                  </a:cubicBezTo>
                  <a:cubicBezTo>
                    <a:pt x="858" y="22"/>
                    <a:pt x="856" y="20"/>
                    <a:pt x="853" y="21"/>
                  </a:cubicBezTo>
                  <a:cubicBezTo>
                    <a:pt x="853" y="21"/>
                    <a:pt x="853" y="22"/>
                    <a:pt x="853" y="22"/>
                  </a:cubicBezTo>
                  <a:cubicBezTo>
                    <a:pt x="854" y="23"/>
                    <a:pt x="854" y="23"/>
                    <a:pt x="855" y="24"/>
                  </a:cubicBezTo>
                  <a:cubicBezTo>
                    <a:pt x="855" y="24"/>
                    <a:pt x="856" y="27"/>
                    <a:pt x="856" y="27"/>
                  </a:cubicBezTo>
                  <a:cubicBezTo>
                    <a:pt x="857" y="28"/>
                    <a:pt x="856" y="27"/>
                    <a:pt x="855" y="28"/>
                  </a:cubicBezTo>
                  <a:cubicBezTo>
                    <a:pt x="854" y="28"/>
                    <a:pt x="854" y="29"/>
                    <a:pt x="854" y="29"/>
                  </a:cubicBezTo>
                  <a:cubicBezTo>
                    <a:pt x="855" y="30"/>
                    <a:pt x="854" y="29"/>
                    <a:pt x="854" y="29"/>
                  </a:cubicBezTo>
                  <a:cubicBezTo>
                    <a:pt x="852" y="29"/>
                    <a:pt x="849" y="27"/>
                    <a:pt x="847" y="27"/>
                  </a:cubicBezTo>
                  <a:cubicBezTo>
                    <a:pt x="843" y="27"/>
                    <a:pt x="840" y="28"/>
                    <a:pt x="836" y="28"/>
                  </a:cubicBezTo>
                  <a:cubicBezTo>
                    <a:pt x="836" y="28"/>
                    <a:pt x="826" y="27"/>
                    <a:pt x="829" y="30"/>
                  </a:cubicBezTo>
                  <a:cubicBezTo>
                    <a:pt x="831" y="32"/>
                    <a:pt x="834" y="32"/>
                    <a:pt x="835" y="32"/>
                  </a:cubicBezTo>
                  <a:cubicBezTo>
                    <a:pt x="839" y="33"/>
                    <a:pt x="840" y="34"/>
                    <a:pt x="843" y="33"/>
                  </a:cubicBezTo>
                  <a:cubicBezTo>
                    <a:pt x="845" y="33"/>
                    <a:pt x="846" y="32"/>
                    <a:pt x="848" y="31"/>
                  </a:cubicBezTo>
                  <a:cubicBezTo>
                    <a:pt x="848" y="31"/>
                    <a:pt x="848" y="32"/>
                    <a:pt x="847" y="32"/>
                  </a:cubicBezTo>
                  <a:cubicBezTo>
                    <a:pt x="846" y="33"/>
                    <a:pt x="845" y="34"/>
                    <a:pt x="843" y="34"/>
                  </a:cubicBezTo>
                  <a:cubicBezTo>
                    <a:pt x="842" y="34"/>
                    <a:pt x="840" y="34"/>
                    <a:pt x="839" y="35"/>
                  </a:cubicBezTo>
                  <a:cubicBezTo>
                    <a:pt x="839" y="35"/>
                    <a:pt x="839" y="36"/>
                    <a:pt x="839" y="36"/>
                  </a:cubicBezTo>
                  <a:cubicBezTo>
                    <a:pt x="842" y="38"/>
                    <a:pt x="845" y="39"/>
                    <a:pt x="848" y="40"/>
                  </a:cubicBezTo>
                  <a:cubicBezTo>
                    <a:pt x="844" y="39"/>
                    <a:pt x="841" y="38"/>
                    <a:pt x="838" y="37"/>
                  </a:cubicBezTo>
                  <a:cubicBezTo>
                    <a:pt x="837" y="36"/>
                    <a:pt x="836" y="34"/>
                    <a:pt x="834" y="34"/>
                  </a:cubicBezTo>
                  <a:cubicBezTo>
                    <a:pt x="833" y="33"/>
                    <a:pt x="831" y="33"/>
                    <a:pt x="829" y="32"/>
                  </a:cubicBezTo>
                  <a:cubicBezTo>
                    <a:pt x="827" y="31"/>
                    <a:pt x="824" y="30"/>
                    <a:pt x="822" y="31"/>
                  </a:cubicBezTo>
                  <a:cubicBezTo>
                    <a:pt x="822" y="31"/>
                    <a:pt x="822" y="31"/>
                    <a:pt x="822" y="32"/>
                  </a:cubicBezTo>
                  <a:cubicBezTo>
                    <a:pt x="822" y="34"/>
                    <a:pt x="822" y="34"/>
                    <a:pt x="824" y="35"/>
                  </a:cubicBezTo>
                  <a:cubicBezTo>
                    <a:pt x="824" y="35"/>
                    <a:pt x="825" y="36"/>
                    <a:pt x="825" y="36"/>
                  </a:cubicBezTo>
                  <a:cubicBezTo>
                    <a:pt x="826" y="37"/>
                    <a:pt x="831" y="38"/>
                    <a:pt x="827" y="38"/>
                  </a:cubicBezTo>
                  <a:cubicBezTo>
                    <a:pt x="822" y="36"/>
                    <a:pt x="816" y="35"/>
                    <a:pt x="811" y="35"/>
                  </a:cubicBezTo>
                  <a:cubicBezTo>
                    <a:pt x="808" y="35"/>
                    <a:pt x="802" y="36"/>
                    <a:pt x="801" y="40"/>
                  </a:cubicBezTo>
                  <a:cubicBezTo>
                    <a:pt x="800" y="41"/>
                    <a:pt x="801" y="41"/>
                    <a:pt x="802" y="42"/>
                  </a:cubicBezTo>
                  <a:cubicBezTo>
                    <a:pt x="802" y="42"/>
                    <a:pt x="803" y="42"/>
                    <a:pt x="803" y="42"/>
                  </a:cubicBezTo>
                  <a:cubicBezTo>
                    <a:pt x="806" y="41"/>
                    <a:pt x="805" y="43"/>
                    <a:pt x="807" y="44"/>
                  </a:cubicBezTo>
                  <a:cubicBezTo>
                    <a:pt x="808" y="44"/>
                    <a:pt x="809" y="43"/>
                    <a:pt x="811" y="44"/>
                  </a:cubicBezTo>
                  <a:cubicBezTo>
                    <a:pt x="812" y="46"/>
                    <a:pt x="814" y="45"/>
                    <a:pt x="816" y="46"/>
                  </a:cubicBezTo>
                  <a:cubicBezTo>
                    <a:pt x="817" y="48"/>
                    <a:pt x="821" y="47"/>
                    <a:pt x="823" y="48"/>
                  </a:cubicBezTo>
                  <a:cubicBezTo>
                    <a:pt x="824" y="50"/>
                    <a:pt x="827" y="50"/>
                    <a:pt x="828" y="50"/>
                  </a:cubicBezTo>
                  <a:cubicBezTo>
                    <a:pt x="831" y="50"/>
                    <a:pt x="830" y="48"/>
                    <a:pt x="829" y="47"/>
                  </a:cubicBezTo>
                  <a:cubicBezTo>
                    <a:pt x="827" y="46"/>
                    <a:pt x="831" y="48"/>
                    <a:pt x="832" y="48"/>
                  </a:cubicBezTo>
                  <a:cubicBezTo>
                    <a:pt x="833" y="48"/>
                    <a:pt x="834" y="48"/>
                    <a:pt x="835" y="47"/>
                  </a:cubicBezTo>
                  <a:cubicBezTo>
                    <a:pt x="835" y="49"/>
                    <a:pt x="837" y="50"/>
                    <a:pt x="838" y="50"/>
                  </a:cubicBezTo>
                  <a:cubicBezTo>
                    <a:pt x="841" y="50"/>
                    <a:pt x="844" y="54"/>
                    <a:pt x="847" y="52"/>
                  </a:cubicBezTo>
                  <a:cubicBezTo>
                    <a:pt x="849" y="49"/>
                    <a:pt x="856" y="57"/>
                    <a:pt x="858" y="58"/>
                  </a:cubicBezTo>
                  <a:cubicBezTo>
                    <a:pt x="861" y="59"/>
                    <a:pt x="864" y="58"/>
                    <a:pt x="867" y="59"/>
                  </a:cubicBezTo>
                  <a:cubicBezTo>
                    <a:pt x="869" y="59"/>
                    <a:pt x="870" y="57"/>
                    <a:pt x="872" y="59"/>
                  </a:cubicBezTo>
                  <a:cubicBezTo>
                    <a:pt x="873" y="59"/>
                    <a:pt x="873" y="59"/>
                    <a:pt x="874" y="59"/>
                  </a:cubicBezTo>
                  <a:cubicBezTo>
                    <a:pt x="876" y="58"/>
                    <a:pt x="879" y="59"/>
                    <a:pt x="880" y="58"/>
                  </a:cubicBezTo>
                  <a:cubicBezTo>
                    <a:pt x="882" y="56"/>
                    <a:pt x="879" y="54"/>
                    <a:pt x="877" y="54"/>
                  </a:cubicBezTo>
                  <a:cubicBezTo>
                    <a:pt x="876" y="53"/>
                    <a:pt x="872" y="54"/>
                    <a:pt x="873" y="52"/>
                  </a:cubicBezTo>
                  <a:cubicBezTo>
                    <a:pt x="873" y="52"/>
                    <a:pt x="873" y="51"/>
                    <a:pt x="873" y="51"/>
                  </a:cubicBezTo>
                  <a:cubicBezTo>
                    <a:pt x="873" y="50"/>
                    <a:pt x="873" y="50"/>
                    <a:pt x="873" y="50"/>
                  </a:cubicBezTo>
                  <a:cubicBezTo>
                    <a:pt x="873" y="50"/>
                    <a:pt x="873" y="50"/>
                    <a:pt x="873" y="50"/>
                  </a:cubicBezTo>
                  <a:cubicBezTo>
                    <a:pt x="877" y="50"/>
                    <a:pt x="883" y="51"/>
                    <a:pt x="886" y="48"/>
                  </a:cubicBezTo>
                  <a:cubicBezTo>
                    <a:pt x="886" y="48"/>
                    <a:pt x="886" y="48"/>
                    <a:pt x="886" y="48"/>
                  </a:cubicBezTo>
                  <a:cubicBezTo>
                    <a:pt x="885" y="45"/>
                    <a:pt x="897" y="51"/>
                    <a:pt x="899" y="50"/>
                  </a:cubicBezTo>
                  <a:cubicBezTo>
                    <a:pt x="901" y="50"/>
                    <a:pt x="901" y="51"/>
                    <a:pt x="903" y="50"/>
                  </a:cubicBezTo>
                  <a:cubicBezTo>
                    <a:pt x="904" y="50"/>
                    <a:pt x="906" y="49"/>
                    <a:pt x="907" y="49"/>
                  </a:cubicBezTo>
                  <a:cubicBezTo>
                    <a:pt x="909" y="49"/>
                    <a:pt x="912" y="49"/>
                    <a:pt x="912" y="47"/>
                  </a:cubicBezTo>
                  <a:cubicBezTo>
                    <a:pt x="912" y="47"/>
                    <a:pt x="912" y="46"/>
                    <a:pt x="912" y="46"/>
                  </a:cubicBezTo>
                  <a:cubicBezTo>
                    <a:pt x="909" y="44"/>
                    <a:pt x="906" y="43"/>
                    <a:pt x="903" y="41"/>
                  </a:cubicBezTo>
                  <a:cubicBezTo>
                    <a:pt x="901" y="40"/>
                    <a:pt x="900" y="40"/>
                    <a:pt x="899" y="40"/>
                  </a:cubicBezTo>
                  <a:cubicBezTo>
                    <a:pt x="901" y="40"/>
                    <a:pt x="903" y="40"/>
                    <a:pt x="905" y="40"/>
                  </a:cubicBezTo>
                  <a:cubicBezTo>
                    <a:pt x="910" y="40"/>
                    <a:pt x="914" y="43"/>
                    <a:pt x="918" y="44"/>
                  </a:cubicBezTo>
                  <a:cubicBezTo>
                    <a:pt x="921" y="45"/>
                    <a:pt x="923" y="44"/>
                    <a:pt x="926" y="45"/>
                  </a:cubicBezTo>
                  <a:cubicBezTo>
                    <a:pt x="930" y="46"/>
                    <a:pt x="931" y="49"/>
                    <a:pt x="935" y="48"/>
                  </a:cubicBezTo>
                  <a:cubicBezTo>
                    <a:pt x="938" y="47"/>
                    <a:pt x="945" y="49"/>
                    <a:pt x="948" y="49"/>
                  </a:cubicBezTo>
                  <a:cubicBezTo>
                    <a:pt x="949" y="50"/>
                    <a:pt x="951" y="50"/>
                    <a:pt x="953" y="50"/>
                  </a:cubicBezTo>
                  <a:cubicBezTo>
                    <a:pt x="937" y="44"/>
                    <a:pt x="921" y="38"/>
                    <a:pt x="905" y="33"/>
                  </a:cubicBezTo>
                  <a:cubicBezTo>
                    <a:pt x="905" y="33"/>
                    <a:pt x="905" y="33"/>
                    <a:pt x="905" y="33"/>
                  </a:cubicBezTo>
                  <a:close/>
                  <a:moveTo>
                    <a:pt x="740" y="155"/>
                  </a:moveTo>
                  <a:cubicBezTo>
                    <a:pt x="741" y="155"/>
                    <a:pt x="742" y="154"/>
                    <a:pt x="743" y="153"/>
                  </a:cubicBezTo>
                  <a:cubicBezTo>
                    <a:pt x="745" y="152"/>
                    <a:pt x="745" y="151"/>
                    <a:pt x="745" y="150"/>
                  </a:cubicBezTo>
                  <a:cubicBezTo>
                    <a:pt x="746" y="149"/>
                    <a:pt x="746" y="148"/>
                    <a:pt x="746" y="146"/>
                  </a:cubicBezTo>
                  <a:cubicBezTo>
                    <a:pt x="745" y="146"/>
                    <a:pt x="745" y="145"/>
                    <a:pt x="744" y="146"/>
                  </a:cubicBezTo>
                  <a:cubicBezTo>
                    <a:pt x="743" y="146"/>
                    <a:pt x="741" y="146"/>
                    <a:pt x="741" y="147"/>
                  </a:cubicBezTo>
                  <a:cubicBezTo>
                    <a:pt x="740" y="147"/>
                    <a:pt x="740" y="147"/>
                    <a:pt x="740" y="148"/>
                  </a:cubicBezTo>
                  <a:cubicBezTo>
                    <a:pt x="740" y="149"/>
                    <a:pt x="740" y="150"/>
                    <a:pt x="740" y="150"/>
                  </a:cubicBezTo>
                  <a:cubicBezTo>
                    <a:pt x="740" y="150"/>
                    <a:pt x="739" y="151"/>
                    <a:pt x="740" y="151"/>
                  </a:cubicBezTo>
                  <a:cubicBezTo>
                    <a:pt x="739" y="151"/>
                    <a:pt x="739" y="152"/>
                    <a:pt x="739" y="153"/>
                  </a:cubicBezTo>
                  <a:cubicBezTo>
                    <a:pt x="738" y="154"/>
                    <a:pt x="739" y="155"/>
                    <a:pt x="740" y="155"/>
                  </a:cubicBezTo>
                  <a:close/>
                  <a:moveTo>
                    <a:pt x="680" y="121"/>
                  </a:moveTo>
                  <a:cubicBezTo>
                    <a:pt x="681" y="121"/>
                    <a:pt x="683" y="119"/>
                    <a:pt x="683" y="117"/>
                  </a:cubicBezTo>
                  <a:cubicBezTo>
                    <a:pt x="683" y="116"/>
                    <a:pt x="679" y="116"/>
                    <a:pt x="678" y="116"/>
                  </a:cubicBezTo>
                  <a:cubicBezTo>
                    <a:pt x="678" y="117"/>
                    <a:pt x="677" y="117"/>
                    <a:pt x="677" y="118"/>
                  </a:cubicBezTo>
                  <a:cubicBezTo>
                    <a:pt x="678" y="118"/>
                    <a:pt x="678" y="118"/>
                    <a:pt x="678" y="119"/>
                  </a:cubicBezTo>
                  <a:cubicBezTo>
                    <a:pt x="678" y="119"/>
                    <a:pt x="678" y="119"/>
                    <a:pt x="679" y="119"/>
                  </a:cubicBezTo>
                  <a:cubicBezTo>
                    <a:pt x="678" y="120"/>
                    <a:pt x="678" y="121"/>
                    <a:pt x="680" y="121"/>
                  </a:cubicBezTo>
                  <a:close/>
                  <a:moveTo>
                    <a:pt x="642" y="58"/>
                  </a:moveTo>
                  <a:cubicBezTo>
                    <a:pt x="642" y="59"/>
                    <a:pt x="642" y="61"/>
                    <a:pt x="644" y="61"/>
                  </a:cubicBezTo>
                  <a:cubicBezTo>
                    <a:pt x="646" y="60"/>
                    <a:pt x="649" y="59"/>
                    <a:pt x="651" y="57"/>
                  </a:cubicBezTo>
                  <a:cubicBezTo>
                    <a:pt x="653" y="55"/>
                    <a:pt x="658" y="56"/>
                    <a:pt x="660" y="54"/>
                  </a:cubicBezTo>
                  <a:cubicBezTo>
                    <a:pt x="661" y="53"/>
                    <a:pt x="660" y="50"/>
                    <a:pt x="660" y="50"/>
                  </a:cubicBezTo>
                  <a:cubicBezTo>
                    <a:pt x="659" y="48"/>
                    <a:pt x="656" y="48"/>
                    <a:pt x="655" y="48"/>
                  </a:cubicBezTo>
                  <a:cubicBezTo>
                    <a:pt x="653" y="48"/>
                    <a:pt x="651" y="49"/>
                    <a:pt x="649" y="48"/>
                  </a:cubicBezTo>
                  <a:cubicBezTo>
                    <a:pt x="647" y="48"/>
                    <a:pt x="647" y="47"/>
                    <a:pt x="646" y="48"/>
                  </a:cubicBezTo>
                  <a:cubicBezTo>
                    <a:pt x="644" y="48"/>
                    <a:pt x="642" y="49"/>
                    <a:pt x="641" y="49"/>
                  </a:cubicBezTo>
                  <a:cubicBezTo>
                    <a:pt x="640" y="49"/>
                    <a:pt x="639" y="49"/>
                    <a:pt x="638" y="50"/>
                  </a:cubicBezTo>
                  <a:cubicBezTo>
                    <a:pt x="638" y="50"/>
                    <a:pt x="638" y="51"/>
                    <a:pt x="638" y="51"/>
                  </a:cubicBezTo>
                  <a:cubicBezTo>
                    <a:pt x="640" y="51"/>
                    <a:pt x="641" y="53"/>
                    <a:pt x="642" y="54"/>
                  </a:cubicBezTo>
                  <a:cubicBezTo>
                    <a:pt x="642" y="55"/>
                    <a:pt x="642" y="56"/>
                    <a:pt x="642" y="58"/>
                  </a:cubicBezTo>
                  <a:close/>
                  <a:moveTo>
                    <a:pt x="644" y="123"/>
                  </a:moveTo>
                  <a:cubicBezTo>
                    <a:pt x="650" y="124"/>
                    <a:pt x="655" y="129"/>
                    <a:pt x="662" y="131"/>
                  </a:cubicBezTo>
                  <a:cubicBezTo>
                    <a:pt x="664" y="131"/>
                    <a:pt x="667" y="131"/>
                    <a:pt x="669" y="130"/>
                  </a:cubicBezTo>
                  <a:cubicBezTo>
                    <a:pt x="675" y="127"/>
                    <a:pt x="671" y="130"/>
                    <a:pt x="674" y="129"/>
                  </a:cubicBezTo>
                  <a:cubicBezTo>
                    <a:pt x="675" y="129"/>
                    <a:pt x="675" y="129"/>
                    <a:pt x="675" y="129"/>
                  </a:cubicBezTo>
                  <a:cubicBezTo>
                    <a:pt x="676" y="130"/>
                    <a:pt x="678" y="130"/>
                    <a:pt x="679" y="128"/>
                  </a:cubicBezTo>
                  <a:cubicBezTo>
                    <a:pt x="679" y="126"/>
                    <a:pt x="677" y="123"/>
                    <a:pt x="677" y="121"/>
                  </a:cubicBezTo>
                  <a:cubicBezTo>
                    <a:pt x="677" y="119"/>
                    <a:pt x="675" y="118"/>
                    <a:pt x="674" y="117"/>
                  </a:cubicBezTo>
                  <a:cubicBezTo>
                    <a:pt x="674" y="116"/>
                    <a:pt x="673" y="115"/>
                    <a:pt x="672" y="115"/>
                  </a:cubicBezTo>
                  <a:cubicBezTo>
                    <a:pt x="671" y="114"/>
                    <a:pt x="670" y="112"/>
                    <a:pt x="669" y="110"/>
                  </a:cubicBezTo>
                  <a:cubicBezTo>
                    <a:pt x="669" y="109"/>
                    <a:pt x="667" y="109"/>
                    <a:pt x="666" y="109"/>
                  </a:cubicBezTo>
                  <a:cubicBezTo>
                    <a:pt x="664" y="110"/>
                    <a:pt x="663" y="110"/>
                    <a:pt x="662" y="112"/>
                  </a:cubicBezTo>
                  <a:cubicBezTo>
                    <a:pt x="661" y="113"/>
                    <a:pt x="658" y="112"/>
                    <a:pt x="656" y="113"/>
                  </a:cubicBezTo>
                  <a:cubicBezTo>
                    <a:pt x="655" y="114"/>
                    <a:pt x="653" y="116"/>
                    <a:pt x="652" y="117"/>
                  </a:cubicBezTo>
                  <a:cubicBezTo>
                    <a:pt x="650" y="118"/>
                    <a:pt x="647" y="117"/>
                    <a:pt x="645" y="117"/>
                  </a:cubicBezTo>
                  <a:cubicBezTo>
                    <a:pt x="644" y="118"/>
                    <a:pt x="642" y="118"/>
                    <a:pt x="641" y="119"/>
                  </a:cubicBezTo>
                  <a:cubicBezTo>
                    <a:pt x="638" y="121"/>
                    <a:pt x="642" y="122"/>
                    <a:pt x="644" y="123"/>
                  </a:cubicBezTo>
                  <a:close/>
                  <a:moveTo>
                    <a:pt x="607" y="18"/>
                  </a:moveTo>
                  <a:cubicBezTo>
                    <a:pt x="608" y="17"/>
                    <a:pt x="609" y="17"/>
                    <a:pt x="610" y="16"/>
                  </a:cubicBezTo>
                  <a:cubicBezTo>
                    <a:pt x="610" y="16"/>
                    <a:pt x="610" y="16"/>
                    <a:pt x="610" y="16"/>
                  </a:cubicBezTo>
                  <a:cubicBezTo>
                    <a:pt x="610" y="16"/>
                    <a:pt x="610" y="15"/>
                    <a:pt x="610" y="15"/>
                  </a:cubicBezTo>
                  <a:cubicBezTo>
                    <a:pt x="610" y="15"/>
                    <a:pt x="609" y="15"/>
                    <a:pt x="609" y="15"/>
                  </a:cubicBezTo>
                  <a:cubicBezTo>
                    <a:pt x="609" y="15"/>
                    <a:pt x="609" y="15"/>
                    <a:pt x="609" y="15"/>
                  </a:cubicBezTo>
                  <a:cubicBezTo>
                    <a:pt x="605" y="16"/>
                    <a:pt x="601" y="17"/>
                    <a:pt x="597" y="18"/>
                  </a:cubicBezTo>
                  <a:cubicBezTo>
                    <a:pt x="595" y="18"/>
                    <a:pt x="591" y="19"/>
                    <a:pt x="589" y="21"/>
                  </a:cubicBezTo>
                  <a:cubicBezTo>
                    <a:pt x="589" y="21"/>
                    <a:pt x="589" y="22"/>
                    <a:pt x="589" y="22"/>
                  </a:cubicBezTo>
                  <a:cubicBezTo>
                    <a:pt x="593" y="22"/>
                    <a:pt x="597" y="21"/>
                    <a:pt x="600" y="20"/>
                  </a:cubicBezTo>
                  <a:cubicBezTo>
                    <a:pt x="602" y="19"/>
                    <a:pt x="605" y="18"/>
                    <a:pt x="607" y="18"/>
                  </a:cubicBezTo>
                  <a:close/>
                  <a:moveTo>
                    <a:pt x="861" y="21"/>
                  </a:moveTo>
                  <a:cubicBezTo>
                    <a:pt x="865" y="22"/>
                    <a:pt x="869" y="24"/>
                    <a:pt x="873" y="25"/>
                  </a:cubicBezTo>
                  <a:cubicBezTo>
                    <a:pt x="876" y="25"/>
                    <a:pt x="878" y="24"/>
                    <a:pt x="881" y="26"/>
                  </a:cubicBezTo>
                  <a:cubicBezTo>
                    <a:pt x="883" y="27"/>
                    <a:pt x="885" y="28"/>
                    <a:pt x="887" y="28"/>
                  </a:cubicBezTo>
                  <a:cubicBezTo>
                    <a:pt x="890" y="29"/>
                    <a:pt x="892" y="29"/>
                    <a:pt x="895" y="31"/>
                  </a:cubicBezTo>
                  <a:cubicBezTo>
                    <a:pt x="896" y="31"/>
                    <a:pt x="898" y="31"/>
                    <a:pt x="899" y="31"/>
                  </a:cubicBezTo>
                  <a:cubicBezTo>
                    <a:pt x="886" y="27"/>
                    <a:pt x="874" y="24"/>
                    <a:pt x="861" y="20"/>
                  </a:cubicBezTo>
                  <a:cubicBezTo>
                    <a:pt x="861" y="21"/>
                    <a:pt x="861" y="21"/>
                    <a:pt x="861" y="21"/>
                  </a:cubicBezTo>
                  <a:close/>
                  <a:moveTo>
                    <a:pt x="644" y="4"/>
                  </a:moveTo>
                  <a:cubicBezTo>
                    <a:pt x="642" y="4"/>
                    <a:pt x="640" y="3"/>
                    <a:pt x="639" y="4"/>
                  </a:cubicBezTo>
                  <a:cubicBezTo>
                    <a:pt x="638" y="5"/>
                    <a:pt x="637" y="5"/>
                    <a:pt x="635" y="5"/>
                  </a:cubicBezTo>
                  <a:cubicBezTo>
                    <a:pt x="627" y="5"/>
                    <a:pt x="619" y="5"/>
                    <a:pt x="611" y="7"/>
                  </a:cubicBezTo>
                  <a:cubicBezTo>
                    <a:pt x="607" y="8"/>
                    <a:pt x="603" y="9"/>
                    <a:pt x="599" y="9"/>
                  </a:cubicBezTo>
                  <a:cubicBezTo>
                    <a:pt x="595" y="10"/>
                    <a:pt x="591" y="10"/>
                    <a:pt x="586" y="11"/>
                  </a:cubicBezTo>
                  <a:cubicBezTo>
                    <a:pt x="582" y="11"/>
                    <a:pt x="578" y="13"/>
                    <a:pt x="575" y="16"/>
                  </a:cubicBezTo>
                  <a:cubicBezTo>
                    <a:pt x="575" y="16"/>
                    <a:pt x="575" y="17"/>
                    <a:pt x="576" y="17"/>
                  </a:cubicBezTo>
                  <a:cubicBezTo>
                    <a:pt x="577" y="17"/>
                    <a:pt x="579" y="17"/>
                    <a:pt x="580" y="16"/>
                  </a:cubicBezTo>
                  <a:cubicBezTo>
                    <a:pt x="581" y="16"/>
                    <a:pt x="584" y="18"/>
                    <a:pt x="585" y="17"/>
                  </a:cubicBezTo>
                  <a:cubicBezTo>
                    <a:pt x="586" y="16"/>
                    <a:pt x="588" y="15"/>
                    <a:pt x="590" y="15"/>
                  </a:cubicBezTo>
                  <a:cubicBezTo>
                    <a:pt x="591" y="14"/>
                    <a:pt x="591" y="14"/>
                    <a:pt x="592" y="14"/>
                  </a:cubicBezTo>
                  <a:cubicBezTo>
                    <a:pt x="591" y="14"/>
                    <a:pt x="591" y="15"/>
                    <a:pt x="590" y="15"/>
                  </a:cubicBezTo>
                  <a:cubicBezTo>
                    <a:pt x="590" y="15"/>
                    <a:pt x="589" y="16"/>
                    <a:pt x="588" y="17"/>
                  </a:cubicBezTo>
                  <a:cubicBezTo>
                    <a:pt x="588" y="17"/>
                    <a:pt x="588" y="18"/>
                    <a:pt x="589" y="18"/>
                  </a:cubicBezTo>
                  <a:cubicBezTo>
                    <a:pt x="591" y="18"/>
                    <a:pt x="593" y="17"/>
                    <a:pt x="596" y="17"/>
                  </a:cubicBezTo>
                  <a:cubicBezTo>
                    <a:pt x="596" y="16"/>
                    <a:pt x="601" y="14"/>
                    <a:pt x="601" y="15"/>
                  </a:cubicBezTo>
                  <a:cubicBezTo>
                    <a:pt x="601" y="15"/>
                    <a:pt x="601" y="15"/>
                    <a:pt x="602" y="15"/>
                  </a:cubicBezTo>
                  <a:cubicBezTo>
                    <a:pt x="604" y="16"/>
                    <a:pt x="608" y="14"/>
                    <a:pt x="609" y="13"/>
                  </a:cubicBezTo>
                  <a:cubicBezTo>
                    <a:pt x="610" y="13"/>
                    <a:pt x="610" y="12"/>
                    <a:pt x="610" y="12"/>
                  </a:cubicBezTo>
                  <a:cubicBezTo>
                    <a:pt x="609" y="11"/>
                    <a:pt x="613" y="11"/>
                    <a:pt x="614" y="11"/>
                  </a:cubicBezTo>
                  <a:cubicBezTo>
                    <a:pt x="615" y="11"/>
                    <a:pt x="617" y="11"/>
                    <a:pt x="618" y="10"/>
                  </a:cubicBezTo>
                  <a:cubicBezTo>
                    <a:pt x="617" y="11"/>
                    <a:pt x="616" y="12"/>
                    <a:pt x="615" y="12"/>
                  </a:cubicBezTo>
                  <a:cubicBezTo>
                    <a:pt x="613" y="13"/>
                    <a:pt x="612" y="13"/>
                    <a:pt x="610" y="14"/>
                  </a:cubicBezTo>
                  <a:cubicBezTo>
                    <a:pt x="610" y="14"/>
                    <a:pt x="610" y="14"/>
                    <a:pt x="610" y="15"/>
                  </a:cubicBezTo>
                  <a:cubicBezTo>
                    <a:pt x="615" y="17"/>
                    <a:pt x="619" y="15"/>
                    <a:pt x="622" y="13"/>
                  </a:cubicBezTo>
                  <a:cubicBezTo>
                    <a:pt x="625" y="11"/>
                    <a:pt x="629" y="14"/>
                    <a:pt x="632" y="12"/>
                  </a:cubicBezTo>
                  <a:cubicBezTo>
                    <a:pt x="633" y="11"/>
                    <a:pt x="632" y="10"/>
                    <a:pt x="635" y="10"/>
                  </a:cubicBezTo>
                  <a:cubicBezTo>
                    <a:pt x="635" y="10"/>
                    <a:pt x="636" y="10"/>
                    <a:pt x="637" y="10"/>
                  </a:cubicBezTo>
                  <a:cubicBezTo>
                    <a:pt x="637" y="9"/>
                    <a:pt x="637" y="9"/>
                    <a:pt x="637" y="9"/>
                  </a:cubicBezTo>
                  <a:cubicBezTo>
                    <a:pt x="637" y="8"/>
                    <a:pt x="645" y="8"/>
                    <a:pt x="645" y="8"/>
                  </a:cubicBezTo>
                  <a:cubicBezTo>
                    <a:pt x="648" y="7"/>
                    <a:pt x="647" y="4"/>
                    <a:pt x="644" y="4"/>
                  </a:cubicBezTo>
                  <a:close/>
                  <a:moveTo>
                    <a:pt x="648" y="10"/>
                  </a:moveTo>
                  <a:cubicBezTo>
                    <a:pt x="647" y="10"/>
                    <a:pt x="646" y="10"/>
                    <a:pt x="645" y="10"/>
                  </a:cubicBezTo>
                  <a:cubicBezTo>
                    <a:pt x="644" y="10"/>
                    <a:pt x="643" y="10"/>
                    <a:pt x="641" y="10"/>
                  </a:cubicBezTo>
                  <a:cubicBezTo>
                    <a:pt x="641" y="10"/>
                    <a:pt x="641" y="11"/>
                    <a:pt x="641" y="11"/>
                  </a:cubicBezTo>
                  <a:cubicBezTo>
                    <a:pt x="641" y="11"/>
                    <a:pt x="641" y="11"/>
                    <a:pt x="641" y="12"/>
                  </a:cubicBezTo>
                  <a:cubicBezTo>
                    <a:pt x="641" y="12"/>
                    <a:pt x="643" y="12"/>
                    <a:pt x="643" y="12"/>
                  </a:cubicBezTo>
                  <a:cubicBezTo>
                    <a:pt x="643" y="13"/>
                    <a:pt x="644" y="13"/>
                    <a:pt x="644" y="13"/>
                  </a:cubicBezTo>
                  <a:cubicBezTo>
                    <a:pt x="645" y="13"/>
                    <a:pt x="647" y="13"/>
                    <a:pt x="648" y="13"/>
                  </a:cubicBezTo>
                  <a:cubicBezTo>
                    <a:pt x="648" y="13"/>
                    <a:pt x="649" y="13"/>
                    <a:pt x="649" y="12"/>
                  </a:cubicBezTo>
                  <a:cubicBezTo>
                    <a:pt x="650" y="11"/>
                    <a:pt x="649" y="10"/>
                    <a:pt x="648" y="10"/>
                  </a:cubicBezTo>
                  <a:close/>
                  <a:moveTo>
                    <a:pt x="658" y="5"/>
                  </a:moveTo>
                  <a:cubicBezTo>
                    <a:pt x="659" y="6"/>
                    <a:pt x="661" y="5"/>
                    <a:pt x="662" y="5"/>
                  </a:cubicBezTo>
                  <a:cubicBezTo>
                    <a:pt x="662" y="5"/>
                    <a:pt x="663" y="4"/>
                    <a:pt x="663" y="4"/>
                  </a:cubicBezTo>
                  <a:cubicBezTo>
                    <a:pt x="664" y="4"/>
                    <a:pt x="666" y="4"/>
                    <a:pt x="666" y="3"/>
                  </a:cubicBezTo>
                  <a:cubicBezTo>
                    <a:pt x="666" y="3"/>
                    <a:pt x="666" y="2"/>
                    <a:pt x="666" y="2"/>
                  </a:cubicBezTo>
                  <a:cubicBezTo>
                    <a:pt x="666" y="2"/>
                    <a:pt x="665" y="2"/>
                    <a:pt x="665" y="2"/>
                  </a:cubicBezTo>
                  <a:cubicBezTo>
                    <a:pt x="665" y="2"/>
                    <a:pt x="665" y="2"/>
                    <a:pt x="665" y="2"/>
                  </a:cubicBezTo>
                  <a:cubicBezTo>
                    <a:pt x="665" y="1"/>
                    <a:pt x="665" y="1"/>
                    <a:pt x="665" y="1"/>
                  </a:cubicBezTo>
                  <a:cubicBezTo>
                    <a:pt x="664" y="0"/>
                    <a:pt x="663" y="1"/>
                    <a:pt x="662" y="2"/>
                  </a:cubicBezTo>
                  <a:cubicBezTo>
                    <a:pt x="660" y="2"/>
                    <a:pt x="657" y="3"/>
                    <a:pt x="658" y="5"/>
                  </a:cubicBezTo>
                  <a:close/>
                  <a:moveTo>
                    <a:pt x="755" y="191"/>
                  </a:moveTo>
                  <a:cubicBezTo>
                    <a:pt x="756" y="192"/>
                    <a:pt x="760" y="192"/>
                    <a:pt x="760" y="190"/>
                  </a:cubicBezTo>
                  <a:cubicBezTo>
                    <a:pt x="760" y="189"/>
                    <a:pt x="759" y="188"/>
                    <a:pt x="758" y="188"/>
                  </a:cubicBezTo>
                  <a:cubicBezTo>
                    <a:pt x="756" y="187"/>
                    <a:pt x="754" y="185"/>
                    <a:pt x="753" y="184"/>
                  </a:cubicBezTo>
                  <a:cubicBezTo>
                    <a:pt x="753" y="183"/>
                    <a:pt x="752" y="182"/>
                    <a:pt x="751" y="182"/>
                  </a:cubicBezTo>
                  <a:cubicBezTo>
                    <a:pt x="750" y="182"/>
                    <a:pt x="750" y="183"/>
                    <a:pt x="750" y="184"/>
                  </a:cubicBezTo>
                  <a:cubicBezTo>
                    <a:pt x="751" y="185"/>
                    <a:pt x="752" y="187"/>
                    <a:pt x="753" y="188"/>
                  </a:cubicBezTo>
                  <a:cubicBezTo>
                    <a:pt x="753" y="189"/>
                    <a:pt x="754" y="190"/>
                    <a:pt x="755" y="190"/>
                  </a:cubicBezTo>
                  <a:cubicBezTo>
                    <a:pt x="755" y="190"/>
                    <a:pt x="755" y="191"/>
                    <a:pt x="755" y="191"/>
                  </a:cubicBezTo>
                  <a:close/>
                  <a:moveTo>
                    <a:pt x="858" y="20"/>
                  </a:moveTo>
                  <a:cubicBezTo>
                    <a:pt x="855" y="19"/>
                    <a:pt x="853" y="18"/>
                    <a:pt x="850" y="18"/>
                  </a:cubicBezTo>
                  <a:cubicBezTo>
                    <a:pt x="853" y="19"/>
                    <a:pt x="855" y="20"/>
                    <a:pt x="857" y="20"/>
                  </a:cubicBezTo>
                  <a:cubicBezTo>
                    <a:pt x="858" y="20"/>
                    <a:pt x="858" y="20"/>
                    <a:pt x="858" y="20"/>
                  </a:cubicBezTo>
                  <a:close/>
                  <a:moveTo>
                    <a:pt x="760" y="227"/>
                  </a:moveTo>
                  <a:cubicBezTo>
                    <a:pt x="762" y="228"/>
                    <a:pt x="765" y="229"/>
                    <a:pt x="767" y="229"/>
                  </a:cubicBezTo>
                  <a:cubicBezTo>
                    <a:pt x="767" y="229"/>
                    <a:pt x="768" y="229"/>
                    <a:pt x="768" y="229"/>
                  </a:cubicBezTo>
                  <a:cubicBezTo>
                    <a:pt x="769" y="226"/>
                    <a:pt x="772" y="227"/>
                    <a:pt x="774" y="225"/>
                  </a:cubicBezTo>
                  <a:cubicBezTo>
                    <a:pt x="775" y="224"/>
                    <a:pt x="772" y="221"/>
                    <a:pt x="771" y="220"/>
                  </a:cubicBezTo>
                  <a:cubicBezTo>
                    <a:pt x="769" y="217"/>
                    <a:pt x="767" y="218"/>
                    <a:pt x="764" y="218"/>
                  </a:cubicBezTo>
                  <a:cubicBezTo>
                    <a:pt x="759" y="218"/>
                    <a:pt x="762" y="216"/>
                    <a:pt x="763" y="213"/>
                  </a:cubicBezTo>
                  <a:cubicBezTo>
                    <a:pt x="763" y="212"/>
                    <a:pt x="763" y="210"/>
                    <a:pt x="762" y="209"/>
                  </a:cubicBezTo>
                  <a:cubicBezTo>
                    <a:pt x="761" y="207"/>
                    <a:pt x="758" y="204"/>
                    <a:pt x="756" y="203"/>
                  </a:cubicBezTo>
                  <a:cubicBezTo>
                    <a:pt x="754" y="203"/>
                    <a:pt x="754" y="200"/>
                    <a:pt x="753" y="199"/>
                  </a:cubicBezTo>
                  <a:cubicBezTo>
                    <a:pt x="751" y="197"/>
                    <a:pt x="748" y="197"/>
                    <a:pt x="747" y="194"/>
                  </a:cubicBezTo>
                  <a:cubicBezTo>
                    <a:pt x="746" y="192"/>
                    <a:pt x="743" y="191"/>
                    <a:pt x="741" y="192"/>
                  </a:cubicBezTo>
                  <a:cubicBezTo>
                    <a:pt x="740" y="193"/>
                    <a:pt x="739" y="186"/>
                    <a:pt x="739" y="185"/>
                  </a:cubicBezTo>
                  <a:cubicBezTo>
                    <a:pt x="739" y="185"/>
                    <a:pt x="739" y="184"/>
                    <a:pt x="739" y="184"/>
                  </a:cubicBezTo>
                  <a:cubicBezTo>
                    <a:pt x="736" y="183"/>
                    <a:pt x="731" y="185"/>
                    <a:pt x="729" y="188"/>
                  </a:cubicBezTo>
                  <a:cubicBezTo>
                    <a:pt x="728" y="190"/>
                    <a:pt x="726" y="193"/>
                    <a:pt x="725" y="196"/>
                  </a:cubicBezTo>
                  <a:cubicBezTo>
                    <a:pt x="724" y="198"/>
                    <a:pt x="725" y="201"/>
                    <a:pt x="722" y="203"/>
                  </a:cubicBezTo>
                  <a:cubicBezTo>
                    <a:pt x="720" y="204"/>
                    <a:pt x="720" y="204"/>
                    <a:pt x="719" y="206"/>
                  </a:cubicBezTo>
                  <a:cubicBezTo>
                    <a:pt x="719" y="207"/>
                    <a:pt x="719" y="208"/>
                    <a:pt x="719" y="209"/>
                  </a:cubicBezTo>
                  <a:cubicBezTo>
                    <a:pt x="719" y="212"/>
                    <a:pt x="718" y="211"/>
                    <a:pt x="716" y="212"/>
                  </a:cubicBezTo>
                  <a:cubicBezTo>
                    <a:pt x="714" y="212"/>
                    <a:pt x="711" y="215"/>
                    <a:pt x="711" y="218"/>
                  </a:cubicBezTo>
                  <a:cubicBezTo>
                    <a:pt x="710" y="218"/>
                    <a:pt x="710" y="219"/>
                    <a:pt x="710" y="220"/>
                  </a:cubicBezTo>
                  <a:cubicBezTo>
                    <a:pt x="710" y="220"/>
                    <a:pt x="710" y="220"/>
                    <a:pt x="710" y="221"/>
                  </a:cubicBezTo>
                  <a:cubicBezTo>
                    <a:pt x="712" y="221"/>
                    <a:pt x="713" y="219"/>
                    <a:pt x="715" y="219"/>
                  </a:cubicBezTo>
                  <a:cubicBezTo>
                    <a:pt x="717" y="219"/>
                    <a:pt x="722" y="220"/>
                    <a:pt x="721" y="221"/>
                  </a:cubicBezTo>
                  <a:cubicBezTo>
                    <a:pt x="721" y="222"/>
                    <a:pt x="716" y="227"/>
                    <a:pt x="719" y="229"/>
                  </a:cubicBezTo>
                  <a:cubicBezTo>
                    <a:pt x="722" y="231"/>
                    <a:pt x="727" y="229"/>
                    <a:pt x="730" y="227"/>
                  </a:cubicBezTo>
                  <a:cubicBezTo>
                    <a:pt x="733" y="226"/>
                    <a:pt x="733" y="223"/>
                    <a:pt x="736" y="222"/>
                  </a:cubicBezTo>
                  <a:cubicBezTo>
                    <a:pt x="738" y="222"/>
                    <a:pt x="741" y="222"/>
                    <a:pt x="742" y="220"/>
                  </a:cubicBezTo>
                  <a:cubicBezTo>
                    <a:pt x="743" y="219"/>
                    <a:pt x="742" y="215"/>
                    <a:pt x="745" y="216"/>
                  </a:cubicBezTo>
                  <a:cubicBezTo>
                    <a:pt x="746" y="216"/>
                    <a:pt x="749" y="215"/>
                    <a:pt x="749" y="217"/>
                  </a:cubicBezTo>
                  <a:cubicBezTo>
                    <a:pt x="748" y="220"/>
                    <a:pt x="753" y="219"/>
                    <a:pt x="754" y="221"/>
                  </a:cubicBezTo>
                  <a:cubicBezTo>
                    <a:pt x="755" y="222"/>
                    <a:pt x="751" y="223"/>
                    <a:pt x="754" y="226"/>
                  </a:cubicBezTo>
                  <a:cubicBezTo>
                    <a:pt x="755" y="227"/>
                    <a:pt x="758" y="226"/>
                    <a:pt x="760" y="227"/>
                  </a:cubicBezTo>
                  <a:close/>
                  <a:moveTo>
                    <a:pt x="914" y="534"/>
                  </a:moveTo>
                  <a:cubicBezTo>
                    <a:pt x="913" y="534"/>
                    <a:pt x="913" y="535"/>
                    <a:pt x="913" y="536"/>
                  </a:cubicBezTo>
                  <a:cubicBezTo>
                    <a:pt x="913" y="536"/>
                    <a:pt x="913" y="537"/>
                    <a:pt x="913" y="537"/>
                  </a:cubicBezTo>
                  <a:cubicBezTo>
                    <a:pt x="918" y="539"/>
                    <a:pt x="924" y="534"/>
                    <a:pt x="928" y="532"/>
                  </a:cubicBezTo>
                  <a:cubicBezTo>
                    <a:pt x="929" y="531"/>
                    <a:pt x="930" y="530"/>
                    <a:pt x="929" y="529"/>
                  </a:cubicBezTo>
                  <a:cubicBezTo>
                    <a:pt x="928" y="527"/>
                    <a:pt x="925" y="528"/>
                    <a:pt x="924" y="528"/>
                  </a:cubicBezTo>
                  <a:cubicBezTo>
                    <a:pt x="923" y="528"/>
                    <a:pt x="920" y="529"/>
                    <a:pt x="920" y="527"/>
                  </a:cubicBezTo>
                  <a:cubicBezTo>
                    <a:pt x="920" y="525"/>
                    <a:pt x="920" y="523"/>
                    <a:pt x="920" y="521"/>
                  </a:cubicBezTo>
                  <a:cubicBezTo>
                    <a:pt x="921" y="519"/>
                    <a:pt x="921" y="517"/>
                    <a:pt x="920" y="515"/>
                  </a:cubicBezTo>
                  <a:cubicBezTo>
                    <a:pt x="919" y="513"/>
                    <a:pt x="917" y="514"/>
                    <a:pt x="916" y="514"/>
                  </a:cubicBezTo>
                  <a:cubicBezTo>
                    <a:pt x="915" y="515"/>
                    <a:pt x="915" y="516"/>
                    <a:pt x="914" y="516"/>
                  </a:cubicBezTo>
                  <a:cubicBezTo>
                    <a:pt x="914" y="517"/>
                    <a:pt x="914" y="517"/>
                    <a:pt x="914" y="517"/>
                  </a:cubicBezTo>
                  <a:cubicBezTo>
                    <a:pt x="914" y="520"/>
                    <a:pt x="913" y="522"/>
                    <a:pt x="911" y="524"/>
                  </a:cubicBezTo>
                  <a:cubicBezTo>
                    <a:pt x="910" y="524"/>
                    <a:pt x="910" y="524"/>
                    <a:pt x="909" y="525"/>
                  </a:cubicBezTo>
                  <a:cubicBezTo>
                    <a:pt x="907" y="526"/>
                    <a:pt x="906" y="528"/>
                    <a:pt x="906" y="530"/>
                  </a:cubicBezTo>
                  <a:cubicBezTo>
                    <a:pt x="905" y="532"/>
                    <a:pt x="908" y="534"/>
                    <a:pt x="909" y="535"/>
                  </a:cubicBezTo>
                  <a:cubicBezTo>
                    <a:pt x="910" y="536"/>
                    <a:pt x="911" y="535"/>
                    <a:pt x="911" y="535"/>
                  </a:cubicBezTo>
                  <a:cubicBezTo>
                    <a:pt x="911" y="534"/>
                    <a:pt x="911" y="534"/>
                    <a:pt x="911" y="533"/>
                  </a:cubicBezTo>
                  <a:cubicBezTo>
                    <a:pt x="910" y="531"/>
                    <a:pt x="914" y="532"/>
                    <a:pt x="914" y="532"/>
                  </a:cubicBezTo>
                  <a:cubicBezTo>
                    <a:pt x="916" y="532"/>
                    <a:pt x="914" y="534"/>
                    <a:pt x="914" y="534"/>
                  </a:cubicBezTo>
                  <a:close/>
                  <a:moveTo>
                    <a:pt x="763" y="257"/>
                  </a:moveTo>
                  <a:cubicBezTo>
                    <a:pt x="764" y="257"/>
                    <a:pt x="764" y="257"/>
                    <a:pt x="764" y="259"/>
                  </a:cubicBezTo>
                  <a:cubicBezTo>
                    <a:pt x="765" y="259"/>
                    <a:pt x="765" y="260"/>
                    <a:pt x="766" y="260"/>
                  </a:cubicBezTo>
                  <a:cubicBezTo>
                    <a:pt x="768" y="260"/>
                    <a:pt x="767" y="258"/>
                    <a:pt x="768" y="257"/>
                  </a:cubicBezTo>
                  <a:cubicBezTo>
                    <a:pt x="768" y="256"/>
                    <a:pt x="769" y="256"/>
                    <a:pt x="769" y="255"/>
                  </a:cubicBezTo>
                  <a:cubicBezTo>
                    <a:pt x="770" y="255"/>
                    <a:pt x="772" y="255"/>
                    <a:pt x="772" y="254"/>
                  </a:cubicBezTo>
                  <a:cubicBezTo>
                    <a:pt x="773" y="253"/>
                    <a:pt x="774" y="252"/>
                    <a:pt x="774" y="251"/>
                  </a:cubicBezTo>
                  <a:cubicBezTo>
                    <a:pt x="775" y="250"/>
                    <a:pt x="775" y="250"/>
                    <a:pt x="775" y="249"/>
                  </a:cubicBezTo>
                  <a:cubicBezTo>
                    <a:pt x="775" y="247"/>
                    <a:pt x="772" y="247"/>
                    <a:pt x="771" y="246"/>
                  </a:cubicBezTo>
                  <a:cubicBezTo>
                    <a:pt x="769" y="245"/>
                    <a:pt x="767" y="247"/>
                    <a:pt x="765" y="247"/>
                  </a:cubicBezTo>
                  <a:cubicBezTo>
                    <a:pt x="765" y="248"/>
                    <a:pt x="764" y="248"/>
                    <a:pt x="764" y="249"/>
                  </a:cubicBezTo>
                  <a:cubicBezTo>
                    <a:pt x="763" y="250"/>
                    <a:pt x="763" y="251"/>
                    <a:pt x="763" y="252"/>
                  </a:cubicBezTo>
                  <a:cubicBezTo>
                    <a:pt x="762" y="252"/>
                    <a:pt x="762" y="252"/>
                    <a:pt x="762" y="253"/>
                  </a:cubicBezTo>
                  <a:cubicBezTo>
                    <a:pt x="762" y="254"/>
                    <a:pt x="761" y="256"/>
                    <a:pt x="763" y="257"/>
                  </a:cubicBezTo>
                  <a:close/>
                  <a:moveTo>
                    <a:pt x="713" y="401"/>
                  </a:moveTo>
                  <a:cubicBezTo>
                    <a:pt x="712" y="400"/>
                    <a:pt x="712" y="399"/>
                    <a:pt x="710" y="398"/>
                  </a:cubicBezTo>
                  <a:cubicBezTo>
                    <a:pt x="709" y="397"/>
                    <a:pt x="708" y="396"/>
                    <a:pt x="706" y="396"/>
                  </a:cubicBezTo>
                  <a:cubicBezTo>
                    <a:pt x="704" y="396"/>
                    <a:pt x="699" y="398"/>
                    <a:pt x="700" y="401"/>
                  </a:cubicBezTo>
                  <a:cubicBezTo>
                    <a:pt x="700" y="402"/>
                    <a:pt x="702" y="403"/>
                    <a:pt x="703" y="404"/>
                  </a:cubicBezTo>
                  <a:cubicBezTo>
                    <a:pt x="704" y="405"/>
                    <a:pt x="707" y="406"/>
                    <a:pt x="708" y="406"/>
                  </a:cubicBezTo>
                  <a:cubicBezTo>
                    <a:pt x="710" y="406"/>
                    <a:pt x="711" y="407"/>
                    <a:pt x="713" y="406"/>
                  </a:cubicBezTo>
                  <a:cubicBezTo>
                    <a:pt x="713" y="405"/>
                    <a:pt x="714" y="404"/>
                    <a:pt x="714" y="403"/>
                  </a:cubicBezTo>
                  <a:cubicBezTo>
                    <a:pt x="714" y="403"/>
                    <a:pt x="714" y="402"/>
                    <a:pt x="714" y="402"/>
                  </a:cubicBezTo>
                  <a:cubicBezTo>
                    <a:pt x="714" y="402"/>
                    <a:pt x="714" y="402"/>
                    <a:pt x="714" y="402"/>
                  </a:cubicBezTo>
                  <a:cubicBezTo>
                    <a:pt x="714" y="401"/>
                    <a:pt x="713" y="401"/>
                    <a:pt x="713" y="401"/>
                  </a:cubicBezTo>
                  <a:close/>
                  <a:moveTo>
                    <a:pt x="753" y="236"/>
                  </a:moveTo>
                  <a:cubicBezTo>
                    <a:pt x="751" y="235"/>
                    <a:pt x="742" y="237"/>
                    <a:pt x="742" y="236"/>
                  </a:cubicBezTo>
                  <a:cubicBezTo>
                    <a:pt x="741" y="234"/>
                    <a:pt x="738" y="235"/>
                    <a:pt x="736" y="236"/>
                  </a:cubicBezTo>
                  <a:cubicBezTo>
                    <a:pt x="734" y="238"/>
                    <a:pt x="732" y="238"/>
                    <a:pt x="730" y="239"/>
                  </a:cubicBezTo>
                  <a:cubicBezTo>
                    <a:pt x="729" y="240"/>
                    <a:pt x="729" y="240"/>
                    <a:pt x="728" y="241"/>
                  </a:cubicBezTo>
                  <a:cubicBezTo>
                    <a:pt x="728" y="241"/>
                    <a:pt x="729" y="242"/>
                    <a:pt x="729" y="242"/>
                  </a:cubicBezTo>
                  <a:cubicBezTo>
                    <a:pt x="731" y="244"/>
                    <a:pt x="730" y="245"/>
                    <a:pt x="731" y="246"/>
                  </a:cubicBezTo>
                  <a:cubicBezTo>
                    <a:pt x="731" y="247"/>
                    <a:pt x="731" y="247"/>
                    <a:pt x="730" y="247"/>
                  </a:cubicBezTo>
                  <a:cubicBezTo>
                    <a:pt x="730" y="248"/>
                    <a:pt x="731" y="248"/>
                    <a:pt x="731" y="248"/>
                  </a:cubicBezTo>
                  <a:cubicBezTo>
                    <a:pt x="733" y="249"/>
                    <a:pt x="734" y="246"/>
                    <a:pt x="735" y="245"/>
                  </a:cubicBezTo>
                  <a:cubicBezTo>
                    <a:pt x="735" y="245"/>
                    <a:pt x="736" y="247"/>
                    <a:pt x="737" y="247"/>
                  </a:cubicBezTo>
                  <a:cubicBezTo>
                    <a:pt x="739" y="247"/>
                    <a:pt x="740" y="245"/>
                    <a:pt x="742" y="245"/>
                  </a:cubicBezTo>
                  <a:cubicBezTo>
                    <a:pt x="744" y="244"/>
                    <a:pt x="757" y="238"/>
                    <a:pt x="753" y="236"/>
                  </a:cubicBezTo>
                  <a:close/>
                  <a:moveTo>
                    <a:pt x="877" y="513"/>
                  </a:moveTo>
                  <a:cubicBezTo>
                    <a:pt x="877" y="513"/>
                    <a:pt x="877" y="513"/>
                    <a:pt x="877" y="513"/>
                  </a:cubicBezTo>
                  <a:cubicBezTo>
                    <a:pt x="877" y="514"/>
                    <a:pt x="877" y="514"/>
                    <a:pt x="877" y="514"/>
                  </a:cubicBezTo>
                  <a:cubicBezTo>
                    <a:pt x="877" y="515"/>
                    <a:pt x="878" y="516"/>
                    <a:pt x="879" y="517"/>
                  </a:cubicBezTo>
                  <a:cubicBezTo>
                    <a:pt x="879" y="518"/>
                    <a:pt x="881" y="520"/>
                    <a:pt x="882" y="521"/>
                  </a:cubicBezTo>
                  <a:cubicBezTo>
                    <a:pt x="882" y="521"/>
                    <a:pt x="883" y="522"/>
                    <a:pt x="883" y="523"/>
                  </a:cubicBezTo>
                  <a:cubicBezTo>
                    <a:pt x="884" y="524"/>
                    <a:pt x="887" y="525"/>
                    <a:pt x="888" y="526"/>
                  </a:cubicBezTo>
                  <a:cubicBezTo>
                    <a:pt x="890" y="527"/>
                    <a:pt x="891" y="527"/>
                    <a:pt x="893" y="528"/>
                  </a:cubicBezTo>
                  <a:cubicBezTo>
                    <a:pt x="893" y="529"/>
                    <a:pt x="894" y="530"/>
                    <a:pt x="894" y="530"/>
                  </a:cubicBezTo>
                  <a:cubicBezTo>
                    <a:pt x="897" y="529"/>
                    <a:pt x="899" y="527"/>
                    <a:pt x="901" y="525"/>
                  </a:cubicBezTo>
                  <a:cubicBezTo>
                    <a:pt x="902" y="524"/>
                    <a:pt x="903" y="523"/>
                    <a:pt x="902" y="521"/>
                  </a:cubicBezTo>
                  <a:cubicBezTo>
                    <a:pt x="901" y="520"/>
                    <a:pt x="898" y="521"/>
                    <a:pt x="896" y="521"/>
                  </a:cubicBezTo>
                  <a:cubicBezTo>
                    <a:pt x="894" y="521"/>
                    <a:pt x="890" y="522"/>
                    <a:pt x="888" y="520"/>
                  </a:cubicBezTo>
                  <a:cubicBezTo>
                    <a:pt x="887" y="519"/>
                    <a:pt x="886" y="518"/>
                    <a:pt x="885" y="518"/>
                  </a:cubicBezTo>
                  <a:cubicBezTo>
                    <a:pt x="884" y="517"/>
                    <a:pt x="883" y="518"/>
                    <a:pt x="883" y="519"/>
                  </a:cubicBezTo>
                  <a:cubicBezTo>
                    <a:pt x="883" y="519"/>
                    <a:pt x="883" y="519"/>
                    <a:pt x="883" y="518"/>
                  </a:cubicBezTo>
                  <a:cubicBezTo>
                    <a:pt x="882" y="518"/>
                    <a:pt x="882" y="518"/>
                    <a:pt x="881" y="517"/>
                  </a:cubicBezTo>
                  <a:cubicBezTo>
                    <a:pt x="882" y="517"/>
                    <a:pt x="882" y="517"/>
                    <a:pt x="882" y="516"/>
                  </a:cubicBezTo>
                  <a:cubicBezTo>
                    <a:pt x="882" y="516"/>
                    <a:pt x="882" y="515"/>
                    <a:pt x="881" y="515"/>
                  </a:cubicBezTo>
                  <a:cubicBezTo>
                    <a:pt x="882" y="514"/>
                    <a:pt x="882" y="513"/>
                    <a:pt x="883" y="512"/>
                  </a:cubicBezTo>
                  <a:cubicBezTo>
                    <a:pt x="883" y="510"/>
                    <a:pt x="880" y="509"/>
                    <a:pt x="878" y="510"/>
                  </a:cubicBezTo>
                  <a:cubicBezTo>
                    <a:pt x="878" y="511"/>
                    <a:pt x="878" y="511"/>
                    <a:pt x="878" y="511"/>
                  </a:cubicBezTo>
                  <a:cubicBezTo>
                    <a:pt x="878" y="512"/>
                    <a:pt x="878" y="512"/>
                    <a:pt x="878" y="512"/>
                  </a:cubicBezTo>
                  <a:cubicBezTo>
                    <a:pt x="877" y="512"/>
                    <a:pt x="877" y="512"/>
                    <a:pt x="877" y="513"/>
                  </a:cubicBezTo>
                  <a:close/>
                  <a:moveTo>
                    <a:pt x="805" y="8"/>
                  </a:moveTo>
                  <a:cubicBezTo>
                    <a:pt x="805" y="8"/>
                    <a:pt x="805" y="8"/>
                    <a:pt x="805" y="9"/>
                  </a:cubicBezTo>
                  <a:cubicBezTo>
                    <a:pt x="803" y="9"/>
                    <a:pt x="802" y="10"/>
                    <a:pt x="800" y="12"/>
                  </a:cubicBezTo>
                  <a:cubicBezTo>
                    <a:pt x="797" y="15"/>
                    <a:pt x="807" y="16"/>
                    <a:pt x="808" y="16"/>
                  </a:cubicBezTo>
                  <a:cubicBezTo>
                    <a:pt x="809" y="17"/>
                    <a:pt x="810" y="17"/>
                    <a:pt x="812" y="17"/>
                  </a:cubicBezTo>
                  <a:cubicBezTo>
                    <a:pt x="810" y="17"/>
                    <a:pt x="808" y="17"/>
                    <a:pt x="806" y="17"/>
                  </a:cubicBezTo>
                  <a:cubicBezTo>
                    <a:pt x="805" y="17"/>
                    <a:pt x="801" y="16"/>
                    <a:pt x="800" y="17"/>
                  </a:cubicBezTo>
                  <a:cubicBezTo>
                    <a:pt x="797" y="19"/>
                    <a:pt x="802" y="23"/>
                    <a:pt x="803" y="24"/>
                  </a:cubicBezTo>
                  <a:cubicBezTo>
                    <a:pt x="806" y="25"/>
                    <a:pt x="808" y="26"/>
                    <a:pt x="810" y="27"/>
                  </a:cubicBezTo>
                  <a:cubicBezTo>
                    <a:pt x="812" y="27"/>
                    <a:pt x="815" y="28"/>
                    <a:pt x="817" y="27"/>
                  </a:cubicBezTo>
                  <a:cubicBezTo>
                    <a:pt x="817" y="26"/>
                    <a:pt x="820" y="29"/>
                    <a:pt x="821" y="29"/>
                  </a:cubicBezTo>
                  <a:cubicBezTo>
                    <a:pt x="823" y="29"/>
                    <a:pt x="825" y="27"/>
                    <a:pt x="827" y="27"/>
                  </a:cubicBezTo>
                  <a:cubicBezTo>
                    <a:pt x="829" y="27"/>
                    <a:pt x="832" y="26"/>
                    <a:pt x="834" y="26"/>
                  </a:cubicBezTo>
                  <a:cubicBezTo>
                    <a:pt x="836" y="26"/>
                    <a:pt x="838" y="24"/>
                    <a:pt x="840" y="25"/>
                  </a:cubicBezTo>
                  <a:cubicBezTo>
                    <a:pt x="842" y="26"/>
                    <a:pt x="845" y="26"/>
                    <a:pt x="847" y="26"/>
                  </a:cubicBezTo>
                  <a:cubicBezTo>
                    <a:pt x="849" y="26"/>
                    <a:pt x="851" y="28"/>
                    <a:pt x="853" y="27"/>
                  </a:cubicBezTo>
                  <a:cubicBezTo>
                    <a:pt x="854" y="26"/>
                    <a:pt x="854" y="26"/>
                    <a:pt x="854" y="26"/>
                  </a:cubicBezTo>
                  <a:cubicBezTo>
                    <a:pt x="853" y="25"/>
                    <a:pt x="852" y="24"/>
                    <a:pt x="851" y="23"/>
                  </a:cubicBezTo>
                  <a:cubicBezTo>
                    <a:pt x="850" y="23"/>
                    <a:pt x="849" y="22"/>
                    <a:pt x="848" y="22"/>
                  </a:cubicBezTo>
                  <a:cubicBezTo>
                    <a:pt x="847" y="22"/>
                    <a:pt x="849" y="22"/>
                    <a:pt x="850" y="21"/>
                  </a:cubicBezTo>
                  <a:cubicBezTo>
                    <a:pt x="853" y="20"/>
                    <a:pt x="849" y="18"/>
                    <a:pt x="848" y="18"/>
                  </a:cubicBezTo>
                  <a:cubicBezTo>
                    <a:pt x="846" y="17"/>
                    <a:pt x="843" y="17"/>
                    <a:pt x="841" y="16"/>
                  </a:cubicBezTo>
                  <a:cubicBezTo>
                    <a:pt x="841" y="16"/>
                    <a:pt x="841" y="16"/>
                    <a:pt x="840" y="15"/>
                  </a:cubicBezTo>
                  <a:cubicBezTo>
                    <a:pt x="829" y="13"/>
                    <a:pt x="817" y="10"/>
                    <a:pt x="806" y="8"/>
                  </a:cubicBezTo>
                  <a:cubicBezTo>
                    <a:pt x="806" y="8"/>
                    <a:pt x="805" y="8"/>
                    <a:pt x="805" y="8"/>
                  </a:cubicBezTo>
                  <a:close/>
                  <a:moveTo>
                    <a:pt x="737" y="356"/>
                  </a:moveTo>
                  <a:cubicBezTo>
                    <a:pt x="737" y="356"/>
                    <a:pt x="738" y="356"/>
                    <a:pt x="739" y="355"/>
                  </a:cubicBezTo>
                  <a:cubicBezTo>
                    <a:pt x="740" y="355"/>
                    <a:pt x="742" y="355"/>
                    <a:pt x="743" y="354"/>
                  </a:cubicBezTo>
                  <a:cubicBezTo>
                    <a:pt x="745" y="354"/>
                    <a:pt x="746" y="353"/>
                    <a:pt x="746" y="351"/>
                  </a:cubicBezTo>
                  <a:cubicBezTo>
                    <a:pt x="747" y="349"/>
                    <a:pt x="746" y="347"/>
                    <a:pt x="745" y="345"/>
                  </a:cubicBezTo>
                  <a:cubicBezTo>
                    <a:pt x="745" y="345"/>
                    <a:pt x="744" y="345"/>
                    <a:pt x="744" y="345"/>
                  </a:cubicBezTo>
                  <a:cubicBezTo>
                    <a:pt x="743" y="345"/>
                    <a:pt x="742" y="346"/>
                    <a:pt x="742" y="347"/>
                  </a:cubicBezTo>
                  <a:cubicBezTo>
                    <a:pt x="741" y="347"/>
                    <a:pt x="740" y="347"/>
                    <a:pt x="739" y="348"/>
                  </a:cubicBezTo>
                  <a:cubicBezTo>
                    <a:pt x="737" y="349"/>
                    <a:pt x="736" y="351"/>
                    <a:pt x="736" y="353"/>
                  </a:cubicBezTo>
                  <a:cubicBezTo>
                    <a:pt x="736" y="353"/>
                    <a:pt x="736" y="353"/>
                    <a:pt x="736" y="353"/>
                  </a:cubicBezTo>
                  <a:cubicBezTo>
                    <a:pt x="735" y="354"/>
                    <a:pt x="735" y="355"/>
                    <a:pt x="737" y="356"/>
                  </a:cubicBezTo>
                  <a:close/>
                  <a:moveTo>
                    <a:pt x="795" y="233"/>
                  </a:moveTo>
                  <a:cubicBezTo>
                    <a:pt x="795" y="233"/>
                    <a:pt x="795" y="233"/>
                    <a:pt x="795" y="233"/>
                  </a:cubicBezTo>
                  <a:cubicBezTo>
                    <a:pt x="794" y="232"/>
                    <a:pt x="794" y="232"/>
                    <a:pt x="792" y="231"/>
                  </a:cubicBezTo>
                  <a:cubicBezTo>
                    <a:pt x="791" y="231"/>
                    <a:pt x="788" y="231"/>
                    <a:pt x="787" y="231"/>
                  </a:cubicBezTo>
                  <a:cubicBezTo>
                    <a:pt x="786" y="231"/>
                    <a:pt x="786" y="232"/>
                    <a:pt x="786" y="233"/>
                  </a:cubicBezTo>
                  <a:cubicBezTo>
                    <a:pt x="786" y="234"/>
                    <a:pt x="787" y="234"/>
                    <a:pt x="787" y="234"/>
                  </a:cubicBezTo>
                  <a:cubicBezTo>
                    <a:pt x="788" y="235"/>
                    <a:pt x="788" y="235"/>
                    <a:pt x="789" y="235"/>
                  </a:cubicBezTo>
                  <a:cubicBezTo>
                    <a:pt x="789" y="236"/>
                    <a:pt x="789" y="236"/>
                    <a:pt x="790" y="237"/>
                  </a:cubicBezTo>
                  <a:cubicBezTo>
                    <a:pt x="791" y="240"/>
                    <a:pt x="794" y="240"/>
                    <a:pt x="797" y="238"/>
                  </a:cubicBezTo>
                  <a:cubicBezTo>
                    <a:pt x="799" y="236"/>
                    <a:pt x="798" y="232"/>
                    <a:pt x="795" y="23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4127" tIns="27064" rIns="54127" bIns="27064"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789"/>
            </a:p>
          </p:txBody>
        </p:sp>
      </p:grpSp>
      <p:grpSp>
        <p:nvGrpSpPr>
          <p:cNvPr id="15" name="Group 14"/>
          <p:cNvGrpSpPr/>
          <p:nvPr/>
        </p:nvGrpSpPr>
        <p:grpSpPr>
          <a:xfrm>
            <a:off x="81115" y="2332490"/>
            <a:ext cx="3862085" cy="1984865"/>
            <a:chOff x="92493" y="1778573"/>
            <a:chExt cx="4403981" cy="2263363"/>
          </a:xfrm>
        </p:grpSpPr>
        <p:grpSp>
          <p:nvGrpSpPr>
            <p:cNvPr id="11" name="Group 10"/>
            <p:cNvGrpSpPr/>
            <p:nvPr/>
          </p:nvGrpSpPr>
          <p:grpSpPr>
            <a:xfrm>
              <a:off x="3814272" y="2534354"/>
              <a:ext cx="682202" cy="682203"/>
              <a:chOff x="725084" y="1621912"/>
              <a:chExt cx="912105" cy="912105"/>
            </a:xfrm>
          </p:grpSpPr>
          <p:sp>
            <p:nvSpPr>
              <p:cNvPr id="20" name="Oval 19"/>
              <p:cNvSpPr/>
              <p:nvPr/>
            </p:nvSpPr>
            <p:spPr>
              <a:xfrm>
                <a:off x="822382" y="1719211"/>
                <a:ext cx="717509" cy="7175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579"/>
              </a:p>
            </p:txBody>
          </p:sp>
          <p:sp>
            <p:nvSpPr>
              <p:cNvPr id="21" name="Oval 20"/>
              <p:cNvSpPr/>
              <p:nvPr/>
            </p:nvSpPr>
            <p:spPr>
              <a:xfrm>
                <a:off x="725084" y="1621912"/>
                <a:ext cx="912105" cy="912105"/>
              </a:xfrm>
              <a:prstGeom prst="ellipse">
                <a:avLst/>
              </a:prstGeom>
              <a:no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579"/>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2490" y="2723055"/>
              <a:ext cx="304800" cy="304800"/>
            </a:xfrm>
            <a:prstGeom prst="rect">
              <a:avLst/>
            </a:prstGeom>
          </p:spPr>
        </p:pic>
        <p:sp>
          <p:nvSpPr>
            <p:cNvPr id="39" name="TextBox 38"/>
            <p:cNvSpPr txBox="1"/>
            <p:nvPr/>
          </p:nvSpPr>
          <p:spPr>
            <a:xfrm>
              <a:off x="92493" y="1778573"/>
              <a:ext cx="3692188" cy="421154"/>
            </a:xfrm>
            <a:prstGeom prst="rect">
              <a:avLst/>
            </a:prstGeom>
            <a:noFill/>
          </p:spPr>
          <p:txBody>
            <a:bodyPr wrap="square" rtlCol="0">
              <a:spAutoFit/>
            </a:bodyPr>
            <a:lstStyle/>
            <a:p>
              <a:pPr algn="r"/>
              <a:r>
                <a:rPr lang="en-GB" altLang="en-US" dirty="0">
                  <a:latin typeface="Calibri" panose="020F0502020204030204" pitchFamily="34" charset="0"/>
                  <a:ea typeface="ＭＳ Ｐゴシック" pitchFamily="34" charset="-128"/>
                  <a:cs typeface="Arial" charset="0"/>
                </a:rPr>
                <a:t>Maximising Research Impact</a:t>
              </a:r>
            </a:p>
          </p:txBody>
        </p:sp>
        <p:sp>
          <p:nvSpPr>
            <p:cNvPr id="40" name="Rectangle 39"/>
            <p:cNvSpPr>
              <a:spLocks noChangeArrowheads="1"/>
            </p:cNvSpPr>
            <p:nvPr/>
          </p:nvSpPr>
          <p:spPr bwMode="auto">
            <a:xfrm>
              <a:off x="434234" y="2139361"/>
              <a:ext cx="3360940" cy="190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marL="285750" indent="-285750">
                <a:buFont typeface="Wingdings" panose="05000000000000000000" pitchFamily="2" charset="2"/>
                <a:buChar char="Ø"/>
              </a:pPr>
              <a:r>
                <a:rPr lang="en-US" sz="1400" dirty="0" smtClean="0">
                  <a:ea typeface="Open Sans" panose="020B0606030504020204" pitchFamily="34" charset="0"/>
                  <a:cs typeface="Arial"/>
                </a:rPr>
                <a:t>Leverage </a:t>
              </a:r>
              <a:r>
                <a:rPr lang="en-US" sz="1400" dirty="0">
                  <a:ea typeface="Open Sans" panose="020B0606030504020204" pitchFamily="34" charset="0"/>
                  <a:cs typeface="Arial"/>
                </a:rPr>
                <a:t>IP for Translational Funding </a:t>
              </a:r>
            </a:p>
            <a:p>
              <a:pPr marL="285750" indent="-285750">
                <a:buFont typeface="Wingdings" panose="05000000000000000000" pitchFamily="2" charset="2"/>
                <a:buChar char="Ø"/>
              </a:pPr>
              <a:r>
                <a:rPr lang="en-GB" altLang="en-US" sz="1400" dirty="0" smtClean="0">
                  <a:ea typeface="ＭＳ Ｐゴシック" pitchFamily="34" charset="-128"/>
                  <a:cs typeface="Arial" charset="0"/>
                </a:rPr>
                <a:t>Maximise </a:t>
              </a:r>
              <a:r>
                <a:rPr lang="en-GB" altLang="en-US" sz="1400" dirty="0">
                  <a:ea typeface="ＭＳ Ｐゴシック" pitchFamily="34" charset="-128"/>
                  <a:cs typeface="Arial" charset="0"/>
                </a:rPr>
                <a:t>dissemination of UCL research</a:t>
              </a:r>
            </a:p>
            <a:p>
              <a:pPr marL="285750" indent="-285750">
                <a:buFont typeface="Wingdings" panose="05000000000000000000" pitchFamily="2" charset="2"/>
                <a:buChar char="Ø"/>
              </a:pPr>
              <a:r>
                <a:rPr lang="en-GB" altLang="en-US" sz="1400" dirty="0" smtClean="0">
                  <a:ea typeface="ＭＳ Ｐゴシック" pitchFamily="34" charset="-128"/>
                  <a:cs typeface="Arial" charset="0"/>
                </a:rPr>
                <a:t>Create </a:t>
              </a:r>
              <a:r>
                <a:rPr lang="en-GB" altLang="en-US" sz="1400" dirty="0">
                  <a:ea typeface="ＭＳ Ｐゴシック" pitchFamily="34" charset="-128"/>
                  <a:cs typeface="Arial" charset="0"/>
                </a:rPr>
                <a:t>Impact: Societal, Economic and Health</a:t>
              </a:r>
            </a:p>
            <a:p>
              <a:pPr algn="r">
                <a:lnSpc>
                  <a:spcPct val="150000"/>
                </a:lnSpc>
              </a:pPr>
              <a:r>
                <a:rPr lang="en-US" sz="1228" dirty="0">
                  <a:ea typeface="Open Sans" panose="020B0606030504020204" pitchFamily="34" charset="0"/>
                  <a:cs typeface="Arial"/>
                </a:rPr>
                <a:t>. </a:t>
              </a:r>
            </a:p>
          </p:txBody>
        </p:sp>
      </p:grpSp>
      <p:grpSp>
        <p:nvGrpSpPr>
          <p:cNvPr id="12" name="Group 11"/>
          <p:cNvGrpSpPr/>
          <p:nvPr/>
        </p:nvGrpSpPr>
        <p:grpSpPr>
          <a:xfrm>
            <a:off x="6484258" y="1986157"/>
            <a:ext cx="3930107" cy="1514584"/>
            <a:chOff x="7394071" y="1383646"/>
            <a:chExt cx="4481547" cy="1727097"/>
          </a:xfrm>
        </p:grpSpPr>
        <p:grpSp>
          <p:nvGrpSpPr>
            <p:cNvPr id="7" name="Group 6"/>
            <p:cNvGrpSpPr/>
            <p:nvPr/>
          </p:nvGrpSpPr>
          <p:grpSpPr>
            <a:xfrm>
              <a:off x="7394071" y="1924923"/>
              <a:ext cx="682202" cy="682203"/>
              <a:chOff x="725084" y="1621912"/>
              <a:chExt cx="912105" cy="912105"/>
            </a:xfrm>
          </p:grpSpPr>
          <p:sp>
            <p:nvSpPr>
              <p:cNvPr id="28" name="Oval 27"/>
              <p:cNvSpPr/>
              <p:nvPr/>
            </p:nvSpPr>
            <p:spPr>
              <a:xfrm>
                <a:off x="822382" y="1719211"/>
                <a:ext cx="717509" cy="71750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579"/>
              </a:p>
            </p:txBody>
          </p:sp>
          <p:sp>
            <p:nvSpPr>
              <p:cNvPr id="29" name="Oval 28"/>
              <p:cNvSpPr/>
              <p:nvPr/>
            </p:nvSpPr>
            <p:spPr>
              <a:xfrm>
                <a:off x="725084" y="1621912"/>
                <a:ext cx="912105" cy="912105"/>
              </a:xfrm>
              <a:prstGeom prst="ellipse">
                <a:avLst/>
              </a:prstGeom>
              <a:no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579"/>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4001" y="2103017"/>
              <a:ext cx="304800" cy="304800"/>
            </a:xfrm>
            <a:prstGeom prst="rect">
              <a:avLst/>
            </a:prstGeom>
          </p:spPr>
        </p:pic>
        <p:sp>
          <p:nvSpPr>
            <p:cNvPr id="41" name="TextBox 40"/>
            <p:cNvSpPr txBox="1"/>
            <p:nvPr/>
          </p:nvSpPr>
          <p:spPr>
            <a:xfrm>
              <a:off x="8126753" y="1383646"/>
              <a:ext cx="3692188" cy="1052884"/>
            </a:xfrm>
            <a:prstGeom prst="rect">
              <a:avLst/>
            </a:prstGeom>
            <a:noFill/>
          </p:spPr>
          <p:txBody>
            <a:bodyPr wrap="square" rtlCol="0">
              <a:spAutoFit/>
            </a:bodyPr>
            <a:lstStyle/>
            <a:p>
              <a:r>
                <a:rPr lang="en-GB" altLang="en-US" dirty="0">
                  <a:latin typeface="Calibri" panose="020F0502020204030204" pitchFamily="34" charset="0"/>
                  <a:ea typeface="ＭＳ Ｐゴシック" pitchFamily="34" charset="-128"/>
                  <a:cs typeface="Arial" charset="0"/>
                </a:rPr>
                <a:t>Funder require UCL to protect and exploit Project IP, especially translational funding</a:t>
              </a:r>
            </a:p>
          </p:txBody>
        </p:sp>
        <p:sp>
          <p:nvSpPr>
            <p:cNvPr id="42" name="Rectangle 41"/>
            <p:cNvSpPr>
              <a:spLocks noChangeArrowheads="1"/>
            </p:cNvSpPr>
            <p:nvPr/>
          </p:nvSpPr>
          <p:spPr bwMode="auto">
            <a:xfrm>
              <a:off x="8183429" y="2313695"/>
              <a:ext cx="3692189" cy="797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a:lnSpc>
                  <a:spcPct val="150000"/>
                </a:lnSpc>
              </a:pPr>
              <a:r>
                <a:rPr lang="en-GB" altLang="en-US" sz="1400" dirty="0">
                  <a:ea typeface="ＭＳ Ｐゴシック" pitchFamily="34" charset="-128"/>
                  <a:cs typeface="Arial" charset="0"/>
                </a:rPr>
                <a:t>NIHR, MRC, </a:t>
              </a:r>
              <a:r>
                <a:rPr lang="en-GB" altLang="en-US" sz="1400" dirty="0" err="1">
                  <a:ea typeface="ＭＳ Ｐゴシック" pitchFamily="34" charset="-128"/>
                  <a:cs typeface="Arial" charset="0"/>
                </a:rPr>
                <a:t>Wellcome</a:t>
              </a:r>
              <a:r>
                <a:rPr lang="en-GB" altLang="en-US" sz="1400" dirty="0">
                  <a:ea typeface="ＭＳ Ｐゴシック" pitchFamily="34" charset="-128"/>
                  <a:cs typeface="Arial" charset="0"/>
                </a:rPr>
                <a:t> Trust, CRUK</a:t>
              </a:r>
            </a:p>
            <a:p>
              <a:pPr>
                <a:lnSpc>
                  <a:spcPct val="150000"/>
                </a:lnSpc>
              </a:pPr>
              <a:r>
                <a:rPr lang="en-US" sz="1228" dirty="0">
                  <a:solidFill>
                    <a:srgbClr val="000000"/>
                  </a:solidFill>
                  <a:latin typeface="Arial"/>
                  <a:ea typeface="Open Sans" panose="020B0606030504020204" pitchFamily="34" charset="0"/>
                  <a:cs typeface="Arial"/>
                </a:rPr>
                <a:t>. </a:t>
              </a:r>
            </a:p>
          </p:txBody>
        </p:sp>
      </p:grpSp>
      <p:grpSp>
        <p:nvGrpSpPr>
          <p:cNvPr id="13" name="Group 12"/>
          <p:cNvGrpSpPr/>
          <p:nvPr/>
        </p:nvGrpSpPr>
        <p:grpSpPr>
          <a:xfrm>
            <a:off x="392962" y="4898594"/>
            <a:ext cx="6845008" cy="1692135"/>
            <a:chOff x="448097" y="4704729"/>
            <a:chExt cx="7805443" cy="1929561"/>
          </a:xfrm>
        </p:grpSpPr>
        <p:grpSp>
          <p:nvGrpSpPr>
            <p:cNvPr id="9" name="Group 8"/>
            <p:cNvGrpSpPr/>
            <p:nvPr/>
          </p:nvGrpSpPr>
          <p:grpSpPr>
            <a:xfrm>
              <a:off x="7571338" y="4704729"/>
              <a:ext cx="682202" cy="682203"/>
              <a:chOff x="725084" y="1621912"/>
              <a:chExt cx="912105" cy="912105"/>
            </a:xfrm>
          </p:grpSpPr>
          <p:sp>
            <p:nvSpPr>
              <p:cNvPr id="24" name="Oval 23"/>
              <p:cNvSpPr/>
              <p:nvPr/>
            </p:nvSpPr>
            <p:spPr>
              <a:xfrm>
                <a:off x="822382" y="1719211"/>
                <a:ext cx="717509" cy="7175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579"/>
              </a:p>
            </p:txBody>
          </p:sp>
          <p:sp>
            <p:nvSpPr>
              <p:cNvPr id="25" name="Oval 24"/>
              <p:cNvSpPr/>
              <p:nvPr/>
            </p:nvSpPr>
            <p:spPr>
              <a:xfrm>
                <a:off x="725084" y="1621912"/>
                <a:ext cx="912105" cy="912105"/>
              </a:xfrm>
              <a:prstGeom prst="ellipse">
                <a:avLst/>
              </a:prstGeom>
              <a:no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579"/>
              </a:p>
            </p:txBody>
          </p:sp>
        </p:grpSp>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6521" y="4883597"/>
              <a:ext cx="304800" cy="304800"/>
            </a:xfrm>
            <a:prstGeom prst="rect">
              <a:avLst/>
            </a:prstGeom>
          </p:spPr>
        </p:pic>
        <p:sp>
          <p:nvSpPr>
            <p:cNvPr id="43" name="TextBox 42"/>
            <p:cNvSpPr txBox="1"/>
            <p:nvPr/>
          </p:nvSpPr>
          <p:spPr>
            <a:xfrm>
              <a:off x="848489" y="4785774"/>
              <a:ext cx="3692188" cy="737020"/>
            </a:xfrm>
            <a:prstGeom prst="rect">
              <a:avLst/>
            </a:prstGeom>
            <a:noFill/>
          </p:spPr>
          <p:txBody>
            <a:bodyPr wrap="square" rtlCol="0">
              <a:spAutoFit/>
            </a:bodyPr>
            <a:lstStyle/>
            <a:p>
              <a:r>
                <a:rPr lang="en-GB" altLang="en-US" dirty="0">
                  <a:latin typeface="Calibri" panose="020F0502020204030204" pitchFamily="34" charset="0"/>
                  <a:ea typeface="ＭＳ Ｐゴシック" pitchFamily="34" charset="-128"/>
                  <a:cs typeface="Arial" charset="0"/>
                </a:rPr>
                <a:t>Most Universities have a Technology Transfer Office</a:t>
              </a:r>
            </a:p>
          </p:txBody>
        </p:sp>
        <p:sp>
          <p:nvSpPr>
            <p:cNvPr id="44" name="Rectangle 43"/>
            <p:cNvSpPr>
              <a:spLocks noChangeArrowheads="1"/>
            </p:cNvSpPr>
            <p:nvPr/>
          </p:nvSpPr>
          <p:spPr bwMode="auto">
            <a:xfrm>
              <a:off x="448097" y="5546311"/>
              <a:ext cx="3274904" cy="1087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pPr lvl="1"/>
              <a:r>
                <a:rPr lang="en-GB" altLang="en-US" sz="1400" dirty="0">
                  <a:ea typeface="ＭＳ Ｐゴシック" pitchFamily="34" charset="-128"/>
                  <a:cs typeface="Arial" charset="0"/>
                </a:rPr>
                <a:t>Imperial Innovations,</a:t>
              </a:r>
            </a:p>
            <a:p>
              <a:pPr lvl="1"/>
              <a:r>
                <a:rPr lang="en-GB" altLang="en-US" sz="1400" dirty="0">
                  <a:ea typeface="ＭＳ Ｐゴシック" pitchFamily="34" charset="-128"/>
                  <a:cs typeface="Arial" charset="0"/>
                </a:rPr>
                <a:t>Cambridge Enterprise,</a:t>
              </a:r>
            </a:p>
            <a:p>
              <a:pPr lvl="1"/>
              <a:r>
                <a:rPr lang="en-GB" altLang="en-US" sz="1400" dirty="0">
                  <a:ea typeface="ＭＳ Ｐゴシック" pitchFamily="34" charset="-128"/>
                  <a:cs typeface="Arial" charset="0"/>
                </a:rPr>
                <a:t>Oxford University Innovation,</a:t>
              </a:r>
            </a:p>
            <a:p>
              <a:pPr lvl="1"/>
              <a:r>
                <a:rPr lang="en-GB" altLang="en-US" sz="1400" dirty="0">
                  <a:ea typeface="ＭＳ Ｐゴシック" pitchFamily="34" charset="-128"/>
                  <a:cs typeface="Arial" charset="0"/>
                </a:rPr>
                <a:t>UCLB</a:t>
              </a:r>
            </a:p>
          </p:txBody>
        </p:sp>
      </p:grpSp>
      <p:grpSp>
        <p:nvGrpSpPr>
          <p:cNvPr id="14" name="Group 13"/>
          <p:cNvGrpSpPr/>
          <p:nvPr/>
        </p:nvGrpSpPr>
        <p:grpSpPr>
          <a:xfrm>
            <a:off x="4102708" y="4872354"/>
            <a:ext cx="6641326" cy="1130901"/>
            <a:chOff x="4678366" y="4674810"/>
            <a:chExt cx="7573184" cy="1289580"/>
          </a:xfrm>
        </p:grpSpPr>
        <p:grpSp>
          <p:nvGrpSpPr>
            <p:cNvPr id="10" name="Group 9"/>
            <p:cNvGrpSpPr/>
            <p:nvPr/>
          </p:nvGrpSpPr>
          <p:grpSpPr>
            <a:xfrm>
              <a:off x="4678366" y="5282187"/>
              <a:ext cx="682202" cy="682203"/>
              <a:chOff x="725084" y="1621912"/>
              <a:chExt cx="912105" cy="912105"/>
            </a:xfrm>
          </p:grpSpPr>
          <p:sp>
            <p:nvSpPr>
              <p:cNvPr id="22" name="Oval 21"/>
              <p:cNvSpPr/>
              <p:nvPr/>
            </p:nvSpPr>
            <p:spPr>
              <a:xfrm>
                <a:off x="822382" y="1719211"/>
                <a:ext cx="717509" cy="7175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579"/>
              </a:p>
            </p:txBody>
          </p:sp>
          <p:sp>
            <p:nvSpPr>
              <p:cNvPr id="23" name="Oval 22"/>
              <p:cNvSpPr/>
              <p:nvPr/>
            </p:nvSpPr>
            <p:spPr>
              <a:xfrm>
                <a:off x="725084" y="1621912"/>
                <a:ext cx="912105" cy="912105"/>
              </a:xfrm>
              <a:prstGeom prst="ellipse">
                <a:avLst/>
              </a:prstGeom>
              <a:noFill/>
              <a:ln w="952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579"/>
              </a:p>
            </p:txBody>
          </p:sp>
        </p:grpSp>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8115" y="5457864"/>
              <a:ext cx="304800" cy="304800"/>
            </a:xfrm>
            <a:prstGeom prst="rect">
              <a:avLst/>
            </a:prstGeom>
          </p:spPr>
        </p:pic>
        <p:sp>
          <p:nvSpPr>
            <p:cNvPr id="45" name="TextBox 44"/>
            <p:cNvSpPr txBox="1"/>
            <p:nvPr/>
          </p:nvSpPr>
          <p:spPr>
            <a:xfrm>
              <a:off x="8158456" y="4674810"/>
              <a:ext cx="3692188" cy="421154"/>
            </a:xfrm>
            <a:prstGeom prst="rect">
              <a:avLst/>
            </a:prstGeom>
            <a:noFill/>
          </p:spPr>
          <p:txBody>
            <a:bodyPr wrap="square" rtlCol="0">
              <a:spAutoFit/>
            </a:bodyPr>
            <a:lstStyle/>
            <a:p>
              <a:pPr algn="r"/>
              <a:r>
                <a:rPr lang="en-US" dirty="0">
                  <a:latin typeface="Calibri" panose="020F0502020204030204" pitchFamily="34" charset="0"/>
                  <a:ea typeface="Open Sans" panose="020B0606030504020204" pitchFamily="34" charset="0"/>
                  <a:cs typeface="Arial"/>
                </a:rPr>
                <a:t>Attract others Funding Sources</a:t>
              </a:r>
            </a:p>
          </p:txBody>
        </p:sp>
        <p:sp>
          <p:nvSpPr>
            <p:cNvPr id="46" name="Rectangle 45"/>
            <p:cNvSpPr>
              <a:spLocks noChangeArrowheads="1"/>
            </p:cNvSpPr>
            <p:nvPr/>
          </p:nvSpPr>
          <p:spPr bwMode="auto">
            <a:xfrm>
              <a:off x="8450505" y="5095964"/>
              <a:ext cx="3801045" cy="350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r>
                <a:rPr lang="en-GB" altLang="en-US" sz="1400" dirty="0">
                  <a:ea typeface="ＭＳ Ｐゴシック" pitchFamily="34" charset="-128"/>
                  <a:cs typeface="Arial" charset="0"/>
                </a:rPr>
                <a:t>Venture Capital Funding</a:t>
              </a:r>
            </a:p>
          </p:txBody>
        </p:sp>
      </p:grpSp>
      <p:graphicFrame>
        <p:nvGraphicFramePr>
          <p:cNvPr id="47" name="Chart 46"/>
          <p:cNvGraphicFramePr/>
          <p:nvPr>
            <p:extLst/>
          </p:nvPr>
        </p:nvGraphicFramePr>
        <p:xfrm>
          <a:off x="3786064" y="2573640"/>
          <a:ext cx="3234560" cy="3062982"/>
        </p:xfrm>
        <a:graphic>
          <a:graphicData uri="http://schemas.openxmlformats.org/drawingml/2006/chart">
            <c:chart xmlns:c="http://schemas.openxmlformats.org/drawingml/2006/chart" xmlns:r="http://schemas.openxmlformats.org/officeDocument/2006/relationships" r:id="rId7"/>
          </a:graphicData>
        </a:graphic>
      </p:graphicFrame>
      <p:sp>
        <p:nvSpPr>
          <p:cNvPr id="48" name="TextBox 47">
            <a:extLst>
              <a:ext uri="{FF2B5EF4-FFF2-40B4-BE49-F238E27FC236}">
                <a16:creationId xmlns:a16="http://schemas.microsoft.com/office/drawing/2014/main" id="{DE215100-3C14-4F78-A04A-36F884C19D60}"/>
              </a:ext>
            </a:extLst>
          </p:cNvPr>
          <p:cNvSpPr txBox="1"/>
          <p:nvPr/>
        </p:nvSpPr>
        <p:spPr>
          <a:xfrm>
            <a:off x="2168513" y="1012422"/>
            <a:ext cx="6469657" cy="868857"/>
          </a:xfrm>
          <a:prstGeom prst="rect">
            <a:avLst/>
          </a:prstGeom>
          <a:noFill/>
        </p:spPr>
        <p:txBody>
          <a:bodyPr wrap="square" lIns="80165" tIns="40083" rIns="80165" bIns="40083" rtlCol="0">
            <a:spAutoFit/>
          </a:bodyPr>
          <a:lstStyle/>
          <a:p>
            <a:pPr algn="ctr">
              <a:lnSpc>
                <a:spcPct val="80000"/>
              </a:lnSpc>
            </a:pPr>
            <a:r>
              <a:rPr lang="en-GB" sz="3200" dirty="0">
                <a:latin typeface="Calibri" panose="020F0502020204030204" pitchFamily="34" charset="0"/>
              </a:rPr>
              <a:t>Intellectual property and commercialisation</a:t>
            </a:r>
            <a:endParaRPr lang="id-ID" sz="3157" dirty="0">
              <a:latin typeface="Nexa Bold" panose="02000000000000000000" pitchFamily="50" charset="0"/>
            </a:endParaRPr>
          </a:p>
        </p:txBody>
      </p:sp>
    </p:spTree>
    <p:extLst>
      <p:ext uri="{BB962C8B-B14F-4D97-AF65-F5344CB8AC3E}">
        <p14:creationId xmlns:p14="http://schemas.microsoft.com/office/powerpoint/2010/main" val="344612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20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360"/>
                                          </p:val>
                                        </p:tav>
                                        <p:tav tm="100000">
                                          <p:val>
                                            <p:fltVal val="0"/>
                                          </p:val>
                                        </p:tav>
                                      </p:tavLst>
                                    </p:anim>
                                    <p:animEffect transition="in" filter="fade">
                                      <p:cBhvr>
                                        <p:cTn id="10" dur="1000"/>
                                        <p:tgtEl>
                                          <p:spTgt spid="8"/>
                                        </p:tgtEl>
                                      </p:cBhvr>
                                    </p:animEffect>
                                  </p:childTnLst>
                                </p:cTn>
                              </p:par>
                              <p:par>
                                <p:cTn id="11" presetID="49" presetClass="entr" presetSubtype="0" decel="100000" fill="hold" grpId="0" nodeType="withEffect">
                                  <p:stCondLst>
                                    <p:cond delay="300"/>
                                  </p:stCondLst>
                                  <p:childTnLst>
                                    <p:set>
                                      <p:cBhvr>
                                        <p:cTn id="12" dur="1" fill="hold">
                                          <p:stCondLst>
                                            <p:cond delay="0"/>
                                          </p:stCondLst>
                                        </p:cTn>
                                        <p:tgtEl>
                                          <p:spTgt spid="31"/>
                                        </p:tgtEl>
                                        <p:attrNameLst>
                                          <p:attrName>style.visibility</p:attrName>
                                        </p:attrNameLst>
                                      </p:cBhvr>
                                      <p:to>
                                        <p:strVal val="visible"/>
                                      </p:to>
                                    </p:set>
                                    <p:anim calcmode="lin" valueType="num">
                                      <p:cBhvr>
                                        <p:cTn id="13" dur="1000" fill="hold"/>
                                        <p:tgtEl>
                                          <p:spTgt spid="31"/>
                                        </p:tgtEl>
                                        <p:attrNameLst>
                                          <p:attrName>ppt_w</p:attrName>
                                        </p:attrNameLst>
                                      </p:cBhvr>
                                      <p:tavLst>
                                        <p:tav tm="0">
                                          <p:val>
                                            <p:fltVal val="0"/>
                                          </p:val>
                                        </p:tav>
                                        <p:tav tm="100000">
                                          <p:val>
                                            <p:strVal val="#ppt_w"/>
                                          </p:val>
                                        </p:tav>
                                      </p:tavLst>
                                    </p:anim>
                                    <p:anim calcmode="lin" valueType="num">
                                      <p:cBhvr>
                                        <p:cTn id="14" dur="1000" fill="hold"/>
                                        <p:tgtEl>
                                          <p:spTgt spid="31"/>
                                        </p:tgtEl>
                                        <p:attrNameLst>
                                          <p:attrName>ppt_h</p:attrName>
                                        </p:attrNameLst>
                                      </p:cBhvr>
                                      <p:tavLst>
                                        <p:tav tm="0">
                                          <p:val>
                                            <p:fltVal val="0"/>
                                          </p:val>
                                        </p:tav>
                                        <p:tav tm="100000">
                                          <p:val>
                                            <p:strVal val="#ppt_h"/>
                                          </p:val>
                                        </p:tav>
                                      </p:tavLst>
                                    </p:anim>
                                    <p:anim calcmode="lin" valueType="num">
                                      <p:cBhvr>
                                        <p:cTn id="15" dur="1000" fill="hold"/>
                                        <p:tgtEl>
                                          <p:spTgt spid="31"/>
                                        </p:tgtEl>
                                        <p:attrNameLst>
                                          <p:attrName>style.rotation</p:attrName>
                                        </p:attrNameLst>
                                      </p:cBhvr>
                                      <p:tavLst>
                                        <p:tav tm="0">
                                          <p:val>
                                            <p:fltVal val="360"/>
                                          </p:val>
                                        </p:tav>
                                        <p:tav tm="100000">
                                          <p:val>
                                            <p:fltVal val="0"/>
                                          </p:val>
                                        </p:tav>
                                      </p:tavLst>
                                    </p:anim>
                                    <p:animEffect transition="in" filter="fade">
                                      <p:cBhvr>
                                        <p:cTn id="16" dur="1000"/>
                                        <p:tgtEl>
                                          <p:spTgt spid="31"/>
                                        </p:tgtEl>
                                      </p:cBhvr>
                                    </p:animEffect>
                                  </p:childTnLst>
                                </p:cTn>
                              </p:par>
                              <p:par>
                                <p:cTn id="17" presetID="49" presetClass="entr" presetSubtype="0" decel="100000" fill="hold" grpId="0" nodeType="withEffect">
                                  <p:stCondLst>
                                    <p:cond delay="400"/>
                                  </p:stCondLst>
                                  <p:childTnLst>
                                    <p:set>
                                      <p:cBhvr>
                                        <p:cTn id="18" dur="1" fill="hold">
                                          <p:stCondLst>
                                            <p:cond delay="0"/>
                                          </p:stCondLst>
                                        </p:cTn>
                                        <p:tgtEl>
                                          <p:spTgt spid="32"/>
                                        </p:tgtEl>
                                        <p:attrNameLst>
                                          <p:attrName>style.visibility</p:attrName>
                                        </p:attrNameLst>
                                      </p:cBhvr>
                                      <p:to>
                                        <p:strVal val="visible"/>
                                      </p:to>
                                    </p:set>
                                    <p:anim calcmode="lin" valueType="num">
                                      <p:cBhvr>
                                        <p:cTn id="19" dur="1000" fill="hold"/>
                                        <p:tgtEl>
                                          <p:spTgt spid="32"/>
                                        </p:tgtEl>
                                        <p:attrNameLst>
                                          <p:attrName>ppt_w</p:attrName>
                                        </p:attrNameLst>
                                      </p:cBhvr>
                                      <p:tavLst>
                                        <p:tav tm="0">
                                          <p:val>
                                            <p:fltVal val="0"/>
                                          </p:val>
                                        </p:tav>
                                        <p:tav tm="100000">
                                          <p:val>
                                            <p:strVal val="#ppt_w"/>
                                          </p:val>
                                        </p:tav>
                                      </p:tavLst>
                                    </p:anim>
                                    <p:anim calcmode="lin" valueType="num">
                                      <p:cBhvr>
                                        <p:cTn id="20" dur="1000" fill="hold"/>
                                        <p:tgtEl>
                                          <p:spTgt spid="32"/>
                                        </p:tgtEl>
                                        <p:attrNameLst>
                                          <p:attrName>ppt_h</p:attrName>
                                        </p:attrNameLst>
                                      </p:cBhvr>
                                      <p:tavLst>
                                        <p:tav tm="0">
                                          <p:val>
                                            <p:fltVal val="0"/>
                                          </p:val>
                                        </p:tav>
                                        <p:tav tm="100000">
                                          <p:val>
                                            <p:strVal val="#ppt_h"/>
                                          </p:val>
                                        </p:tav>
                                      </p:tavLst>
                                    </p:anim>
                                    <p:anim calcmode="lin" valueType="num">
                                      <p:cBhvr>
                                        <p:cTn id="21" dur="1000" fill="hold"/>
                                        <p:tgtEl>
                                          <p:spTgt spid="32"/>
                                        </p:tgtEl>
                                        <p:attrNameLst>
                                          <p:attrName>style.rotation</p:attrName>
                                        </p:attrNameLst>
                                      </p:cBhvr>
                                      <p:tavLst>
                                        <p:tav tm="0">
                                          <p:val>
                                            <p:fltVal val="360"/>
                                          </p:val>
                                        </p:tav>
                                        <p:tav tm="100000">
                                          <p:val>
                                            <p:fltVal val="0"/>
                                          </p:val>
                                        </p:tav>
                                      </p:tavLst>
                                    </p:anim>
                                    <p:animEffect transition="in" filter="fade">
                                      <p:cBhvr>
                                        <p:cTn id="22" dur="1000"/>
                                        <p:tgtEl>
                                          <p:spTgt spid="32"/>
                                        </p:tgtEl>
                                      </p:cBhvr>
                                    </p:animEffect>
                                  </p:childTnLst>
                                </p:cTn>
                              </p:par>
                              <p:par>
                                <p:cTn id="23" presetID="49" presetClass="entr" presetSubtype="0" decel="100000" fill="hold" grpId="0" nodeType="withEffect">
                                  <p:stCondLst>
                                    <p:cond delay="200"/>
                                  </p:stCondLst>
                                  <p:childTnLst>
                                    <p:set>
                                      <p:cBhvr>
                                        <p:cTn id="24" dur="1" fill="hold">
                                          <p:stCondLst>
                                            <p:cond delay="0"/>
                                          </p:stCondLst>
                                        </p:cTn>
                                        <p:tgtEl>
                                          <p:spTgt spid="30"/>
                                        </p:tgtEl>
                                        <p:attrNameLst>
                                          <p:attrName>style.visibility</p:attrName>
                                        </p:attrNameLst>
                                      </p:cBhvr>
                                      <p:to>
                                        <p:strVal val="visible"/>
                                      </p:to>
                                    </p:set>
                                    <p:anim calcmode="lin" valueType="num">
                                      <p:cBhvr>
                                        <p:cTn id="25" dur="1000" fill="hold"/>
                                        <p:tgtEl>
                                          <p:spTgt spid="30"/>
                                        </p:tgtEl>
                                        <p:attrNameLst>
                                          <p:attrName>ppt_w</p:attrName>
                                        </p:attrNameLst>
                                      </p:cBhvr>
                                      <p:tavLst>
                                        <p:tav tm="0">
                                          <p:val>
                                            <p:fltVal val="0"/>
                                          </p:val>
                                        </p:tav>
                                        <p:tav tm="100000">
                                          <p:val>
                                            <p:strVal val="#ppt_w"/>
                                          </p:val>
                                        </p:tav>
                                      </p:tavLst>
                                    </p:anim>
                                    <p:anim calcmode="lin" valueType="num">
                                      <p:cBhvr>
                                        <p:cTn id="26" dur="1000" fill="hold"/>
                                        <p:tgtEl>
                                          <p:spTgt spid="30"/>
                                        </p:tgtEl>
                                        <p:attrNameLst>
                                          <p:attrName>ppt_h</p:attrName>
                                        </p:attrNameLst>
                                      </p:cBhvr>
                                      <p:tavLst>
                                        <p:tav tm="0">
                                          <p:val>
                                            <p:fltVal val="0"/>
                                          </p:val>
                                        </p:tav>
                                        <p:tav tm="100000">
                                          <p:val>
                                            <p:strVal val="#ppt_h"/>
                                          </p:val>
                                        </p:tav>
                                      </p:tavLst>
                                    </p:anim>
                                    <p:anim calcmode="lin" valueType="num">
                                      <p:cBhvr>
                                        <p:cTn id="27" dur="1000" fill="hold"/>
                                        <p:tgtEl>
                                          <p:spTgt spid="30"/>
                                        </p:tgtEl>
                                        <p:attrNameLst>
                                          <p:attrName>style.rotation</p:attrName>
                                        </p:attrNameLst>
                                      </p:cBhvr>
                                      <p:tavLst>
                                        <p:tav tm="0">
                                          <p:val>
                                            <p:fltVal val="360"/>
                                          </p:val>
                                        </p:tav>
                                        <p:tav tm="100000">
                                          <p:val>
                                            <p:fltVal val="0"/>
                                          </p:val>
                                        </p:tav>
                                      </p:tavLst>
                                    </p:anim>
                                    <p:animEffect transition="in" filter="fade">
                                      <p:cBhvr>
                                        <p:cTn id="28" dur="1000"/>
                                        <p:tgtEl>
                                          <p:spTgt spid="30"/>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47">
                                            <p:graphicEl>
                                              <a:chart seriesIdx="-3" categoryIdx="-3" bldStep="gridLegend"/>
                                            </p:graphicEl>
                                          </p:spTgt>
                                        </p:tgtEl>
                                        <p:attrNameLst>
                                          <p:attrName>style.visibility</p:attrName>
                                        </p:attrNameLst>
                                      </p:cBhvr>
                                      <p:to>
                                        <p:strVal val="visible"/>
                                      </p:to>
                                    </p:set>
                                    <p:animEffect transition="in" filter="wipe(down)">
                                      <p:cBhvr>
                                        <p:cTn id="31" dur="750"/>
                                        <p:tgtEl>
                                          <p:spTgt spid="47">
                                            <p:graphicEl>
                                              <a:chart seriesIdx="-3" categoryIdx="-3" bldStep="gridLegend"/>
                                            </p:graphicEl>
                                          </p:spTgt>
                                        </p:tgtEl>
                                      </p:cBhvr>
                                    </p:animEffect>
                                  </p:childTnLst>
                                </p:cTn>
                              </p:par>
                              <p:par>
                                <p:cTn id="32" presetID="22" presetClass="entr" presetSubtype="1" fill="hold" grpId="0" nodeType="withEffect">
                                  <p:stCondLst>
                                    <p:cond delay="300"/>
                                  </p:stCondLst>
                                  <p:childTnLst>
                                    <p:set>
                                      <p:cBhvr>
                                        <p:cTn id="33" dur="1" fill="hold">
                                          <p:stCondLst>
                                            <p:cond delay="0"/>
                                          </p:stCondLst>
                                        </p:cTn>
                                        <p:tgtEl>
                                          <p:spTgt spid="47">
                                            <p:graphicEl>
                                              <a:chart seriesIdx="0" categoryIdx="0" bldStep="ptInSeries"/>
                                            </p:graphicEl>
                                          </p:spTgt>
                                        </p:tgtEl>
                                        <p:attrNameLst>
                                          <p:attrName>style.visibility</p:attrName>
                                        </p:attrNameLst>
                                      </p:cBhvr>
                                      <p:to>
                                        <p:strVal val="visible"/>
                                      </p:to>
                                    </p:set>
                                    <p:animEffect transition="in" filter="wipe(up)">
                                      <p:cBhvr>
                                        <p:cTn id="34" dur="750"/>
                                        <p:tgtEl>
                                          <p:spTgt spid="47">
                                            <p:graphicEl>
                                              <a:chart seriesIdx="0" categoryIdx="0" bldStep="ptInSeries"/>
                                            </p:graphicEl>
                                          </p:spTgt>
                                        </p:tgtEl>
                                      </p:cBhvr>
                                    </p:animEffect>
                                  </p:childTnLst>
                                </p:cTn>
                              </p:par>
                              <p:par>
                                <p:cTn id="35" presetID="10" presetClass="entr" presetSubtype="0" fill="hold" nodeType="withEffect">
                                  <p:stCondLst>
                                    <p:cond delay="30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22" presetClass="entr" presetSubtype="2" fill="hold" grpId="0" nodeType="withEffect">
                                  <p:stCondLst>
                                    <p:cond delay="400"/>
                                  </p:stCondLst>
                                  <p:childTnLst>
                                    <p:set>
                                      <p:cBhvr>
                                        <p:cTn id="39" dur="1" fill="hold">
                                          <p:stCondLst>
                                            <p:cond delay="0"/>
                                          </p:stCondLst>
                                        </p:cTn>
                                        <p:tgtEl>
                                          <p:spTgt spid="47">
                                            <p:graphicEl>
                                              <a:chart seriesIdx="0" categoryIdx="1" bldStep="ptInSeries"/>
                                            </p:graphicEl>
                                          </p:spTgt>
                                        </p:tgtEl>
                                        <p:attrNameLst>
                                          <p:attrName>style.visibility</p:attrName>
                                        </p:attrNameLst>
                                      </p:cBhvr>
                                      <p:to>
                                        <p:strVal val="visible"/>
                                      </p:to>
                                    </p:set>
                                    <p:animEffect transition="in" filter="wipe(right)">
                                      <p:cBhvr>
                                        <p:cTn id="40" dur="750"/>
                                        <p:tgtEl>
                                          <p:spTgt spid="47">
                                            <p:graphicEl>
                                              <a:chart seriesIdx="0" categoryIdx="1" bldStep="ptInSeries"/>
                                            </p:graphicEl>
                                          </p:spTgt>
                                        </p:tgtEl>
                                      </p:cBhvr>
                                    </p:animEffect>
                                  </p:childTnLst>
                                </p:cTn>
                              </p:par>
                              <p:par>
                                <p:cTn id="41" presetID="10" presetClass="entr" presetSubtype="0" fill="hold" nodeType="withEffect">
                                  <p:stCondLst>
                                    <p:cond delay="40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22" presetClass="entr" presetSubtype="2" fill="hold" grpId="0" nodeType="withEffect">
                                  <p:stCondLst>
                                    <p:cond delay="500"/>
                                  </p:stCondLst>
                                  <p:childTnLst>
                                    <p:set>
                                      <p:cBhvr>
                                        <p:cTn id="45" dur="1" fill="hold">
                                          <p:stCondLst>
                                            <p:cond delay="0"/>
                                          </p:stCondLst>
                                        </p:cTn>
                                        <p:tgtEl>
                                          <p:spTgt spid="47">
                                            <p:graphicEl>
                                              <a:chart seriesIdx="0" categoryIdx="2" bldStep="ptInSeries"/>
                                            </p:graphicEl>
                                          </p:spTgt>
                                        </p:tgtEl>
                                        <p:attrNameLst>
                                          <p:attrName>style.visibility</p:attrName>
                                        </p:attrNameLst>
                                      </p:cBhvr>
                                      <p:to>
                                        <p:strVal val="visible"/>
                                      </p:to>
                                    </p:set>
                                    <p:animEffect transition="in" filter="wipe(right)">
                                      <p:cBhvr>
                                        <p:cTn id="46" dur="750"/>
                                        <p:tgtEl>
                                          <p:spTgt spid="47">
                                            <p:graphicEl>
                                              <a:chart seriesIdx="0" categoryIdx="2" bldStep="ptInSeries"/>
                                            </p:graphicEl>
                                          </p:spTgt>
                                        </p:tgtEl>
                                      </p:cBhvr>
                                    </p:animEffect>
                                  </p:childTnLst>
                                </p:cTn>
                              </p:par>
                              <p:par>
                                <p:cTn id="47" presetID="10" presetClass="entr" presetSubtype="0" fill="hold" nodeType="withEffect">
                                  <p:stCondLst>
                                    <p:cond delay="50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22" presetClass="entr" presetSubtype="4" fill="hold" grpId="0" nodeType="withEffect">
                                  <p:stCondLst>
                                    <p:cond delay="600"/>
                                  </p:stCondLst>
                                  <p:childTnLst>
                                    <p:set>
                                      <p:cBhvr>
                                        <p:cTn id="51" dur="1" fill="hold">
                                          <p:stCondLst>
                                            <p:cond delay="0"/>
                                          </p:stCondLst>
                                        </p:cTn>
                                        <p:tgtEl>
                                          <p:spTgt spid="47">
                                            <p:graphicEl>
                                              <a:chart seriesIdx="0" categoryIdx="3" bldStep="ptInSeries"/>
                                            </p:graphicEl>
                                          </p:spTgt>
                                        </p:tgtEl>
                                        <p:attrNameLst>
                                          <p:attrName>style.visibility</p:attrName>
                                        </p:attrNameLst>
                                      </p:cBhvr>
                                      <p:to>
                                        <p:strVal val="visible"/>
                                      </p:to>
                                    </p:set>
                                    <p:animEffect transition="in" filter="wipe(down)">
                                      <p:cBhvr>
                                        <p:cTn id="52" dur="750"/>
                                        <p:tgtEl>
                                          <p:spTgt spid="47">
                                            <p:graphicEl>
                                              <a:chart seriesIdx="0" categoryIdx="3" bldStep="ptInSeries"/>
                                            </p:graphicEl>
                                          </p:spTgt>
                                        </p:tgtEl>
                                      </p:cBhvr>
                                    </p:animEffect>
                                  </p:childTnLst>
                                </p:cTn>
                              </p:par>
                              <p:par>
                                <p:cTn id="53" presetID="10" presetClass="entr" presetSubtype="0" fill="hold" nodeType="withEffect">
                                  <p:stCondLst>
                                    <p:cond delay="60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Graphic spid="47" grpId="0">
        <p:bldSub>
          <a:bldChart bld="seriesEl"/>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147" y="1029727"/>
            <a:ext cx="9513789" cy="869951"/>
          </a:xfrm>
        </p:spPr>
        <p:txBody>
          <a:bodyPr/>
          <a:lstStyle/>
          <a:p>
            <a:r>
              <a:rPr lang="en-GB" dirty="0">
                <a:latin typeface="Calibri" panose="020F0502020204030204" pitchFamily="34" charset="0"/>
              </a:rPr>
              <a:t>Maximising Research Impact</a:t>
            </a:r>
          </a:p>
        </p:txBody>
      </p:sp>
      <p:sp>
        <p:nvSpPr>
          <p:cNvPr id="6" name="Slide Number Placeholder 5"/>
          <p:cNvSpPr>
            <a:spLocks noGrp="1"/>
          </p:cNvSpPr>
          <p:nvPr>
            <p:ph type="sldNum" sz="quarter" idx="12"/>
          </p:nvPr>
        </p:nvSpPr>
        <p:spPr/>
        <p:txBody>
          <a:bodyPr/>
          <a:lstStyle/>
          <a:p>
            <a:fld id="{B71E0826-805E-41BB-82CC-8B7DB6024FCA}" type="slidenum">
              <a:rPr lang="en-GB" smtClean="0"/>
              <a:t>8</a:t>
            </a:fld>
            <a:endParaRPr lang="en-GB"/>
          </a:p>
        </p:txBody>
      </p:sp>
      <p:pic>
        <p:nvPicPr>
          <p:cNvPr id="8" name="Picture 7" descr="http://www.google.co.uk/url?sa=i&amp;source=images&amp;cd=&amp;docid=VFDdB3arDJzyYM&amp;tbnid=OCbrgKLusinCYM&amp;ved=0CAUQjBw&amp;url=http%3A%2F%2Fwww.tripsister.com%2Fpictures%2Falbums%2Fuserpics%2F10001%2Fnormal_tall-tree-gum-swamp.jpg&amp;ei=TFstVMrICofXauf0gfgB&amp;psig=AFQjCNFyGUtClfoc83OB4cHIPyVDeV9-_A&amp;ust=14123450362800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1813" y="1096642"/>
            <a:ext cx="16129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http://aubonpain.com/sites/default/files/seedl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497" y="5942144"/>
            <a:ext cx="142875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
          <p:cNvSpPr>
            <a:spLocks noChangeArrowheads="1"/>
          </p:cNvSpPr>
          <p:nvPr/>
        </p:nvSpPr>
        <p:spPr bwMode="auto">
          <a:xfrm rot="2700000" flipV="1">
            <a:off x="1962135" y="5759114"/>
            <a:ext cx="936625" cy="512762"/>
          </a:xfrm>
          <a:prstGeom prst="stripedRightArrow">
            <a:avLst/>
          </a:prstGeom>
          <a:solidFill>
            <a:schemeClr val="tx1"/>
          </a:solidFill>
          <a:ln>
            <a:solidFill>
              <a:srgbClr val="63AF34"/>
            </a:solidFill>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GB" sz="800" dirty="0">
              <a:solidFill>
                <a:schemeClr val="bg1"/>
              </a:solidFill>
              <a:latin typeface="TeeFranklin-Book"/>
            </a:endParaRPr>
          </a:p>
        </p:txBody>
      </p:sp>
      <p:sp>
        <p:nvSpPr>
          <p:cNvPr id="12" name="Rectangle 7"/>
          <p:cNvSpPr>
            <a:spLocks noChangeArrowheads="1"/>
          </p:cNvSpPr>
          <p:nvPr/>
        </p:nvSpPr>
        <p:spPr bwMode="auto">
          <a:xfrm rot="13500000">
            <a:off x="3982518" y="6073371"/>
            <a:ext cx="936625" cy="576262"/>
          </a:xfrm>
          <a:prstGeom prst="stripedRightArrow">
            <a:avLst/>
          </a:prstGeom>
          <a:solidFill>
            <a:schemeClr val="tx1"/>
          </a:solidFill>
          <a:ln>
            <a:solidFill>
              <a:srgbClr val="63AF34"/>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a:lstStyle/>
          <a:p>
            <a:pPr>
              <a:defRPr/>
            </a:pPr>
            <a:endParaRPr lang="en-GB" sz="500" dirty="0">
              <a:solidFill>
                <a:schemeClr val="bg1"/>
              </a:solidFill>
              <a:latin typeface="TeeFranklin-Book"/>
            </a:endParaRPr>
          </a:p>
        </p:txBody>
      </p:sp>
      <p:sp>
        <p:nvSpPr>
          <p:cNvPr id="13" name="Rectangle 6"/>
          <p:cNvSpPr>
            <a:spLocks noChangeArrowheads="1"/>
          </p:cNvSpPr>
          <p:nvPr/>
        </p:nvSpPr>
        <p:spPr bwMode="auto">
          <a:xfrm rot="2624199" flipV="1">
            <a:off x="3684835" y="4560673"/>
            <a:ext cx="936625" cy="576262"/>
          </a:xfrm>
          <a:prstGeom prst="stripedRightArrow">
            <a:avLst/>
          </a:prstGeom>
          <a:solidFill>
            <a:schemeClr val="tx1"/>
          </a:solidFill>
          <a:ln>
            <a:solidFill>
              <a:srgbClr val="63AF34"/>
            </a:solidFill>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algn="ctr">
              <a:defRPr/>
            </a:pPr>
            <a:endParaRPr lang="en-GB" sz="800" dirty="0">
              <a:solidFill>
                <a:schemeClr val="bg1"/>
              </a:solidFill>
              <a:latin typeface="TeeFranklin-Book"/>
            </a:endParaRPr>
          </a:p>
        </p:txBody>
      </p:sp>
      <p:sp>
        <p:nvSpPr>
          <p:cNvPr id="14" name="Rectangle 8"/>
          <p:cNvSpPr>
            <a:spLocks noChangeArrowheads="1"/>
          </p:cNvSpPr>
          <p:nvPr/>
        </p:nvSpPr>
        <p:spPr bwMode="auto">
          <a:xfrm rot="13563567">
            <a:off x="5087316" y="4157721"/>
            <a:ext cx="935038" cy="576262"/>
          </a:xfrm>
          <a:prstGeom prst="stripedRightArrow">
            <a:avLst/>
          </a:prstGeom>
          <a:solidFill>
            <a:schemeClr val="tx1"/>
          </a:solidFill>
          <a:ln>
            <a:solidFill>
              <a:srgbClr val="63AF34"/>
            </a:solid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lstStyle/>
          <a:p>
            <a:pPr algn="ctr">
              <a:defRPr/>
            </a:pPr>
            <a:endParaRPr lang="en-GB" dirty="0">
              <a:solidFill>
                <a:schemeClr val="bg1"/>
              </a:solidFill>
              <a:latin typeface="TeeFranklin-Book"/>
            </a:endParaRPr>
          </a:p>
        </p:txBody>
      </p:sp>
      <p:sp>
        <p:nvSpPr>
          <p:cNvPr id="15" name="Rectangle 8"/>
          <p:cNvSpPr>
            <a:spLocks noChangeArrowheads="1"/>
          </p:cNvSpPr>
          <p:nvPr/>
        </p:nvSpPr>
        <p:spPr bwMode="auto">
          <a:xfrm rot="13500000">
            <a:off x="6398616" y="2648182"/>
            <a:ext cx="936625" cy="576263"/>
          </a:xfrm>
          <a:prstGeom prst="stripedRightArrow">
            <a:avLst/>
          </a:prstGeom>
          <a:solidFill>
            <a:schemeClr val="tx1"/>
          </a:solidFill>
          <a:ln>
            <a:solidFill>
              <a:srgbClr val="63AF34"/>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none"/>
          <a:lstStyle/>
          <a:p>
            <a:pPr>
              <a:defRPr/>
            </a:pPr>
            <a:endParaRPr lang="en-GB" sz="1200" dirty="0">
              <a:solidFill>
                <a:schemeClr val="bg1"/>
              </a:solidFill>
              <a:latin typeface="TeeFranklin-Book"/>
            </a:endParaRPr>
          </a:p>
        </p:txBody>
      </p:sp>
      <p:cxnSp>
        <p:nvCxnSpPr>
          <p:cNvPr id="16" name="Curved Connector 15"/>
          <p:cNvCxnSpPr/>
          <p:nvPr/>
        </p:nvCxnSpPr>
        <p:spPr>
          <a:xfrm flipV="1">
            <a:off x="1652835" y="1898093"/>
            <a:ext cx="6665762" cy="4773301"/>
          </a:xfrm>
          <a:prstGeom prst="curvedConnector3">
            <a:avLst>
              <a:gd name="adj1" fmla="val 50000"/>
            </a:avLst>
          </a:prstGeom>
          <a:ln w="76200">
            <a:solidFill>
              <a:schemeClr val="tx2">
                <a:lumMod val="75000"/>
                <a:lumOff val="25000"/>
              </a:schemeClr>
            </a:solidFill>
            <a:prstDash val="sysDash"/>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7" name="TextBox 16"/>
          <p:cNvSpPr txBox="1">
            <a:spLocks noChangeArrowheads="1"/>
          </p:cNvSpPr>
          <p:nvPr/>
        </p:nvSpPr>
        <p:spPr bwMode="auto">
          <a:xfrm>
            <a:off x="5650535" y="4706830"/>
            <a:ext cx="1435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r>
              <a:rPr lang="en-GB" altLang="en-US" sz="2000" dirty="0"/>
              <a:t>Active </a:t>
            </a:r>
          </a:p>
          <a:p>
            <a:pPr algn="ctr"/>
            <a:r>
              <a:rPr lang="en-GB" altLang="en-US" sz="2000" dirty="0"/>
              <a:t>Marketing</a:t>
            </a:r>
          </a:p>
        </p:txBody>
      </p:sp>
      <p:sp>
        <p:nvSpPr>
          <p:cNvPr id="18" name="TextBox 17"/>
          <p:cNvSpPr txBox="1">
            <a:spLocks noChangeArrowheads="1"/>
          </p:cNvSpPr>
          <p:nvPr/>
        </p:nvSpPr>
        <p:spPr bwMode="auto">
          <a:xfrm>
            <a:off x="4471023" y="6711293"/>
            <a:ext cx="18970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r>
              <a:rPr lang="en-GB" altLang="en-US" sz="2000" dirty="0"/>
              <a:t>Project </a:t>
            </a:r>
          </a:p>
          <a:p>
            <a:pPr algn="ctr"/>
            <a:r>
              <a:rPr lang="en-GB" altLang="en-US" sz="2000" dirty="0"/>
              <a:t>Development</a:t>
            </a:r>
          </a:p>
        </p:txBody>
      </p:sp>
      <p:sp>
        <p:nvSpPr>
          <p:cNvPr id="19" name="Rectangle 18"/>
          <p:cNvSpPr>
            <a:spLocks noChangeArrowheads="1"/>
          </p:cNvSpPr>
          <p:nvPr/>
        </p:nvSpPr>
        <p:spPr bwMode="auto">
          <a:xfrm>
            <a:off x="343147" y="4903184"/>
            <a:ext cx="2619376"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r>
              <a:rPr lang="en-GB" altLang="en-US" sz="2000" dirty="0"/>
              <a:t>Project </a:t>
            </a:r>
          </a:p>
          <a:p>
            <a:pPr algn="ctr"/>
            <a:r>
              <a:rPr lang="en-GB" altLang="en-US" sz="2000" dirty="0"/>
              <a:t>Evaluation</a:t>
            </a:r>
          </a:p>
        </p:txBody>
      </p:sp>
      <p:sp>
        <p:nvSpPr>
          <p:cNvPr id="20" name="Rectangle 19"/>
          <p:cNvSpPr>
            <a:spLocks noChangeArrowheads="1"/>
          </p:cNvSpPr>
          <p:nvPr/>
        </p:nvSpPr>
        <p:spPr bwMode="auto">
          <a:xfrm>
            <a:off x="2403723" y="3533801"/>
            <a:ext cx="17954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r>
              <a:rPr lang="en-GB" altLang="en-US" sz="2000" dirty="0"/>
              <a:t>Intellectual Property Protection</a:t>
            </a:r>
          </a:p>
        </p:txBody>
      </p:sp>
      <p:sp>
        <p:nvSpPr>
          <p:cNvPr id="21" name="Rectangle 20"/>
          <p:cNvSpPr>
            <a:spLocks noChangeArrowheads="1"/>
          </p:cNvSpPr>
          <p:nvPr/>
        </p:nvSpPr>
        <p:spPr bwMode="auto">
          <a:xfrm>
            <a:off x="3836638" y="1776929"/>
            <a:ext cx="1708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r>
              <a:rPr lang="en-GB" altLang="en-US" sz="2000" dirty="0"/>
              <a:t>Agreements</a:t>
            </a:r>
          </a:p>
        </p:txBody>
      </p:sp>
      <p:sp>
        <p:nvSpPr>
          <p:cNvPr id="22" name="Rectangle 8"/>
          <p:cNvSpPr>
            <a:spLocks noChangeArrowheads="1"/>
          </p:cNvSpPr>
          <p:nvPr/>
        </p:nvSpPr>
        <p:spPr bwMode="auto">
          <a:xfrm rot="2700000">
            <a:off x="4678810" y="2265362"/>
            <a:ext cx="936625" cy="576263"/>
          </a:xfrm>
          <a:prstGeom prst="stripedRightArrow">
            <a:avLst/>
          </a:prstGeom>
          <a:solidFill>
            <a:schemeClr val="tx1"/>
          </a:solidFill>
          <a:ln>
            <a:solidFill>
              <a:srgbClr val="63AF34"/>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none"/>
          <a:lstStyle/>
          <a:p>
            <a:pPr>
              <a:defRPr/>
            </a:pPr>
            <a:endParaRPr lang="en-GB" sz="1200" dirty="0">
              <a:solidFill>
                <a:schemeClr val="bg1"/>
              </a:solidFill>
              <a:latin typeface="TeeFranklin-Book"/>
            </a:endParaRPr>
          </a:p>
        </p:txBody>
      </p:sp>
      <p:sp>
        <p:nvSpPr>
          <p:cNvPr id="23" name="TextBox 22"/>
          <p:cNvSpPr txBox="1">
            <a:spLocks noChangeArrowheads="1"/>
          </p:cNvSpPr>
          <p:nvPr/>
        </p:nvSpPr>
        <p:spPr bwMode="auto">
          <a:xfrm>
            <a:off x="6508234" y="3400138"/>
            <a:ext cx="2003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r>
              <a:rPr lang="en-GB" altLang="en-US" sz="2000" dirty="0"/>
              <a:t>Post Signature </a:t>
            </a:r>
          </a:p>
          <a:p>
            <a:pPr algn="ctr"/>
            <a:r>
              <a:rPr lang="en-GB" altLang="en-US" sz="2000" dirty="0"/>
              <a:t>Management</a:t>
            </a:r>
          </a:p>
        </p:txBody>
      </p:sp>
      <p:sp>
        <p:nvSpPr>
          <p:cNvPr id="24" name="TextBox 23"/>
          <p:cNvSpPr txBox="1"/>
          <p:nvPr/>
        </p:nvSpPr>
        <p:spPr>
          <a:xfrm>
            <a:off x="175370" y="1520252"/>
            <a:ext cx="1585690" cy="1477328"/>
          </a:xfrm>
          <a:prstGeom prst="rect">
            <a:avLst/>
          </a:prstGeom>
          <a:noFill/>
        </p:spPr>
        <p:txBody>
          <a:bodyPr wrap="none">
            <a:spAutoFit/>
          </a:bodyPr>
          <a:lstStyle/>
          <a:p>
            <a:pPr marL="285750" indent="-285750">
              <a:buFont typeface="Wingdings" panose="05000000000000000000" pitchFamily="2" charset="2"/>
              <a:buChar char="Ø"/>
              <a:defRPr/>
            </a:pPr>
            <a:r>
              <a:rPr lang="en-GB" i="1" dirty="0">
                <a:latin typeface="Calibri" panose="020F0502020204030204" pitchFamily="34" charset="0"/>
              </a:rPr>
              <a:t>Biomarker</a:t>
            </a:r>
          </a:p>
          <a:p>
            <a:pPr marL="285750" indent="-285750">
              <a:buFont typeface="Wingdings" panose="05000000000000000000" pitchFamily="2" charset="2"/>
              <a:buChar char="Ø"/>
              <a:defRPr/>
            </a:pPr>
            <a:r>
              <a:rPr lang="en-GB" i="1" dirty="0">
                <a:latin typeface="Calibri" panose="020F0502020204030204" pitchFamily="34" charset="0"/>
              </a:rPr>
              <a:t>Therapeutic</a:t>
            </a:r>
          </a:p>
          <a:p>
            <a:pPr marL="285750" indent="-285750">
              <a:buFont typeface="Wingdings" panose="05000000000000000000" pitchFamily="2" charset="2"/>
              <a:buChar char="Ø"/>
              <a:defRPr/>
            </a:pPr>
            <a:r>
              <a:rPr lang="en-GB" i="1" dirty="0">
                <a:latin typeface="Calibri" panose="020F0502020204030204" pitchFamily="34" charset="0"/>
              </a:rPr>
              <a:t>Device</a:t>
            </a:r>
          </a:p>
          <a:p>
            <a:pPr marL="285750" indent="-285750">
              <a:buFont typeface="Wingdings" panose="05000000000000000000" pitchFamily="2" charset="2"/>
              <a:buChar char="Ø"/>
              <a:defRPr/>
            </a:pPr>
            <a:r>
              <a:rPr lang="en-GB" i="1" dirty="0">
                <a:latin typeface="Calibri" panose="020F0502020204030204" pitchFamily="34" charset="0"/>
              </a:rPr>
              <a:t>Software</a:t>
            </a:r>
          </a:p>
          <a:p>
            <a:pPr>
              <a:defRPr/>
            </a:pPr>
            <a:endParaRPr lang="en-GB" dirty="0"/>
          </a:p>
        </p:txBody>
      </p:sp>
      <p:pic>
        <p:nvPicPr>
          <p:cNvPr id="25" name="Picture 7" descr="Image result for apollo therapeut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4509" y="4257079"/>
            <a:ext cx="1827607" cy="1450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9" descr="Image result for ucl tech f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7314" y="3050330"/>
            <a:ext cx="4503804" cy="668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Content Placeholder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1572948" y="4316856"/>
            <a:ext cx="2225903" cy="1450748"/>
          </a:xfrm>
          <a:prstGeom prst="rect">
            <a:avLst/>
          </a:prstGeom>
        </p:spPr>
      </p:pic>
      <p:pic>
        <p:nvPicPr>
          <p:cNvPr id="7" name="Picture 6"/>
          <p:cNvPicPr>
            <a:picLocks noChangeAspect="1"/>
          </p:cNvPicPr>
          <p:nvPr/>
        </p:nvPicPr>
        <p:blipFill>
          <a:blip r:embed="rId8"/>
          <a:stretch>
            <a:fillRect/>
          </a:stretch>
        </p:blipFill>
        <p:spPr>
          <a:xfrm>
            <a:off x="95003" y="2625500"/>
            <a:ext cx="1464616" cy="1638384"/>
          </a:xfrm>
          <a:prstGeom prst="rect">
            <a:avLst/>
          </a:prstGeom>
        </p:spPr>
      </p:pic>
    </p:spTree>
    <p:extLst>
      <p:ext uri="{BB962C8B-B14F-4D97-AF65-F5344CB8AC3E}">
        <p14:creationId xmlns:p14="http://schemas.microsoft.com/office/powerpoint/2010/main" val="254135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9"/>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8"/>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2"/>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3"/>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0"/>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7"/>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4"/>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23"/>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5"/>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2"/>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1"/>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par>
                                <p:cTn id="69" presetID="1" presetClass="exit" presetSubtype="0" fill="hold" nodeType="withEffect">
                                  <p:stCondLst>
                                    <p:cond delay="0"/>
                                  </p:stCondLst>
                                  <p:childTnLst>
                                    <p:set>
                                      <p:cBhvr>
                                        <p:cTn id="70"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7" grpId="0"/>
      <p:bldP spid="17" grpId="1"/>
      <p:bldP spid="18" grpId="0"/>
      <p:bldP spid="18" grpId="1"/>
      <p:bldP spid="19" grpId="0"/>
      <p:bldP spid="19" grpId="1"/>
      <p:bldP spid="20" grpId="0"/>
      <p:bldP spid="20" grpId="1"/>
      <p:bldP spid="21" grpId="0"/>
      <p:bldP spid="21" grpId="1"/>
      <p:bldP spid="22" grpId="0" animBg="1"/>
      <p:bldP spid="22" grpId="1" animBg="1"/>
      <p:bldP spid="23" grpId="0"/>
      <p:bldP spid="2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2C765B9-F89C-41A9-BEAA-14C4C803D1A4}"/>
              </a:ext>
            </a:extLst>
          </p:cNvPr>
          <p:cNvGrpSpPr/>
          <p:nvPr/>
        </p:nvGrpSpPr>
        <p:grpSpPr>
          <a:xfrm>
            <a:off x="5456670" y="3028527"/>
            <a:ext cx="4745101" cy="1056234"/>
            <a:chOff x="4666729" y="1704171"/>
            <a:chExt cx="4058171" cy="903327"/>
          </a:xfrm>
        </p:grpSpPr>
        <p:sp>
          <p:nvSpPr>
            <p:cNvPr id="31" name="Freeform 25"/>
            <p:cNvSpPr>
              <a:spLocks/>
            </p:cNvSpPr>
            <p:nvPr/>
          </p:nvSpPr>
          <p:spPr bwMode="auto">
            <a:xfrm>
              <a:off x="4666729" y="1704171"/>
              <a:ext cx="1412244" cy="903327"/>
            </a:xfrm>
            <a:custGeom>
              <a:avLst/>
              <a:gdLst>
                <a:gd name="T0" fmla="*/ 0 w 1005"/>
                <a:gd name="T1" fmla="*/ 397 h 397"/>
                <a:gd name="T2" fmla="*/ 1005 w 1005"/>
                <a:gd name="T3" fmla="*/ 229 h 397"/>
                <a:gd name="T4" fmla="*/ 1005 w 1005"/>
                <a:gd name="T5" fmla="*/ 0 h 397"/>
                <a:gd name="T6" fmla="*/ 0 w 1005"/>
                <a:gd name="T7" fmla="*/ 337 h 397"/>
                <a:gd name="T8" fmla="*/ 0 w 1005"/>
                <a:gd name="T9" fmla="*/ 397 h 397"/>
              </a:gdLst>
              <a:ahLst/>
              <a:cxnLst>
                <a:cxn ang="0">
                  <a:pos x="T0" y="T1"/>
                </a:cxn>
                <a:cxn ang="0">
                  <a:pos x="T2" y="T3"/>
                </a:cxn>
                <a:cxn ang="0">
                  <a:pos x="T4" y="T5"/>
                </a:cxn>
                <a:cxn ang="0">
                  <a:pos x="T6" y="T7"/>
                </a:cxn>
                <a:cxn ang="0">
                  <a:pos x="T8" y="T9"/>
                </a:cxn>
              </a:cxnLst>
              <a:rect l="0" t="0" r="r" b="b"/>
              <a:pathLst>
                <a:path w="1005" h="397">
                  <a:moveTo>
                    <a:pt x="0" y="397"/>
                  </a:moveTo>
                  <a:lnTo>
                    <a:pt x="1005" y="229"/>
                  </a:lnTo>
                  <a:lnTo>
                    <a:pt x="1005" y="0"/>
                  </a:lnTo>
                  <a:lnTo>
                    <a:pt x="0" y="337"/>
                  </a:lnTo>
                  <a:lnTo>
                    <a:pt x="0" y="397"/>
                  </a:lnTo>
                  <a:close/>
                </a:path>
              </a:pathLst>
            </a:custGeom>
            <a:solidFill>
              <a:schemeClr val="accent1">
                <a:alpha val="80000"/>
              </a:schemeClr>
            </a:solidFill>
            <a:ln>
              <a:noFill/>
            </a:ln>
          </p:spPr>
          <p:txBody>
            <a:bodyPr vert="horz" wrap="square" lIns="106918" tIns="53459" rIns="106918" bIns="53459" numCol="1" anchor="ctr" anchorCtr="0" compatLnSpc="1">
              <a:prstTxWarp prst="textNoShape">
                <a:avLst/>
              </a:prstTxWarp>
            </a:bodyPr>
            <a:lstStyle/>
            <a:p>
              <a:pPr algn="ctr"/>
              <a:endParaRPr lang="en-US" sz="1286" dirty="0">
                <a:solidFill>
                  <a:schemeClr val="bg1"/>
                </a:solidFill>
                <a:latin typeface="Century Gothic"/>
                <a:cs typeface="Century Gothic"/>
              </a:endParaRPr>
            </a:p>
          </p:txBody>
        </p:sp>
        <p:grpSp>
          <p:nvGrpSpPr>
            <p:cNvPr id="3" name="Group 2">
              <a:extLst>
                <a:ext uri="{FF2B5EF4-FFF2-40B4-BE49-F238E27FC236}">
                  <a16:creationId xmlns:a16="http://schemas.microsoft.com/office/drawing/2014/main" id="{795964B5-2FDF-4B56-AEE1-2B9494394FC8}"/>
                </a:ext>
              </a:extLst>
            </p:cNvPr>
            <p:cNvGrpSpPr/>
            <p:nvPr/>
          </p:nvGrpSpPr>
          <p:grpSpPr>
            <a:xfrm>
              <a:off x="4666729" y="1704171"/>
              <a:ext cx="4058171" cy="903327"/>
              <a:chOff x="4666729" y="1704171"/>
              <a:chExt cx="4058171" cy="903327"/>
            </a:xfrm>
          </p:grpSpPr>
          <p:sp>
            <p:nvSpPr>
              <p:cNvPr id="28" name="Freeform 23"/>
              <p:cNvSpPr>
                <a:spLocks/>
              </p:cNvSpPr>
              <p:nvPr/>
            </p:nvSpPr>
            <p:spPr bwMode="auto">
              <a:xfrm>
                <a:off x="6078973" y="1704171"/>
                <a:ext cx="2645927" cy="521063"/>
              </a:xfrm>
              <a:custGeom>
                <a:avLst/>
                <a:gdLst>
                  <a:gd name="T0" fmla="*/ 0 w 1304"/>
                  <a:gd name="T1" fmla="*/ 0 h 229"/>
                  <a:gd name="T2" fmla="*/ 1188 w 1304"/>
                  <a:gd name="T3" fmla="*/ 0 h 229"/>
                  <a:gd name="T4" fmla="*/ 1304 w 1304"/>
                  <a:gd name="T5" fmla="*/ 114 h 229"/>
                  <a:gd name="T6" fmla="*/ 1188 w 1304"/>
                  <a:gd name="T7" fmla="*/ 229 h 229"/>
                  <a:gd name="T8" fmla="*/ 0 w 1304"/>
                  <a:gd name="T9" fmla="*/ 229 h 229"/>
                  <a:gd name="T10" fmla="*/ 0 w 1304"/>
                  <a:gd name="T11" fmla="*/ 0 h 229"/>
                  <a:gd name="T12" fmla="*/ 0 w 1304"/>
                  <a:gd name="T13" fmla="*/ 0 h 229"/>
                </a:gdLst>
                <a:ahLst/>
                <a:cxnLst>
                  <a:cxn ang="0">
                    <a:pos x="T0" y="T1"/>
                  </a:cxn>
                  <a:cxn ang="0">
                    <a:pos x="T2" y="T3"/>
                  </a:cxn>
                  <a:cxn ang="0">
                    <a:pos x="T4" y="T5"/>
                  </a:cxn>
                  <a:cxn ang="0">
                    <a:pos x="T6" y="T7"/>
                  </a:cxn>
                  <a:cxn ang="0">
                    <a:pos x="T8" y="T9"/>
                  </a:cxn>
                  <a:cxn ang="0">
                    <a:pos x="T10" y="T11"/>
                  </a:cxn>
                  <a:cxn ang="0">
                    <a:pos x="T12" y="T13"/>
                  </a:cxn>
                </a:cxnLst>
                <a:rect l="0" t="0" r="r" b="b"/>
                <a:pathLst>
                  <a:path w="1304" h="229">
                    <a:moveTo>
                      <a:pt x="0" y="0"/>
                    </a:moveTo>
                    <a:lnTo>
                      <a:pt x="1188" y="0"/>
                    </a:lnTo>
                    <a:lnTo>
                      <a:pt x="1304" y="114"/>
                    </a:lnTo>
                    <a:lnTo>
                      <a:pt x="1188" y="229"/>
                    </a:lnTo>
                    <a:lnTo>
                      <a:pt x="0" y="229"/>
                    </a:lnTo>
                    <a:lnTo>
                      <a:pt x="0" y="0"/>
                    </a:lnTo>
                    <a:lnTo>
                      <a:pt x="0" y="0"/>
                    </a:lnTo>
                    <a:close/>
                  </a:path>
                </a:pathLst>
              </a:custGeom>
              <a:solidFill>
                <a:schemeClr val="accent2"/>
              </a:solidFill>
              <a:ln>
                <a:noFill/>
              </a:ln>
            </p:spPr>
            <p:txBody>
              <a:bodyPr vert="horz" wrap="square" lIns="106918" tIns="53459" rIns="106918" bIns="53459" numCol="1" anchor="ctr" anchorCtr="0" compatLnSpc="1">
                <a:prstTxWarp prst="textNoShape">
                  <a:avLst/>
                </a:prstTxWarp>
              </a:bodyPr>
              <a:lstStyle/>
              <a:p>
                <a:pPr algn="ctr">
                  <a:lnSpc>
                    <a:spcPct val="130000"/>
                  </a:lnSpc>
                </a:pPr>
                <a:r>
                  <a:rPr lang="en-US" sz="1400" b="1" dirty="0">
                    <a:solidFill>
                      <a:schemeClr val="bg1"/>
                    </a:solidFill>
                    <a:latin typeface="Calibri" panose="020F0502020204030204" pitchFamily="34" charset="0"/>
                    <a:cs typeface="Century Gothic"/>
                  </a:rPr>
                  <a:t>Proof of Concept £100k/project </a:t>
                </a:r>
              </a:p>
            </p:txBody>
          </p:sp>
          <p:sp>
            <p:nvSpPr>
              <p:cNvPr id="32" name="Freeform 26"/>
              <p:cNvSpPr>
                <a:spLocks/>
              </p:cNvSpPr>
              <p:nvPr/>
            </p:nvSpPr>
            <p:spPr bwMode="auto">
              <a:xfrm>
                <a:off x="4666729" y="1704171"/>
                <a:ext cx="1412244" cy="903327"/>
              </a:xfrm>
              <a:custGeom>
                <a:avLst/>
                <a:gdLst>
                  <a:gd name="T0" fmla="*/ 0 w 1005"/>
                  <a:gd name="T1" fmla="*/ 397 h 397"/>
                  <a:gd name="T2" fmla="*/ 1005 w 1005"/>
                  <a:gd name="T3" fmla="*/ 229 h 397"/>
                  <a:gd name="T4" fmla="*/ 1005 w 1005"/>
                  <a:gd name="T5" fmla="*/ 0 h 397"/>
                  <a:gd name="T6" fmla="*/ 0 w 1005"/>
                  <a:gd name="T7" fmla="*/ 337 h 397"/>
                </a:gdLst>
                <a:ahLst/>
                <a:cxnLst>
                  <a:cxn ang="0">
                    <a:pos x="T0" y="T1"/>
                  </a:cxn>
                  <a:cxn ang="0">
                    <a:pos x="T2" y="T3"/>
                  </a:cxn>
                  <a:cxn ang="0">
                    <a:pos x="T4" y="T5"/>
                  </a:cxn>
                  <a:cxn ang="0">
                    <a:pos x="T6" y="T7"/>
                  </a:cxn>
                </a:cxnLst>
                <a:rect l="0" t="0" r="r" b="b"/>
                <a:pathLst>
                  <a:path w="1005" h="397">
                    <a:moveTo>
                      <a:pt x="0" y="397"/>
                    </a:moveTo>
                    <a:lnTo>
                      <a:pt x="1005" y="229"/>
                    </a:lnTo>
                    <a:lnTo>
                      <a:pt x="1005" y="0"/>
                    </a:lnTo>
                    <a:lnTo>
                      <a:pt x="0" y="337"/>
                    </a:lnTo>
                  </a:path>
                </a:pathLst>
              </a:custGeom>
              <a:solidFill>
                <a:schemeClr val="accent2">
                  <a:alpha val="80000"/>
                </a:schemeClr>
              </a:solidFill>
              <a:ln>
                <a:noFill/>
              </a:ln>
            </p:spPr>
            <p:txBody>
              <a:bodyPr vert="horz" wrap="square" lIns="106918" tIns="53459" rIns="106918" bIns="53459" numCol="1" anchor="ctr" anchorCtr="0" compatLnSpc="1">
                <a:prstTxWarp prst="textNoShape">
                  <a:avLst/>
                </a:prstTxWarp>
              </a:bodyPr>
              <a:lstStyle/>
              <a:p>
                <a:pPr algn="ctr"/>
                <a:endParaRPr lang="en-US" sz="1286" dirty="0">
                  <a:solidFill>
                    <a:schemeClr val="bg1"/>
                  </a:solidFill>
                  <a:latin typeface="Century Gothic"/>
                  <a:cs typeface="Century Gothic"/>
                </a:endParaRPr>
              </a:p>
            </p:txBody>
          </p:sp>
        </p:grpSp>
      </p:grpSp>
      <p:grpSp>
        <p:nvGrpSpPr>
          <p:cNvPr id="2" name="Group 1">
            <a:extLst>
              <a:ext uri="{FF2B5EF4-FFF2-40B4-BE49-F238E27FC236}">
                <a16:creationId xmlns:a16="http://schemas.microsoft.com/office/drawing/2014/main" id="{4D7EEB07-8D77-4EA0-B7B3-6AD5CB2DF36A}"/>
              </a:ext>
            </a:extLst>
          </p:cNvPr>
          <p:cNvGrpSpPr/>
          <p:nvPr/>
        </p:nvGrpSpPr>
        <p:grpSpPr>
          <a:xfrm>
            <a:off x="5456670" y="2224100"/>
            <a:ext cx="4745101" cy="1543111"/>
            <a:chOff x="4666729" y="1123950"/>
            <a:chExt cx="4058171" cy="1319721"/>
          </a:xfrm>
        </p:grpSpPr>
        <p:sp>
          <p:nvSpPr>
            <p:cNvPr id="25" name="Freeform 22"/>
            <p:cNvSpPr>
              <a:spLocks/>
            </p:cNvSpPr>
            <p:nvPr/>
          </p:nvSpPr>
          <p:spPr bwMode="auto">
            <a:xfrm>
              <a:off x="6078973" y="1123950"/>
              <a:ext cx="2645927" cy="521063"/>
            </a:xfrm>
            <a:custGeom>
              <a:avLst/>
              <a:gdLst>
                <a:gd name="T0" fmla="*/ 0 w 1304"/>
                <a:gd name="T1" fmla="*/ 0 h 229"/>
                <a:gd name="T2" fmla="*/ 1189 w 1304"/>
                <a:gd name="T3" fmla="*/ 0 h 229"/>
                <a:gd name="T4" fmla="*/ 1304 w 1304"/>
                <a:gd name="T5" fmla="*/ 114 h 229"/>
                <a:gd name="T6" fmla="*/ 1189 w 1304"/>
                <a:gd name="T7" fmla="*/ 229 h 229"/>
                <a:gd name="T8" fmla="*/ 0 w 1304"/>
                <a:gd name="T9" fmla="*/ 229 h 229"/>
                <a:gd name="T10" fmla="*/ 0 w 1304"/>
                <a:gd name="T11" fmla="*/ 0 h 229"/>
                <a:gd name="T12" fmla="*/ 0 w 1304"/>
                <a:gd name="T13" fmla="*/ 0 h 229"/>
              </a:gdLst>
              <a:ahLst/>
              <a:cxnLst>
                <a:cxn ang="0">
                  <a:pos x="T0" y="T1"/>
                </a:cxn>
                <a:cxn ang="0">
                  <a:pos x="T2" y="T3"/>
                </a:cxn>
                <a:cxn ang="0">
                  <a:pos x="T4" y="T5"/>
                </a:cxn>
                <a:cxn ang="0">
                  <a:pos x="T6" y="T7"/>
                </a:cxn>
                <a:cxn ang="0">
                  <a:pos x="T8" y="T9"/>
                </a:cxn>
                <a:cxn ang="0">
                  <a:pos x="T10" y="T11"/>
                </a:cxn>
                <a:cxn ang="0">
                  <a:pos x="T12" y="T13"/>
                </a:cxn>
              </a:cxnLst>
              <a:rect l="0" t="0" r="r" b="b"/>
              <a:pathLst>
                <a:path w="1304" h="229">
                  <a:moveTo>
                    <a:pt x="0" y="0"/>
                  </a:moveTo>
                  <a:lnTo>
                    <a:pt x="1189" y="0"/>
                  </a:lnTo>
                  <a:lnTo>
                    <a:pt x="1304" y="114"/>
                  </a:lnTo>
                  <a:lnTo>
                    <a:pt x="1189" y="229"/>
                  </a:lnTo>
                  <a:lnTo>
                    <a:pt x="0" y="229"/>
                  </a:lnTo>
                  <a:lnTo>
                    <a:pt x="0" y="0"/>
                  </a:lnTo>
                  <a:lnTo>
                    <a:pt x="0" y="0"/>
                  </a:lnTo>
                  <a:close/>
                </a:path>
              </a:pathLst>
            </a:custGeom>
            <a:solidFill>
              <a:schemeClr val="accent1"/>
            </a:solidFill>
            <a:ln>
              <a:noFill/>
            </a:ln>
          </p:spPr>
          <p:txBody>
            <a:bodyPr vert="horz" wrap="square" lIns="106918" tIns="53459" rIns="106918" bIns="53459" numCol="1" anchor="ctr" anchorCtr="0" compatLnSpc="1">
              <a:prstTxWarp prst="textNoShape">
                <a:avLst/>
              </a:prstTxWarp>
            </a:bodyPr>
            <a:lstStyle/>
            <a:p>
              <a:pPr algn="ctr">
                <a:lnSpc>
                  <a:spcPct val="130000"/>
                </a:lnSpc>
              </a:pPr>
              <a:r>
                <a:rPr lang="en-US" sz="1400" b="1" dirty="0">
                  <a:latin typeface="Calibri" panose="020F0502020204030204" pitchFamily="34" charset="0"/>
                  <a:cs typeface="Century Gothic"/>
                </a:rPr>
                <a:t>UCLB is integral </a:t>
              </a:r>
            </a:p>
          </p:txBody>
        </p:sp>
        <p:sp>
          <p:nvSpPr>
            <p:cNvPr id="33" name="Freeform 27"/>
            <p:cNvSpPr>
              <a:spLocks/>
            </p:cNvSpPr>
            <p:nvPr/>
          </p:nvSpPr>
          <p:spPr bwMode="auto">
            <a:xfrm>
              <a:off x="4666729" y="1123950"/>
              <a:ext cx="1412244" cy="1319721"/>
            </a:xfrm>
            <a:custGeom>
              <a:avLst/>
              <a:gdLst>
                <a:gd name="T0" fmla="*/ 1005 w 1005"/>
                <a:gd name="T1" fmla="*/ 0 h 580"/>
                <a:gd name="T2" fmla="*/ 0 w 1005"/>
                <a:gd name="T3" fmla="*/ 504 h 580"/>
                <a:gd name="T4" fmla="*/ 0 w 1005"/>
                <a:gd name="T5" fmla="*/ 580 h 580"/>
                <a:gd name="T6" fmla="*/ 1005 w 1005"/>
                <a:gd name="T7" fmla="*/ 229 h 580"/>
                <a:gd name="T8" fmla="*/ 1005 w 1005"/>
                <a:gd name="T9" fmla="*/ 0 h 580"/>
              </a:gdLst>
              <a:ahLst/>
              <a:cxnLst>
                <a:cxn ang="0">
                  <a:pos x="T0" y="T1"/>
                </a:cxn>
                <a:cxn ang="0">
                  <a:pos x="T2" y="T3"/>
                </a:cxn>
                <a:cxn ang="0">
                  <a:pos x="T4" y="T5"/>
                </a:cxn>
                <a:cxn ang="0">
                  <a:pos x="T6" y="T7"/>
                </a:cxn>
                <a:cxn ang="0">
                  <a:pos x="T8" y="T9"/>
                </a:cxn>
              </a:cxnLst>
              <a:rect l="0" t="0" r="r" b="b"/>
              <a:pathLst>
                <a:path w="1005" h="580">
                  <a:moveTo>
                    <a:pt x="1005" y="0"/>
                  </a:moveTo>
                  <a:lnTo>
                    <a:pt x="0" y="504"/>
                  </a:lnTo>
                  <a:lnTo>
                    <a:pt x="0" y="580"/>
                  </a:lnTo>
                  <a:lnTo>
                    <a:pt x="1005" y="229"/>
                  </a:lnTo>
                  <a:lnTo>
                    <a:pt x="1005" y="0"/>
                  </a:lnTo>
                  <a:close/>
                </a:path>
              </a:pathLst>
            </a:custGeom>
            <a:solidFill>
              <a:schemeClr val="accent1">
                <a:alpha val="80000"/>
              </a:schemeClr>
            </a:solidFill>
            <a:ln>
              <a:noFill/>
            </a:ln>
          </p:spPr>
          <p:txBody>
            <a:bodyPr vert="horz" wrap="square" lIns="106918" tIns="53459" rIns="106918" bIns="53459" numCol="1" anchor="ctr" anchorCtr="0" compatLnSpc="1">
              <a:prstTxWarp prst="textNoShape">
                <a:avLst/>
              </a:prstTxWarp>
            </a:bodyPr>
            <a:lstStyle/>
            <a:p>
              <a:pPr algn="ctr"/>
              <a:endParaRPr lang="en-US" sz="1286" dirty="0">
                <a:solidFill>
                  <a:schemeClr val="bg1"/>
                </a:solidFill>
                <a:latin typeface="Century Gothic"/>
                <a:cs typeface="Century Gothic"/>
              </a:endParaRPr>
            </a:p>
          </p:txBody>
        </p:sp>
      </p:grpSp>
      <p:grpSp>
        <p:nvGrpSpPr>
          <p:cNvPr id="4" name="Group 3">
            <a:extLst>
              <a:ext uri="{FF2B5EF4-FFF2-40B4-BE49-F238E27FC236}">
                <a16:creationId xmlns:a16="http://schemas.microsoft.com/office/drawing/2014/main" id="{3FCA7D47-9C22-4177-BA2D-A3C2F2A8DD29}"/>
              </a:ext>
            </a:extLst>
          </p:cNvPr>
          <p:cNvGrpSpPr/>
          <p:nvPr/>
        </p:nvGrpSpPr>
        <p:grpSpPr>
          <a:xfrm>
            <a:off x="5456670" y="3798866"/>
            <a:ext cx="4745101" cy="622565"/>
            <a:chOff x="4666729" y="2282118"/>
            <a:chExt cx="4058171" cy="532439"/>
          </a:xfrm>
        </p:grpSpPr>
        <p:sp>
          <p:nvSpPr>
            <p:cNvPr id="29" name="Freeform 24"/>
            <p:cNvSpPr>
              <a:spLocks/>
            </p:cNvSpPr>
            <p:nvPr/>
          </p:nvSpPr>
          <p:spPr bwMode="auto">
            <a:xfrm>
              <a:off x="6078973" y="2282118"/>
              <a:ext cx="2645927" cy="525614"/>
            </a:xfrm>
            <a:custGeom>
              <a:avLst/>
              <a:gdLst>
                <a:gd name="T0" fmla="*/ 0 w 1304"/>
                <a:gd name="T1" fmla="*/ 0 h 231"/>
                <a:gd name="T2" fmla="*/ 1188 w 1304"/>
                <a:gd name="T3" fmla="*/ 0 h 231"/>
                <a:gd name="T4" fmla="*/ 1304 w 1304"/>
                <a:gd name="T5" fmla="*/ 115 h 231"/>
                <a:gd name="T6" fmla="*/ 1188 w 1304"/>
                <a:gd name="T7" fmla="*/ 231 h 231"/>
                <a:gd name="T8" fmla="*/ 0 w 1304"/>
                <a:gd name="T9" fmla="*/ 231 h 231"/>
                <a:gd name="T10" fmla="*/ 0 w 1304"/>
                <a:gd name="T11" fmla="*/ 0 h 231"/>
                <a:gd name="T12" fmla="*/ 0 w 1304"/>
                <a:gd name="T13" fmla="*/ 0 h 231"/>
              </a:gdLst>
              <a:ahLst/>
              <a:cxnLst>
                <a:cxn ang="0">
                  <a:pos x="T0" y="T1"/>
                </a:cxn>
                <a:cxn ang="0">
                  <a:pos x="T2" y="T3"/>
                </a:cxn>
                <a:cxn ang="0">
                  <a:pos x="T4" y="T5"/>
                </a:cxn>
                <a:cxn ang="0">
                  <a:pos x="T6" y="T7"/>
                </a:cxn>
                <a:cxn ang="0">
                  <a:pos x="T8" y="T9"/>
                </a:cxn>
                <a:cxn ang="0">
                  <a:pos x="T10" y="T11"/>
                </a:cxn>
                <a:cxn ang="0">
                  <a:pos x="T12" y="T13"/>
                </a:cxn>
              </a:cxnLst>
              <a:rect l="0" t="0" r="r" b="b"/>
              <a:pathLst>
                <a:path w="1304" h="231">
                  <a:moveTo>
                    <a:pt x="0" y="0"/>
                  </a:moveTo>
                  <a:lnTo>
                    <a:pt x="1188" y="0"/>
                  </a:lnTo>
                  <a:lnTo>
                    <a:pt x="1304" y="115"/>
                  </a:lnTo>
                  <a:lnTo>
                    <a:pt x="1188" y="231"/>
                  </a:lnTo>
                  <a:lnTo>
                    <a:pt x="0" y="231"/>
                  </a:lnTo>
                  <a:lnTo>
                    <a:pt x="0" y="0"/>
                  </a:lnTo>
                  <a:lnTo>
                    <a:pt x="0" y="0"/>
                  </a:lnTo>
                  <a:close/>
                </a:path>
              </a:pathLst>
            </a:custGeom>
            <a:solidFill>
              <a:schemeClr val="accent3"/>
            </a:solidFill>
            <a:ln>
              <a:noFill/>
            </a:ln>
          </p:spPr>
          <p:txBody>
            <a:bodyPr vert="horz" wrap="square" lIns="106918" tIns="53459" rIns="106918" bIns="53459" numCol="1" anchor="ctr" anchorCtr="0" compatLnSpc="1">
              <a:prstTxWarp prst="textNoShape">
                <a:avLst/>
              </a:prstTxWarp>
            </a:bodyPr>
            <a:lstStyle/>
            <a:p>
              <a:pPr algn="ctr">
                <a:lnSpc>
                  <a:spcPct val="130000"/>
                </a:lnSpc>
              </a:pPr>
              <a:r>
                <a:rPr lang="en-US" sz="1400" b="1" dirty="0">
                  <a:solidFill>
                    <a:schemeClr val="bg1"/>
                  </a:solidFill>
                  <a:latin typeface="Calibri" panose="020F0502020204030204" pitchFamily="34" charset="0"/>
                  <a:cs typeface="Century Gothic"/>
                </a:rPr>
                <a:t>Creation of Spins-out £2.5 million</a:t>
              </a:r>
            </a:p>
          </p:txBody>
        </p:sp>
        <p:sp>
          <p:nvSpPr>
            <p:cNvPr id="34" name="Freeform 28"/>
            <p:cNvSpPr>
              <a:spLocks/>
            </p:cNvSpPr>
            <p:nvPr/>
          </p:nvSpPr>
          <p:spPr bwMode="auto">
            <a:xfrm>
              <a:off x="4666729" y="2282118"/>
              <a:ext cx="1412244" cy="532439"/>
            </a:xfrm>
            <a:custGeom>
              <a:avLst/>
              <a:gdLst>
                <a:gd name="T0" fmla="*/ 1005 w 1005"/>
                <a:gd name="T1" fmla="*/ 0 h 234"/>
                <a:gd name="T2" fmla="*/ 0 w 1005"/>
                <a:gd name="T3" fmla="*/ 155 h 234"/>
                <a:gd name="T4" fmla="*/ 0 w 1005"/>
                <a:gd name="T5" fmla="*/ 234 h 234"/>
                <a:gd name="T6" fmla="*/ 1005 w 1005"/>
                <a:gd name="T7" fmla="*/ 231 h 234"/>
                <a:gd name="T8" fmla="*/ 1005 w 1005"/>
                <a:gd name="T9" fmla="*/ 0 h 234"/>
              </a:gdLst>
              <a:ahLst/>
              <a:cxnLst>
                <a:cxn ang="0">
                  <a:pos x="T0" y="T1"/>
                </a:cxn>
                <a:cxn ang="0">
                  <a:pos x="T2" y="T3"/>
                </a:cxn>
                <a:cxn ang="0">
                  <a:pos x="T4" y="T5"/>
                </a:cxn>
                <a:cxn ang="0">
                  <a:pos x="T6" y="T7"/>
                </a:cxn>
                <a:cxn ang="0">
                  <a:pos x="T8" y="T9"/>
                </a:cxn>
              </a:cxnLst>
              <a:rect l="0" t="0" r="r" b="b"/>
              <a:pathLst>
                <a:path w="1005" h="234">
                  <a:moveTo>
                    <a:pt x="1005" y="0"/>
                  </a:moveTo>
                  <a:lnTo>
                    <a:pt x="0" y="155"/>
                  </a:lnTo>
                  <a:lnTo>
                    <a:pt x="0" y="234"/>
                  </a:lnTo>
                  <a:lnTo>
                    <a:pt x="1005" y="231"/>
                  </a:lnTo>
                  <a:lnTo>
                    <a:pt x="1005" y="0"/>
                  </a:lnTo>
                  <a:close/>
                </a:path>
              </a:pathLst>
            </a:custGeom>
            <a:solidFill>
              <a:schemeClr val="accent3">
                <a:alpha val="80000"/>
              </a:schemeClr>
            </a:solidFill>
            <a:ln>
              <a:noFill/>
            </a:ln>
          </p:spPr>
          <p:txBody>
            <a:bodyPr vert="horz" wrap="square" lIns="106918" tIns="53459" rIns="106918" bIns="53459" numCol="1" anchor="ctr" anchorCtr="0" compatLnSpc="1">
              <a:prstTxWarp prst="textNoShape">
                <a:avLst/>
              </a:prstTxWarp>
            </a:bodyPr>
            <a:lstStyle/>
            <a:p>
              <a:pPr algn="ctr"/>
              <a:endParaRPr lang="en-US" sz="1286" dirty="0">
                <a:solidFill>
                  <a:schemeClr val="bg1"/>
                </a:solidFill>
                <a:latin typeface="Century Gothic"/>
                <a:cs typeface="Century Gothic"/>
              </a:endParaRPr>
            </a:p>
          </p:txBody>
        </p:sp>
      </p:grpSp>
      <p:grpSp>
        <p:nvGrpSpPr>
          <p:cNvPr id="5" name="Group 4">
            <a:extLst>
              <a:ext uri="{FF2B5EF4-FFF2-40B4-BE49-F238E27FC236}">
                <a16:creationId xmlns:a16="http://schemas.microsoft.com/office/drawing/2014/main" id="{34841098-8E8E-42B3-9D9A-703D0074E26B}"/>
              </a:ext>
            </a:extLst>
          </p:cNvPr>
          <p:cNvGrpSpPr/>
          <p:nvPr/>
        </p:nvGrpSpPr>
        <p:grpSpPr>
          <a:xfrm>
            <a:off x="5337934" y="4567303"/>
            <a:ext cx="4745101" cy="627888"/>
            <a:chOff x="4666729" y="2855514"/>
            <a:chExt cx="4058171" cy="536991"/>
          </a:xfrm>
        </p:grpSpPr>
        <p:sp>
          <p:nvSpPr>
            <p:cNvPr id="37" name="Freeform 31"/>
            <p:cNvSpPr>
              <a:spLocks/>
            </p:cNvSpPr>
            <p:nvPr/>
          </p:nvSpPr>
          <p:spPr bwMode="auto">
            <a:xfrm>
              <a:off x="6078973" y="2869167"/>
              <a:ext cx="2645927" cy="523338"/>
            </a:xfrm>
            <a:custGeom>
              <a:avLst/>
              <a:gdLst>
                <a:gd name="T0" fmla="*/ 0 w 1304"/>
                <a:gd name="T1" fmla="*/ 230 h 230"/>
                <a:gd name="T2" fmla="*/ 1188 w 1304"/>
                <a:gd name="T3" fmla="*/ 230 h 230"/>
                <a:gd name="T4" fmla="*/ 1304 w 1304"/>
                <a:gd name="T5" fmla="*/ 115 h 230"/>
                <a:gd name="T6" fmla="*/ 1188 w 1304"/>
                <a:gd name="T7" fmla="*/ 0 h 230"/>
                <a:gd name="T8" fmla="*/ 0 w 1304"/>
                <a:gd name="T9" fmla="*/ 0 h 230"/>
                <a:gd name="T10" fmla="*/ 0 w 1304"/>
                <a:gd name="T11" fmla="*/ 230 h 230"/>
                <a:gd name="T12" fmla="*/ 0 w 1304"/>
                <a:gd name="T13" fmla="*/ 230 h 230"/>
              </a:gdLst>
              <a:ahLst/>
              <a:cxnLst>
                <a:cxn ang="0">
                  <a:pos x="T0" y="T1"/>
                </a:cxn>
                <a:cxn ang="0">
                  <a:pos x="T2" y="T3"/>
                </a:cxn>
                <a:cxn ang="0">
                  <a:pos x="T4" y="T5"/>
                </a:cxn>
                <a:cxn ang="0">
                  <a:pos x="T6" y="T7"/>
                </a:cxn>
                <a:cxn ang="0">
                  <a:pos x="T8" y="T9"/>
                </a:cxn>
                <a:cxn ang="0">
                  <a:pos x="T10" y="T11"/>
                </a:cxn>
                <a:cxn ang="0">
                  <a:pos x="T12" y="T13"/>
                </a:cxn>
              </a:cxnLst>
              <a:rect l="0" t="0" r="r" b="b"/>
              <a:pathLst>
                <a:path w="1304" h="230">
                  <a:moveTo>
                    <a:pt x="0" y="230"/>
                  </a:moveTo>
                  <a:lnTo>
                    <a:pt x="1188" y="230"/>
                  </a:lnTo>
                  <a:lnTo>
                    <a:pt x="1304" y="115"/>
                  </a:lnTo>
                  <a:lnTo>
                    <a:pt x="1188" y="0"/>
                  </a:lnTo>
                  <a:lnTo>
                    <a:pt x="0" y="0"/>
                  </a:lnTo>
                  <a:lnTo>
                    <a:pt x="0" y="230"/>
                  </a:lnTo>
                  <a:lnTo>
                    <a:pt x="0" y="230"/>
                  </a:lnTo>
                  <a:close/>
                </a:path>
              </a:pathLst>
            </a:custGeom>
            <a:solidFill>
              <a:schemeClr val="accent4"/>
            </a:solidFill>
            <a:ln>
              <a:noFill/>
            </a:ln>
          </p:spPr>
          <p:txBody>
            <a:bodyPr vert="horz" wrap="square" lIns="106918" tIns="53459" rIns="106918" bIns="53459" numCol="1" anchor="ctr" anchorCtr="0" compatLnSpc="1">
              <a:prstTxWarp prst="textNoShape">
                <a:avLst/>
              </a:prstTxWarp>
            </a:bodyPr>
            <a:lstStyle/>
            <a:p>
              <a:pPr algn="ctr">
                <a:lnSpc>
                  <a:spcPct val="130000"/>
                </a:lnSpc>
              </a:pPr>
              <a:r>
                <a:rPr lang="en-US" sz="1400" b="1" dirty="0">
                  <a:latin typeface="Calibri" panose="020F0502020204030204" pitchFamily="34" charset="0"/>
                  <a:cs typeface="Century Gothic"/>
                </a:rPr>
                <a:t>Term 10-12 years</a:t>
              </a:r>
            </a:p>
          </p:txBody>
        </p:sp>
        <p:sp>
          <p:nvSpPr>
            <p:cNvPr id="41" name="Freeform 35"/>
            <p:cNvSpPr>
              <a:spLocks/>
            </p:cNvSpPr>
            <p:nvPr/>
          </p:nvSpPr>
          <p:spPr bwMode="auto">
            <a:xfrm>
              <a:off x="4666729" y="2855514"/>
              <a:ext cx="1412244" cy="536990"/>
            </a:xfrm>
            <a:custGeom>
              <a:avLst/>
              <a:gdLst>
                <a:gd name="T0" fmla="*/ 1005 w 1005"/>
                <a:gd name="T1" fmla="*/ 236 h 236"/>
                <a:gd name="T2" fmla="*/ 0 w 1005"/>
                <a:gd name="T3" fmla="*/ 79 h 236"/>
                <a:gd name="T4" fmla="*/ 0 w 1005"/>
                <a:gd name="T5" fmla="*/ 0 h 236"/>
                <a:gd name="T6" fmla="*/ 1005 w 1005"/>
                <a:gd name="T7" fmla="*/ 6 h 236"/>
                <a:gd name="T8" fmla="*/ 1005 w 1005"/>
                <a:gd name="T9" fmla="*/ 236 h 236"/>
              </a:gdLst>
              <a:ahLst/>
              <a:cxnLst>
                <a:cxn ang="0">
                  <a:pos x="T0" y="T1"/>
                </a:cxn>
                <a:cxn ang="0">
                  <a:pos x="T2" y="T3"/>
                </a:cxn>
                <a:cxn ang="0">
                  <a:pos x="T4" y="T5"/>
                </a:cxn>
                <a:cxn ang="0">
                  <a:pos x="T6" y="T7"/>
                </a:cxn>
                <a:cxn ang="0">
                  <a:pos x="T8" y="T9"/>
                </a:cxn>
              </a:cxnLst>
              <a:rect l="0" t="0" r="r" b="b"/>
              <a:pathLst>
                <a:path w="1005" h="236">
                  <a:moveTo>
                    <a:pt x="1005" y="236"/>
                  </a:moveTo>
                  <a:lnTo>
                    <a:pt x="0" y="79"/>
                  </a:lnTo>
                  <a:lnTo>
                    <a:pt x="0" y="0"/>
                  </a:lnTo>
                  <a:lnTo>
                    <a:pt x="1005" y="6"/>
                  </a:lnTo>
                  <a:lnTo>
                    <a:pt x="1005" y="236"/>
                  </a:lnTo>
                  <a:close/>
                </a:path>
              </a:pathLst>
            </a:custGeom>
            <a:solidFill>
              <a:schemeClr val="accent4">
                <a:alpha val="80000"/>
              </a:schemeClr>
            </a:solidFill>
            <a:ln>
              <a:noFill/>
            </a:ln>
          </p:spPr>
          <p:txBody>
            <a:bodyPr vert="horz" wrap="square" lIns="106918" tIns="53459" rIns="106918" bIns="53459" numCol="1" anchor="ctr" anchorCtr="0" compatLnSpc="1">
              <a:prstTxWarp prst="textNoShape">
                <a:avLst/>
              </a:prstTxWarp>
            </a:bodyPr>
            <a:lstStyle/>
            <a:p>
              <a:pPr algn="ctr"/>
              <a:endParaRPr lang="en-US" sz="1286" dirty="0">
                <a:solidFill>
                  <a:schemeClr val="bg1"/>
                </a:solidFill>
                <a:latin typeface="Century Gothic"/>
                <a:cs typeface="Century Gothic"/>
              </a:endParaRPr>
            </a:p>
          </p:txBody>
        </p:sp>
      </p:grpSp>
      <p:grpSp>
        <p:nvGrpSpPr>
          <p:cNvPr id="12" name="Group 11">
            <a:extLst>
              <a:ext uri="{FF2B5EF4-FFF2-40B4-BE49-F238E27FC236}">
                <a16:creationId xmlns:a16="http://schemas.microsoft.com/office/drawing/2014/main" id="{F2FFD777-9C4C-4C32-BC56-0F31BBD8DB72}"/>
              </a:ext>
            </a:extLst>
          </p:cNvPr>
          <p:cNvGrpSpPr/>
          <p:nvPr/>
        </p:nvGrpSpPr>
        <p:grpSpPr>
          <a:xfrm>
            <a:off x="478295" y="3066960"/>
            <a:ext cx="4745101" cy="1056234"/>
            <a:chOff x="409054" y="1704171"/>
            <a:chExt cx="4058171" cy="903327"/>
          </a:xfrm>
        </p:grpSpPr>
        <p:sp>
          <p:nvSpPr>
            <p:cNvPr id="226" name="Freeform 23"/>
            <p:cNvSpPr>
              <a:spLocks/>
            </p:cNvSpPr>
            <p:nvPr/>
          </p:nvSpPr>
          <p:spPr bwMode="auto">
            <a:xfrm flipH="1">
              <a:off x="409054" y="1704171"/>
              <a:ext cx="2645927" cy="521063"/>
            </a:xfrm>
            <a:custGeom>
              <a:avLst/>
              <a:gdLst>
                <a:gd name="T0" fmla="*/ 0 w 1304"/>
                <a:gd name="T1" fmla="*/ 0 h 229"/>
                <a:gd name="T2" fmla="*/ 1188 w 1304"/>
                <a:gd name="T3" fmla="*/ 0 h 229"/>
                <a:gd name="T4" fmla="*/ 1304 w 1304"/>
                <a:gd name="T5" fmla="*/ 114 h 229"/>
                <a:gd name="T6" fmla="*/ 1188 w 1304"/>
                <a:gd name="T7" fmla="*/ 229 h 229"/>
                <a:gd name="T8" fmla="*/ 0 w 1304"/>
                <a:gd name="T9" fmla="*/ 229 h 229"/>
                <a:gd name="T10" fmla="*/ 0 w 1304"/>
                <a:gd name="T11" fmla="*/ 0 h 229"/>
                <a:gd name="T12" fmla="*/ 0 w 1304"/>
                <a:gd name="T13" fmla="*/ 0 h 229"/>
              </a:gdLst>
              <a:ahLst/>
              <a:cxnLst>
                <a:cxn ang="0">
                  <a:pos x="T0" y="T1"/>
                </a:cxn>
                <a:cxn ang="0">
                  <a:pos x="T2" y="T3"/>
                </a:cxn>
                <a:cxn ang="0">
                  <a:pos x="T4" y="T5"/>
                </a:cxn>
                <a:cxn ang="0">
                  <a:pos x="T6" y="T7"/>
                </a:cxn>
                <a:cxn ang="0">
                  <a:pos x="T8" y="T9"/>
                </a:cxn>
                <a:cxn ang="0">
                  <a:pos x="T10" y="T11"/>
                </a:cxn>
                <a:cxn ang="0">
                  <a:pos x="T12" y="T13"/>
                </a:cxn>
              </a:cxnLst>
              <a:rect l="0" t="0" r="r" b="b"/>
              <a:pathLst>
                <a:path w="1304" h="229">
                  <a:moveTo>
                    <a:pt x="0" y="0"/>
                  </a:moveTo>
                  <a:lnTo>
                    <a:pt x="1188" y="0"/>
                  </a:lnTo>
                  <a:lnTo>
                    <a:pt x="1304" y="114"/>
                  </a:lnTo>
                  <a:lnTo>
                    <a:pt x="1188" y="229"/>
                  </a:lnTo>
                  <a:lnTo>
                    <a:pt x="0" y="229"/>
                  </a:lnTo>
                  <a:lnTo>
                    <a:pt x="0" y="0"/>
                  </a:lnTo>
                  <a:lnTo>
                    <a:pt x="0" y="0"/>
                  </a:lnTo>
                  <a:close/>
                </a:path>
              </a:pathLst>
            </a:custGeom>
            <a:solidFill>
              <a:schemeClr val="accent2"/>
            </a:solidFill>
            <a:ln>
              <a:noFill/>
            </a:ln>
          </p:spPr>
          <p:txBody>
            <a:bodyPr vert="horz" wrap="square" lIns="106918" tIns="53459" rIns="106918" bIns="53459" numCol="1" anchor="ctr" anchorCtr="0" compatLnSpc="1">
              <a:prstTxWarp prst="textNoShape">
                <a:avLst/>
              </a:prstTxWarp>
            </a:bodyPr>
            <a:lstStyle/>
            <a:p>
              <a:pPr algn="ctr">
                <a:lnSpc>
                  <a:spcPct val="130000"/>
                </a:lnSpc>
              </a:pPr>
              <a:r>
                <a:rPr lang="en-US" sz="1400" b="1" dirty="0">
                  <a:solidFill>
                    <a:schemeClr val="bg1"/>
                  </a:solidFill>
                  <a:latin typeface="Calibri" panose="020F0502020204030204" pitchFamily="34" charset="0"/>
                  <a:cs typeface="Century Gothic"/>
                </a:rPr>
                <a:t>Launched in 2016</a:t>
              </a:r>
            </a:p>
          </p:txBody>
        </p:sp>
        <p:sp>
          <p:nvSpPr>
            <p:cNvPr id="232" name="Freeform 25"/>
            <p:cNvSpPr>
              <a:spLocks/>
            </p:cNvSpPr>
            <p:nvPr/>
          </p:nvSpPr>
          <p:spPr bwMode="auto">
            <a:xfrm flipH="1">
              <a:off x="3054981" y="1704171"/>
              <a:ext cx="1412244" cy="903327"/>
            </a:xfrm>
            <a:custGeom>
              <a:avLst/>
              <a:gdLst>
                <a:gd name="T0" fmla="*/ 0 w 1005"/>
                <a:gd name="T1" fmla="*/ 397 h 397"/>
                <a:gd name="T2" fmla="*/ 1005 w 1005"/>
                <a:gd name="T3" fmla="*/ 229 h 397"/>
                <a:gd name="T4" fmla="*/ 1005 w 1005"/>
                <a:gd name="T5" fmla="*/ 0 h 397"/>
                <a:gd name="T6" fmla="*/ 0 w 1005"/>
                <a:gd name="T7" fmla="*/ 337 h 397"/>
                <a:gd name="T8" fmla="*/ 0 w 1005"/>
                <a:gd name="T9" fmla="*/ 397 h 397"/>
              </a:gdLst>
              <a:ahLst/>
              <a:cxnLst>
                <a:cxn ang="0">
                  <a:pos x="T0" y="T1"/>
                </a:cxn>
                <a:cxn ang="0">
                  <a:pos x="T2" y="T3"/>
                </a:cxn>
                <a:cxn ang="0">
                  <a:pos x="T4" y="T5"/>
                </a:cxn>
                <a:cxn ang="0">
                  <a:pos x="T6" y="T7"/>
                </a:cxn>
                <a:cxn ang="0">
                  <a:pos x="T8" y="T9"/>
                </a:cxn>
              </a:cxnLst>
              <a:rect l="0" t="0" r="r" b="b"/>
              <a:pathLst>
                <a:path w="1005" h="397">
                  <a:moveTo>
                    <a:pt x="0" y="397"/>
                  </a:moveTo>
                  <a:lnTo>
                    <a:pt x="1005" y="229"/>
                  </a:lnTo>
                  <a:lnTo>
                    <a:pt x="1005" y="0"/>
                  </a:lnTo>
                  <a:lnTo>
                    <a:pt x="0" y="337"/>
                  </a:lnTo>
                  <a:lnTo>
                    <a:pt x="0" y="397"/>
                  </a:lnTo>
                  <a:close/>
                </a:path>
              </a:pathLst>
            </a:custGeom>
            <a:solidFill>
              <a:schemeClr val="accent1">
                <a:alpha val="80000"/>
              </a:schemeClr>
            </a:solidFill>
            <a:ln>
              <a:noFill/>
            </a:ln>
          </p:spPr>
          <p:txBody>
            <a:bodyPr vert="horz" wrap="square" lIns="106918" tIns="53459" rIns="106918" bIns="53459" numCol="1" anchor="ctr" anchorCtr="0" compatLnSpc="1">
              <a:prstTxWarp prst="textNoShape">
                <a:avLst/>
              </a:prstTxWarp>
            </a:bodyPr>
            <a:lstStyle/>
            <a:p>
              <a:pPr algn="ctr"/>
              <a:endParaRPr lang="en-US" sz="1286" dirty="0">
                <a:solidFill>
                  <a:schemeClr val="bg1"/>
                </a:solidFill>
                <a:latin typeface="Century Gothic"/>
                <a:cs typeface="Century Gothic"/>
              </a:endParaRPr>
            </a:p>
          </p:txBody>
        </p:sp>
        <p:sp>
          <p:nvSpPr>
            <p:cNvPr id="233" name="Freeform 26"/>
            <p:cNvSpPr>
              <a:spLocks/>
            </p:cNvSpPr>
            <p:nvPr/>
          </p:nvSpPr>
          <p:spPr bwMode="auto">
            <a:xfrm flipH="1">
              <a:off x="3054981" y="1704171"/>
              <a:ext cx="1412244" cy="903327"/>
            </a:xfrm>
            <a:custGeom>
              <a:avLst/>
              <a:gdLst>
                <a:gd name="T0" fmla="*/ 0 w 1005"/>
                <a:gd name="T1" fmla="*/ 397 h 397"/>
                <a:gd name="T2" fmla="*/ 1005 w 1005"/>
                <a:gd name="T3" fmla="*/ 229 h 397"/>
                <a:gd name="T4" fmla="*/ 1005 w 1005"/>
                <a:gd name="T5" fmla="*/ 0 h 397"/>
                <a:gd name="T6" fmla="*/ 0 w 1005"/>
                <a:gd name="T7" fmla="*/ 337 h 397"/>
              </a:gdLst>
              <a:ahLst/>
              <a:cxnLst>
                <a:cxn ang="0">
                  <a:pos x="T0" y="T1"/>
                </a:cxn>
                <a:cxn ang="0">
                  <a:pos x="T2" y="T3"/>
                </a:cxn>
                <a:cxn ang="0">
                  <a:pos x="T4" y="T5"/>
                </a:cxn>
                <a:cxn ang="0">
                  <a:pos x="T6" y="T7"/>
                </a:cxn>
              </a:cxnLst>
              <a:rect l="0" t="0" r="r" b="b"/>
              <a:pathLst>
                <a:path w="1005" h="397">
                  <a:moveTo>
                    <a:pt x="0" y="397"/>
                  </a:moveTo>
                  <a:lnTo>
                    <a:pt x="1005" y="229"/>
                  </a:lnTo>
                  <a:lnTo>
                    <a:pt x="1005" y="0"/>
                  </a:lnTo>
                  <a:lnTo>
                    <a:pt x="0" y="337"/>
                  </a:lnTo>
                </a:path>
              </a:pathLst>
            </a:custGeom>
            <a:solidFill>
              <a:schemeClr val="accent2">
                <a:alpha val="80000"/>
              </a:schemeClr>
            </a:solidFill>
            <a:ln>
              <a:noFill/>
            </a:ln>
          </p:spPr>
          <p:txBody>
            <a:bodyPr vert="horz" wrap="square" lIns="106918" tIns="53459" rIns="106918" bIns="53459" numCol="1" anchor="ctr" anchorCtr="0" compatLnSpc="1">
              <a:prstTxWarp prst="textNoShape">
                <a:avLst/>
              </a:prstTxWarp>
            </a:bodyPr>
            <a:lstStyle/>
            <a:p>
              <a:pPr algn="ctr"/>
              <a:endParaRPr lang="en-US" sz="1286" dirty="0">
                <a:solidFill>
                  <a:schemeClr val="bg1"/>
                </a:solidFill>
                <a:latin typeface="Century Gothic"/>
                <a:cs typeface="Century Gothic"/>
              </a:endParaRPr>
            </a:p>
          </p:txBody>
        </p:sp>
      </p:grpSp>
      <p:grpSp>
        <p:nvGrpSpPr>
          <p:cNvPr id="11" name="Group 10">
            <a:extLst>
              <a:ext uri="{FF2B5EF4-FFF2-40B4-BE49-F238E27FC236}">
                <a16:creationId xmlns:a16="http://schemas.microsoft.com/office/drawing/2014/main" id="{2A882C3E-FDA8-4B7F-A8EF-F1312EBFC1AB}"/>
              </a:ext>
            </a:extLst>
          </p:cNvPr>
          <p:cNvGrpSpPr/>
          <p:nvPr/>
        </p:nvGrpSpPr>
        <p:grpSpPr>
          <a:xfrm>
            <a:off x="470382" y="2237853"/>
            <a:ext cx="4745101" cy="1543111"/>
            <a:chOff x="409054" y="1123950"/>
            <a:chExt cx="4058171" cy="1319721"/>
          </a:xfrm>
        </p:grpSpPr>
        <p:sp>
          <p:nvSpPr>
            <p:cNvPr id="225" name="Freeform 22"/>
            <p:cNvSpPr>
              <a:spLocks/>
            </p:cNvSpPr>
            <p:nvPr/>
          </p:nvSpPr>
          <p:spPr bwMode="auto">
            <a:xfrm flipH="1">
              <a:off x="409054" y="1123950"/>
              <a:ext cx="2645927" cy="521063"/>
            </a:xfrm>
            <a:custGeom>
              <a:avLst/>
              <a:gdLst>
                <a:gd name="T0" fmla="*/ 0 w 1304"/>
                <a:gd name="T1" fmla="*/ 0 h 229"/>
                <a:gd name="T2" fmla="*/ 1189 w 1304"/>
                <a:gd name="T3" fmla="*/ 0 h 229"/>
                <a:gd name="T4" fmla="*/ 1304 w 1304"/>
                <a:gd name="T5" fmla="*/ 114 h 229"/>
                <a:gd name="T6" fmla="*/ 1189 w 1304"/>
                <a:gd name="T7" fmla="*/ 229 h 229"/>
                <a:gd name="T8" fmla="*/ 0 w 1304"/>
                <a:gd name="T9" fmla="*/ 229 h 229"/>
                <a:gd name="T10" fmla="*/ 0 w 1304"/>
                <a:gd name="T11" fmla="*/ 0 h 229"/>
                <a:gd name="T12" fmla="*/ 0 w 1304"/>
                <a:gd name="T13" fmla="*/ 0 h 229"/>
              </a:gdLst>
              <a:ahLst/>
              <a:cxnLst>
                <a:cxn ang="0">
                  <a:pos x="T0" y="T1"/>
                </a:cxn>
                <a:cxn ang="0">
                  <a:pos x="T2" y="T3"/>
                </a:cxn>
                <a:cxn ang="0">
                  <a:pos x="T4" y="T5"/>
                </a:cxn>
                <a:cxn ang="0">
                  <a:pos x="T6" y="T7"/>
                </a:cxn>
                <a:cxn ang="0">
                  <a:pos x="T8" y="T9"/>
                </a:cxn>
                <a:cxn ang="0">
                  <a:pos x="T10" y="T11"/>
                </a:cxn>
                <a:cxn ang="0">
                  <a:pos x="T12" y="T13"/>
                </a:cxn>
              </a:cxnLst>
              <a:rect l="0" t="0" r="r" b="b"/>
              <a:pathLst>
                <a:path w="1304" h="229">
                  <a:moveTo>
                    <a:pt x="0" y="0"/>
                  </a:moveTo>
                  <a:lnTo>
                    <a:pt x="1189" y="0"/>
                  </a:lnTo>
                  <a:lnTo>
                    <a:pt x="1304" y="114"/>
                  </a:lnTo>
                  <a:lnTo>
                    <a:pt x="1189" y="229"/>
                  </a:lnTo>
                  <a:lnTo>
                    <a:pt x="0" y="229"/>
                  </a:lnTo>
                  <a:lnTo>
                    <a:pt x="0" y="0"/>
                  </a:lnTo>
                  <a:lnTo>
                    <a:pt x="0" y="0"/>
                  </a:lnTo>
                  <a:close/>
                </a:path>
              </a:pathLst>
            </a:custGeom>
            <a:solidFill>
              <a:schemeClr val="accent1"/>
            </a:solidFill>
            <a:ln>
              <a:noFill/>
            </a:ln>
          </p:spPr>
          <p:txBody>
            <a:bodyPr vert="horz" wrap="square" lIns="106918" tIns="53459" rIns="106918" bIns="53459" numCol="1" anchor="ctr" anchorCtr="0" compatLnSpc="1">
              <a:prstTxWarp prst="textNoShape">
                <a:avLst/>
              </a:prstTxWarp>
            </a:bodyPr>
            <a:lstStyle/>
            <a:p>
              <a:pPr algn="ctr">
                <a:lnSpc>
                  <a:spcPct val="130000"/>
                </a:lnSpc>
              </a:pPr>
              <a:r>
                <a:rPr lang="en-US" sz="1400" b="1" dirty="0">
                  <a:latin typeface="Calibri" panose="020F0502020204030204" pitchFamily="34" charset="0"/>
                  <a:cs typeface="Century Gothic"/>
                </a:rPr>
                <a:t>Independent Fund Manager </a:t>
              </a:r>
            </a:p>
          </p:txBody>
        </p:sp>
        <p:sp>
          <p:nvSpPr>
            <p:cNvPr id="234" name="Freeform 27"/>
            <p:cNvSpPr>
              <a:spLocks/>
            </p:cNvSpPr>
            <p:nvPr/>
          </p:nvSpPr>
          <p:spPr bwMode="auto">
            <a:xfrm flipH="1">
              <a:off x="3054981" y="1123950"/>
              <a:ext cx="1412244" cy="1319721"/>
            </a:xfrm>
            <a:custGeom>
              <a:avLst/>
              <a:gdLst>
                <a:gd name="T0" fmla="*/ 1005 w 1005"/>
                <a:gd name="T1" fmla="*/ 0 h 580"/>
                <a:gd name="T2" fmla="*/ 0 w 1005"/>
                <a:gd name="T3" fmla="*/ 504 h 580"/>
                <a:gd name="T4" fmla="*/ 0 w 1005"/>
                <a:gd name="T5" fmla="*/ 580 h 580"/>
                <a:gd name="T6" fmla="*/ 1005 w 1005"/>
                <a:gd name="T7" fmla="*/ 229 h 580"/>
                <a:gd name="T8" fmla="*/ 1005 w 1005"/>
                <a:gd name="T9" fmla="*/ 0 h 580"/>
              </a:gdLst>
              <a:ahLst/>
              <a:cxnLst>
                <a:cxn ang="0">
                  <a:pos x="T0" y="T1"/>
                </a:cxn>
                <a:cxn ang="0">
                  <a:pos x="T2" y="T3"/>
                </a:cxn>
                <a:cxn ang="0">
                  <a:pos x="T4" y="T5"/>
                </a:cxn>
                <a:cxn ang="0">
                  <a:pos x="T6" y="T7"/>
                </a:cxn>
                <a:cxn ang="0">
                  <a:pos x="T8" y="T9"/>
                </a:cxn>
              </a:cxnLst>
              <a:rect l="0" t="0" r="r" b="b"/>
              <a:pathLst>
                <a:path w="1005" h="580">
                  <a:moveTo>
                    <a:pt x="1005" y="0"/>
                  </a:moveTo>
                  <a:lnTo>
                    <a:pt x="0" y="504"/>
                  </a:lnTo>
                  <a:lnTo>
                    <a:pt x="0" y="580"/>
                  </a:lnTo>
                  <a:lnTo>
                    <a:pt x="1005" y="229"/>
                  </a:lnTo>
                  <a:lnTo>
                    <a:pt x="1005" y="0"/>
                  </a:lnTo>
                  <a:close/>
                </a:path>
              </a:pathLst>
            </a:custGeom>
            <a:solidFill>
              <a:schemeClr val="accent1">
                <a:alpha val="80000"/>
              </a:schemeClr>
            </a:solidFill>
            <a:ln>
              <a:noFill/>
            </a:ln>
          </p:spPr>
          <p:txBody>
            <a:bodyPr vert="horz" wrap="square" lIns="106918" tIns="53459" rIns="106918" bIns="53459" numCol="1" anchor="ctr" anchorCtr="0" compatLnSpc="1">
              <a:prstTxWarp prst="textNoShape">
                <a:avLst/>
              </a:prstTxWarp>
            </a:bodyPr>
            <a:lstStyle/>
            <a:p>
              <a:pPr algn="ctr"/>
              <a:endParaRPr lang="en-US" sz="1286" dirty="0">
                <a:solidFill>
                  <a:schemeClr val="bg1"/>
                </a:solidFill>
                <a:latin typeface="Century Gothic"/>
                <a:cs typeface="Century Gothic"/>
              </a:endParaRPr>
            </a:p>
          </p:txBody>
        </p:sp>
      </p:grpSp>
      <p:grpSp>
        <p:nvGrpSpPr>
          <p:cNvPr id="13" name="Group 12">
            <a:extLst>
              <a:ext uri="{FF2B5EF4-FFF2-40B4-BE49-F238E27FC236}">
                <a16:creationId xmlns:a16="http://schemas.microsoft.com/office/drawing/2014/main" id="{E8B668F1-64A9-4DD4-B7DE-E0F908C542C0}"/>
              </a:ext>
            </a:extLst>
          </p:cNvPr>
          <p:cNvGrpSpPr/>
          <p:nvPr/>
        </p:nvGrpSpPr>
        <p:grpSpPr>
          <a:xfrm>
            <a:off x="478295" y="3845476"/>
            <a:ext cx="4745101" cy="622565"/>
            <a:chOff x="409054" y="2282118"/>
            <a:chExt cx="4058171" cy="532439"/>
          </a:xfrm>
        </p:grpSpPr>
        <p:sp>
          <p:nvSpPr>
            <p:cNvPr id="227" name="Freeform 24"/>
            <p:cNvSpPr>
              <a:spLocks/>
            </p:cNvSpPr>
            <p:nvPr/>
          </p:nvSpPr>
          <p:spPr bwMode="auto">
            <a:xfrm flipH="1">
              <a:off x="409054" y="2282118"/>
              <a:ext cx="2645927" cy="525614"/>
            </a:xfrm>
            <a:custGeom>
              <a:avLst/>
              <a:gdLst>
                <a:gd name="T0" fmla="*/ 0 w 1304"/>
                <a:gd name="T1" fmla="*/ 0 h 231"/>
                <a:gd name="T2" fmla="*/ 1188 w 1304"/>
                <a:gd name="T3" fmla="*/ 0 h 231"/>
                <a:gd name="T4" fmla="*/ 1304 w 1304"/>
                <a:gd name="T5" fmla="*/ 115 h 231"/>
                <a:gd name="T6" fmla="*/ 1188 w 1304"/>
                <a:gd name="T7" fmla="*/ 231 h 231"/>
                <a:gd name="T8" fmla="*/ 0 w 1304"/>
                <a:gd name="T9" fmla="*/ 231 h 231"/>
                <a:gd name="T10" fmla="*/ 0 w 1304"/>
                <a:gd name="T11" fmla="*/ 0 h 231"/>
                <a:gd name="T12" fmla="*/ 0 w 1304"/>
                <a:gd name="T13" fmla="*/ 0 h 231"/>
              </a:gdLst>
              <a:ahLst/>
              <a:cxnLst>
                <a:cxn ang="0">
                  <a:pos x="T0" y="T1"/>
                </a:cxn>
                <a:cxn ang="0">
                  <a:pos x="T2" y="T3"/>
                </a:cxn>
                <a:cxn ang="0">
                  <a:pos x="T4" y="T5"/>
                </a:cxn>
                <a:cxn ang="0">
                  <a:pos x="T6" y="T7"/>
                </a:cxn>
                <a:cxn ang="0">
                  <a:pos x="T8" y="T9"/>
                </a:cxn>
                <a:cxn ang="0">
                  <a:pos x="T10" y="T11"/>
                </a:cxn>
                <a:cxn ang="0">
                  <a:pos x="T12" y="T13"/>
                </a:cxn>
              </a:cxnLst>
              <a:rect l="0" t="0" r="r" b="b"/>
              <a:pathLst>
                <a:path w="1304" h="231">
                  <a:moveTo>
                    <a:pt x="0" y="0"/>
                  </a:moveTo>
                  <a:lnTo>
                    <a:pt x="1188" y="0"/>
                  </a:lnTo>
                  <a:lnTo>
                    <a:pt x="1304" y="115"/>
                  </a:lnTo>
                  <a:lnTo>
                    <a:pt x="1188" y="231"/>
                  </a:lnTo>
                  <a:lnTo>
                    <a:pt x="0" y="231"/>
                  </a:lnTo>
                  <a:lnTo>
                    <a:pt x="0" y="0"/>
                  </a:lnTo>
                  <a:lnTo>
                    <a:pt x="0" y="0"/>
                  </a:lnTo>
                  <a:close/>
                </a:path>
              </a:pathLst>
            </a:custGeom>
            <a:solidFill>
              <a:schemeClr val="accent3"/>
            </a:solidFill>
            <a:ln>
              <a:noFill/>
            </a:ln>
          </p:spPr>
          <p:txBody>
            <a:bodyPr vert="horz" wrap="square" lIns="106918" tIns="53459" rIns="106918" bIns="53459" numCol="1" anchor="ctr" anchorCtr="0" compatLnSpc="1">
              <a:prstTxWarp prst="textNoShape">
                <a:avLst/>
              </a:prstTxWarp>
            </a:bodyPr>
            <a:lstStyle/>
            <a:p>
              <a:pPr algn="ctr">
                <a:lnSpc>
                  <a:spcPct val="130000"/>
                </a:lnSpc>
              </a:pPr>
              <a:r>
                <a:rPr lang="en-US" sz="1400" b="1" dirty="0">
                  <a:solidFill>
                    <a:schemeClr val="bg1"/>
                  </a:solidFill>
                  <a:latin typeface="Calibri" panose="020F0502020204030204" pitchFamily="34" charset="0"/>
                  <a:cs typeface="Century Gothic"/>
                </a:rPr>
                <a:t>Invests in </a:t>
              </a:r>
              <a:r>
                <a:rPr lang="en-US" sz="1400" b="1" dirty="0" err="1">
                  <a:solidFill>
                    <a:schemeClr val="bg1"/>
                  </a:solidFill>
                  <a:latin typeface="Calibri" panose="020F0502020204030204" pitchFamily="34" charset="0"/>
                  <a:cs typeface="Century Gothic"/>
                </a:rPr>
                <a:t>licence</a:t>
              </a:r>
              <a:r>
                <a:rPr lang="en-US" sz="1400" b="1" dirty="0">
                  <a:solidFill>
                    <a:schemeClr val="bg1"/>
                  </a:solidFill>
                  <a:latin typeface="Calibri" panose="020F0502020204030204" pitchFamily="34" charset="0"/>
                  <a:cs typeface="Century Gothic"/>
                </a:rPr>
                <a:t> projects £1million </a:t>
              </a:r>
            </a:p>
          </p:txBody>
        </p:sp>
        <p:sp>
          <p:nvSpPr>
            <p:cNvPr id="235" name="Freeform 28"/>
            <p:cNvSpPr>
              <a:spLocks/>
            </p:cNvSpPr>
            <p:nvPr/>
          </p:nvSpPr>
          <p:spPr bwMode="auto">
            <a:xfrm flipH="1">
              <a:off x="3054981" y="2282118"/>
              <a:ext cx="1412244" cy="532439"/>
            </a:xfrm>
            <a:custGeom>
              <a:avLst/>
              <a:gdLst>
                <a:gd name="T0" fmla="*/ 1005 w 1005"/>
                <a:gd name="T1" fmla="*/ 0 h 234"/>
                <a:gd name="T2" fmla="*/ 0 w 1005"/>
                <a:gd name="T3" fmla="*/ 155 h 234"/>
                <a:gd name="T4" fmla="*/ 0 w 1005"/>
                <a:gd name="T5" fmla="*/ 234 h 234"/>
                <a:gd name="T6" fmla="*/ 1005 w 1005"/>
                <a:gd name="T7" fmla="*/ 231 h 234"/>
                <a:gd name="T8" fmla="*/ 1005 w 1005"/>
                <a:gd name="T9" fmla="*/ 0 h 234"/>
              </a:gdLst>
              <a:ahLst/>
              <a:cxnLst>
                <a:cxn ang="0">
                  <a:pos x="T0" y="T1"/>
                </a:cxn>
                <a:cxn ang="0">
                  <a:pos x="T2" y="T3"/>
                </a:cxn>
                <a:cxn ang="0">
                  <a:pos x="T4" y="T5"/>
                </a:cxn>
                <a:cxn ang="0">
                  <a:pos x="T6" y="T7"/>
                </a:cxn>
                <a:cxn ang="0">
                  <a:pos x="T8" y="T9"/>
                </a:cxn>
              </a:cxnLst>
              <a:rect l="0" t="0" r="r" b="b"/>
              <a:pathLst>
                <a:path w="1005" h="234">
                  <a:moveTo>
                    <a:pt x="1005" y="0"/>
                  </a:moveTo>
                  <a:lnTo>
                    <a:pt x="0" y="155"/>
                  </a:lnTo>
                  <a:lnTo>
                    <a:pt x="0" y="234"/>
                  </a:lnTo>
                  <a:lnTo>
                    <a:pt x="1005" y="231"/>
                  </a:lnTo>
                  <a:lnTo>
                    <a:pt x="1005" y="0"/>
                  </a:lnTo>
                  <a:close/>
                </a:path>
              </a:pathLst>
            </a:custGeom>
            <a:solidFill>
              <a:schemeClr val="accent3">
                <a:alpha val="80000"/>
              </a:schemeClr>
            </a:solidFill>
            <a:ln>
              <a:noFill/>
            </a:ln>
          </p:spPr>
          <p:txBody>
            <a:bodyPr vert="horz" wrap="square" lIns="106918" tIns="53459" rIns="106918" bIns="53459" numCol="1" anchor="ctr" anchorCtr="0" compatLnSpc="1">
              <a:prstTxWarp prst="textNoShape">
                <a:avLst/>
              </a:prstTxWarp>
            </a:bodyPr>
            <a:lstStyle/>
            <a:p>
              <a:pPr algn="ctr"/>
              <a:endParaRPr lang="en-US" sz="1286" dirty="0">
                <a:solidFill>
                  <a:schemeClr val="bg1"/>
                </a:solidFill>
                <a:latin typeface="Century Gothic"/>
                <a:cs typeface="Century Gothic"/>
              </a:endParaRPr>
            </a:p>
          </p:txBody>
        </p:sp>
      </p:grpSp>
      <p:grpSp>
        <p:nvGrpSpPr>
          <p:cNvPr id="14" name="Group 13">
            <a:extLst>
              <a:ext uri="{FF2B5EF4-FFF2-40B4-BE49-F238E27FC236}">
                <a16:creationId xmlns:a16="http://schemas.microsoft.com/office/drawing/2014/main" id="{E6DEF30B-8438-45A4-8DC1-79456088FF8D}"/>
              </a:ext>
            </a:extLst>
          </p:cNvPr>
          <p:cNvGrpSpPr/>
          <p:nvPr/>
        </p:nvGrpSpPr>
        <p:grpSpPr>
          <a:xfrm>
            <a:off x="592833" y="4603729"/>
            <a:ext cx="4745101" cy="627888"/>
            <a:chOff x="409054" y="2855514"/>
            <a:chExt cx="4058171" cy="536991"/>
          </a:xfrm>
        </p:grpSpPr>
        <p:sp>
          <p:nvSpPr>
            <p:cNvPr id="230" name="Freeform 31"/>
            <p:cNvSpPr>
              <a:spLocks/>
            </p:cNvSpPr>
            <p:nvPr/>
          </p:nvSpPr>
          <p:spPr bwMode="auto">
            <a:xfrm flipH="1">
              <a:off x="409054" y="2869167"/>
              <a:ext cx="2645927" cy="523338"/>
            </a:xfrm>
            <a:custGeom>
              <a:avLst/>
              <a:gdLst>
                <a:gd name="T0" fmla="*/ 0 w 1304"/>
                <a:gd name="T1" fmla="*/ 230 h 230"/>
                <a:gd name="T2" fmla="*/ 1188 w 1304"/>
                <a:gd name="T3" fmla="*/ 230 h 230"/>
                <a:gd name="T4" fmla="*/ 1304 w 1304"/>
                <a:gd name="T5" fmla="*/ 115 h 230"/>
                <a:gd name="T6" fmla="*/ 1188 w 1304"/>
                <a:gd name="T7" fmla="*/ 0 h 230"/>
                <a:gd name="T8" fmla="*/ 0 w 1304"/>
                <a:gd name="T9" fmla="*/ 0 h 230"/>
                <a:gd name="T10" fmla="*/ 0 w 1304"/>
                <a:gd name="T11" fmla="*/ 230 h 230"/>
                <a:gd name="T12" fmla="*/ 0 w 1304"/>
                <a:gd name="T13" fmla="*/ 230 h 230"/>
              </a:gdLst>
              <a:ahLst/>
              <a:cxnLst>
                <a:cxn ang="0">
                  <a:pos x="T0" y="T1"/>
                </a:cxn>
                <a:cxn ang="0">
                  <a:pos x="T2" y="T3"/>
                </a:cxn>
                <a:cxn ang="0">
                  <a:pos x="T4" y="T5"/>
                </a:cxn>
                <a:cxn ang="0">
                  <a:pos x="T6" y="T7"/>
                </a:cxn>
                <a:cxn ang="0">
                  <a:pos x="T8" y="T9"/>
                </a:cxn>
                <a:cxn ang="0">
                  <a:pos x="T10" y="T11"/>
                </a:cxn>
                <a:cxn ang="0">
                  <a:pos x="T12" y="T13"/>
                </a:cxn>
              </a:cxnLst>
              <a:rect l="0" t="0" r="r" b="b"/>
              <a:pathLst>
                <a:path w="1304" h="230">
                  <a:moveTo>
                    <a:pt x="0" y="230"/>
                  </a:moveTo>
                  <a:lnTo>
                    <a:pt x="1188" y="230"/>
                  </a:lnTo>
                  <a:lnTo>
                    <a:pt x="1304" y="115"/>
                  </a:lnTo>
                  <a:lnTo>
                    <a:pt x="1188" y="0"/>
                  </a:lnTo>
                  <a:lnTo>
                    <a:pt x="0" y="0"/>
                  </a:lnTo>
                  <a:lnTo>
                    <a:pt x="0" y="230"/>
                  </a:lnTo>
                  <a:lnTo>
                    <a:pt x="0" y="230"/>
                  </a:lnTo>
                  <a:close/>
                </a:path>
              </a:pathLst>
            </a:custGeom>
            <a:solidFill>
              <a:schemeClr val="accent4"/>
            </a:solidFill>
            <a:ln>
              <a:noFill/>
            </a:ln>
          </p:spPr>
          <p:txBody>
            <a:bodyPr vert="horz" wrap="square" lIns="106918" tIns="53459" rIns="106918" bIns="53459" numCol="1" anchor="ctr" anchorCtr="0" compatLnSpc="1">
              <a:prstTxWarp prst="textNoShape">
                <a:avLst/>
              </a:prstTxWarp>
            </a:bodyPr>
            <a:lstStyle/>
            <a:p>
              <a:pPr algn="ctr">
                <a:lnSpc>
                  <a:spcPct val="130000"/>
                </a:lnSpc>
              </a:pPr>
              <a:r>
                <a:rPr lang="en-US" sz="1400" b="1" dirty="0">
                  <a:latin typeface="Calibri" panose="020F0502020204030204" pitchFamily="34" charset="0"/>
                  <a:cs typeface="Century Gothic"/>
                </a:rPr>
                <a:t>Target &gt;3x net return</a:t>
              </a:r>
            </a:p>
          </p:txBody>
        </p:sp>
        <p:sp>
          <p:nvSpPr>
            <p:cNvPr id="239" name="Freeform 35"/>
            <p:cNvSpPr>
              <a:spLocks/>
            </p:cNvSpPr>
            <p:nvPr/>
          </p:nvSpPr>
          <p:spPr bwMode="auto">
            <a:xfrm flipH="1">
              <a:off x="3054981" y="2855514"/>
              <a:ext cx="1412244" cy="536990"/>
            </a:xfrm>
            <a:custGeom>
              <a:avLst/>
              <a:gdLst>
                <a:gd name="T0" fmla="*/ 1005 w 1005"/>
                <a:gd name="T1" fmla="*/ 236 h 236"/>
                <a:gd name="T2" fmla="*/ 0 w 1005"/>
                <a:gd name="T3" fmla="*/ 79 h 236"/>
                <a:gd name="T4" fmla="*/ 0 w 1005"/>
                <a:gd name="T5" fmla="*/ 0 h 236"/>
                <a:gd name="T6" fmla="*/ 1005 w 1005"/>
                <a:gd name="T7" fmla="*/ 6 h 236"/>
                <a:gd name="T8" fmla="*/ 1005 w 1005"/>
                <a:gd name="T9" fmla="*/ 236 h 236"/>
              </a:gdLst>
              <a:ahLst/>
              <a:cxnLst>
                <a:cxn ang="0">
                  <a:pos x="T0" y="T1"/>
                </a:cxn>
                <a:cxn ang="0">
                  <a:pos x="T2" y="T3"/>
                </a:cxn>
                <a:cxn ang="0">
                  <a:pos x="T4" y="T5"/>
                </a:cxn>
                <a:cxn ang="0">
                  <a:pos x="T6" y="T7"/>
                </a:cxn>
                <a:cxn ang="0">
                  <a:pos x="T8" y="T9"/>
                </a:cxn>
              </a:cxnLst>
              <a:rect l="0" t="0" r="r" b="b"/>
              <a:pathLst>
                <a:path w="1005" h="236">
                  <a:moveTo>
                    <a:pt x="1005" y="236"/>
                  </a:moveTo>
                  <a:lnTo>
                    <a:pt x="0" y="79"/>
                  </a:lnTo>
                  <a:lnTo>
                    <a:pt x="0" y="0"/>
                  </a:lnTo>
                  <a:lnTo>
                    <a:pt x="1005" y="6"/>
                  </a:lnTo>
                  <a:lnTo>
                    <a:pt x="1005" y="236"/>
                  </a:lnTo>
                  <a:close/>
                </a:path>
              </a:pathLst>
            </a:custGeom>
            <a:solidFill>
              <a:schemeClr val="accent4">
                <a:alpha val="80000"/>
              </a:schemeClr>
            </a:solidFill>
            <a:ln>
              <a:noFill/>
            </a:ln>
          </p:spPr>
          <p:txBody>
            <a:bodyPr vert="horz" wrap="square" lIns="106918" tIns="53459" rIns="106918" bIns="53459" numCol="1" anchor="ctr" anchorCtr="0" compatLnSpc="1">
              <a:prstTxWarp prst="textNoShape">
                <a:avLst/>
              </a:prstTxWarp>
            </a:bodyPr>
            <a:lstStyle/>
            <a:p>
              <a:pPr algn="ctr"/>
              <a:endParaRPr lang="en-US" sz="1286" dirty="0">
                <a:solidFill>
                  <a:schemeClr val="bg1"/>
                </a:solidFill>
                <a:latin typeface="Century Gothic"/>
                <a:cs typeface="Century Gothic"/>
              </a:endParaRPr>
            </a:p>
          </p:txBody>
        </p:sp>
      </p:grpSp>
      <p:sp>
        <p:nvSpPr>
          <p:cNvPr id="240" name="Oval 239"/>
          <p:cNvSpPr/>
          <p:nvPr/>
        </p:nvSpPr>
        <p:spPr>
          <a:xfrm>
            <a:off x="4305330" y="3059078"/>
            <a:ext cx="2065208" cy="2065208"/>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5" b="1" dirty="0">
              <a:latin typeface="Century Gothic"/>
              <a:cs typeface="Century Gothic"/>
            </a:endParaRPr>
          </a:p>
        </p:txBody>
      </p:sp>
      <p:pic>
        <p:nvPicPr>
          <p:cNvPr id="48" name="Picture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647" y="3727377"/>
            <a:ext cx="1875461" cy="759078"/>
          </a:xfrm>
          <a:prstGeom prst="rect">
            <a:avLst/>
          </a:prstGeom>
        </p:spPr>
      </p:pic>
    </p:spTree>
    <p:extLst>
      <p:ext uri="{BB962C8B-B14F-4D97-AF65-F5344CB8AC3E}">
        <p14:creationId xmlns:p14="http://schemas.microsoft.com/office/powerpoint/2010/main" val="139908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0"/>
                                        </p:tgtEl>
                                        <p:attrNameLst>
                                          <p:attrName>style.visibility</p:attrName>
                                        </p:attrNameLst>
                                      </p:cBhvr>
                                      <p:to>
                                        <p:strVal val="visible"/>
                                      </p:to>
                                    </p:set>
                                    <p:anim calcmode="lin" valueType="num">
                                      <p:cBhvr>
                                        <p:cTn id="7" dur="500" fill="hold"/>
                                        <p:tgtEl>
                                          <p:spTgt spid="240"/>
                                        </p:tgtEl>
                                        <p:attrNameLst>
                                          <p:attrName>ppt_w</p:attrName>
                                        </p:attrNameLst>
                                      </p:cBhvr>
                                      <p:tavLst>
                                        <p:tav tm="0">
                                          <p:val>
                                            <p:fltVal val="0"/>
                                          </p:val>
                                        </p:tav>
                                        <p:tav tm="100000">
                                          <p:val>
                                            <p:strVal val="#ppt_w"/>
                                          </p:val>
                                        </p:tav>
                                      </p:tavLst>
                                    </p:anim>
                                    <p:anim calcmode="lin" valueType="num">
                                      <p:cBhvr>
                                        <p:cTn id="8" dur="500" fill="hold"/>
                                        <p:tgtEl>
                                          <p:spTgt spid="240"/>
                                        </p:tgtEl>
                                        <p:attrNameLst>
                                          <p:attrName>ppt_h</p:attrName>
                                        </p:attrNameLst>
                                      </p:cBhvr>
                                      <p:tavLst>
                                        <p:tav tm="0">
                                          <p:val>
                                            <p:fltVal val="0"/>
                                          </p:val>
                                        </p:tav>
                                        <p:tav tm="100000">
                                          <p:val>
                                            <p:strVal val="#ppt_h"/>
                                          </p:val>
                                        </p:tav>
                                      </p:tavLst>
                                    </p:anim>
                                    <p:animEffect transition="in" filter="fade">
                                      <p:cBhvr>
                                        <p:cTn id="9" dur="500"/>
                                        <p:tgtEl>
                                          <p:spTgt spid="240"/>
                                        </p:tgtEl>
                                      </p:cBhvr>
                                    </p:animEffect>
                                  </p:childTnLst>
                                </p:cTn>
                              </p:par>
                              <p:par>
                                <p:cTn id="10" presetID="31" presetClass="entr" presetSubtype="0" fill="hold" grpId="1" nodeType="withEffect">
                                  <p:stCondLst>
                                    <p:cond delay="0"/>
                                  </p:stCondLst>
                                  <p:childTnLst>
                                    <p:set>
                                      <p:cBhvr>
                                        <p:cTn id="11" dur="1" fill="hold">
                                          <p:stCondLst>
                                            <p:cond delay="0"/>
                                          </p:stCondLst>
                                        </p:cTn>
                                        <p:tgtEl>
                                          <p:spTgt spid="240"/>
                                        </p:tgtEl>
                                        <p:attrNameLst>
                                          <p:attrName>style.visibility</p:attrName>
                                        </p:attrNameLst>
                                      </p:cBhvr>
                                      <p:to>
                                        <p:strVal val="visible"/>
                                      </p:to>
                                    </p:set>
                                    <p:anim calcmode="lin" valueType="num">
                                      <p:cBhvr>
                                        <p:cTn id="12" dur="500" fill="hold"/>
                                        <p:tgtEl>
                                          <p:spTgt spid="240"/>
                                        </p:tgtEl>
                                        <p:attrNameLst>
                                          <p:attrName>ppt_w</p:attrName>
                                        </p:attrNameLst>
                                      </p:cBhvr>
                                      <p:tavLst>
                                        <p:tav tm="0">
                                          <p:val>
                                            <p:fltVal val="0"/>
                                          </p:val>
                                        </p:tav>
                                        <p:tav tm="100000">
                                          <p:val>
                                            <p:strVal val="#ppt_w"/>
                                          </p:val>
                                        </p:tav>
                                      </p:tavLst>
                                    </p:anim>
                                    <p:anim calcmode="lin" valueType="num">
                                      <p:cBhvr>
                                        <p:cTn id="13" dur="500" fill="hold"/>
                                        <p:tgtEl>
                                          <p:spTgt spid="240"/>
                                        </p:tgtEl>
                                        <p:attrNameLst>
                                          <p:attrName>ppt_h</p:attrName>
                                        </p:attrNameLst>
                                      </p:cBhvr>
                                      <p:tavLst>
                                        <p:tav tm="0">
                                          <p:val>
                                            <p:fltVal val="0"/>
                                          </p:val>
                                        </p:tav>
                                        <p:tav tm="100000">
                                          <p:val>
                                            <p:strVal val="#ppt_h"/>
                                          </p:val>
                                        </p:tav>
                                      </p:tavLst>
                                    </p:anim>
                                    <p:anim calcmode="lin" valueType="num">
                                      <p:cBhvr>
                                        <p:cTn id="14" dur="500" fill="hold"/>
                                        <p:tgtEl>
                                          <p:spTgt spid="240"/>
                                        </p:tgtEl>
                                        <p:attrNameLst>
                                          <p:attrName>style.rotation</p:attrName>
                                        </p:attrNameLst>
                                      </p:cBhvr>
                                      <p:tavLst>
                                        <p:tav tm="0">
                                          <p:val>
                                            <p:fltVal val="90"/>
                                          </p:val>
                                        </p:tav>
                                        <p:tav tm="100000">
                                          <p:val>
                                            <p:fltVal val="0"/>
                                          </p:val>
                                        </p:tav>
                                      </p:tavLst>
                                    </p:anim>
                                    <p:animEffect transition="in" filter="fade">
                                      <p:cBhvr>
                                        <p:cTn id="15" dur="500"/>
                                        <p:tgtEl>
                                          <p:spTgt spid="240"/>
                                        </p:tgtEl>
                                      </p:cBhvr>
                                    </p:animEffect>
                                  </p:childTnLst>
                                </p:cTn>
                              </p:par>
                            </p:childTnLst>
                          </p:cTn>
                        </p:par>
                        <p:par>
                          <p:cTn id="16" fill="hold">
                            <p:stCondLst>
                              <p:cond delay="500"/>
                            </p:stCondLst>
                            <p:childTnLst>
                              <p:par>
                                <p:cTn id="17" presetID="22" presetClass="entr" presetSubtype="2"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par>
                                <p:cTn id="20" presetID="22" presetClass="entr" presetSubtype="2" fill="hold" nodeType="withEffect">
                                  <p:stCondLst>
                                    <p:cond delay="10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500"/>
                                        <p:tgtEl>
                                          <p:spTgt spid="12"/>
                                        </p:tgtEl>
                                      </p:cBhvr>
                                    </p:animEffect>
                                  </p:childTnLst>
                                </p:cTn>
                              </p:par>
                              <p:par>
                                <p:cTn id="23" presetID="22" presetClass="entr" presetSubtype="8" fill="hold" nodeType="withEffect">
                                  <p:stCondLst>
                                    <p:cond delay="10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22" presetClass="entr" presetSubtype="8" fill="hold" nodeType="withEffect">
                                  <p:stCondLst>
                                    <p:cond delay="10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par>
                                <p:cTn id="29" presetID="22" presetClass="entr" presetSubtype="8" fill="hold" nodeType="withEffect">
                                  <p:stCondLst>
                                    <p:cond delay="20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par>
                                <p:cTn id="32" presetID="22" presetClass="entr" presetSubtype="2" fill="hold" nodeType="withEffect">
                                  <p:stCondLst>
                                    <p:cond delay="20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par>
                                <p:cTn id="35" presetID="22" presetClass="entr" presetSubtype="2" fill="hold" nodeType="withEffect">
                                  <p:stCondLst>
                                    <p:cond delay="30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par>
                                <p:cTn id="38" presetID="22" presetClass="entr" presetSubtype="8" fill="hold" nodeType="withEffect">
                                  <p:stCondLst>
                                    <p:cond delay="30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animBg="1"/>
      <p:bldP spid="240" grpId="1" animBg="1"/>
    </p:bldLst>
  </p:timing>
</p:sld>
</file>

<file path=ppt/theme/theme1.xml><?xml version="1.0" encoding="utf-8"?>
<a:theme xmlns:a="http://schemas.openxmlformats.org/drawingml/2006/main" name="UCLB-Powerpoint-template (1)">
  <a:themeElements>
    <a:clrScheme name="Custom 881">
      <a:dk1>
        <a:sysClr val="windowText" lastClr="000000"/>
      </a:dk1>
      <a:lt1>
        <a:sysClr val="window" lastClr="FFFFFF"/>
      </a:lt1>
      <a:dk2>
        <a:srgbClr val="003E4D"/>
      </a:dk2>
      <a:lt2>
        <a:srgbClr val="E7E6E6"/>
      </a:lt2>
      <a:accent1>
        <a:srgbClr val="B4BD00"/>
      </a:accent1>
      <a:accent2>
        <a:srgbClr val="002854"/>
      </a:accent2>
      <a:accent3>
        <a:srgbClr val="4D7883"/>
      </a:accent3>
      <a:accent4>
        <a:srgbClr val="CBD14D"/>
      </a:accent4>
      <a:accent5>
        <a:srgbClr val="99B1B7"/>
      </a:accent5>
      <a:accent6>
        <a:srgbClr val="E1E59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800" dirty="0" smtClean="0"/>
        </a:defPPr>
      </a:lstStyle>
    </a:txDef>
  </a:objectDefaults>
  <a:extraClrSchemeLst/>
  <a:extLst>
    <a:ext uri="{05A4C25C-085E-4340-85A3-A5531E510DB2}">
      <thm15:themeFamily xmlns:thm15="http://schemas.microsoft.com/office/thememl/2012/main" name="UCLB Presentation Template v1.potx" id="{70007E22-8F4F-4161-9885-578A09BCB349}" vid="{3C8C1C51-592C-40D8-BBF0-17101D453D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UCLB-Powerpoint-template (1)</Template>
  <TotalTime>1503</TotalTime>
  <Words>3542</Words>
  <Application>Microsoft Office PowerPoint</Application>
  <PresentationFormat>Custom</PresentationFormat>
  <Paragraphs>456</Paragraphs>
  <Slides>27</Slides>
  <Notes>21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MS PGothic</vt:lpstr>
      <vt:lpstr>MS PGothic</vt:lpstr>
      <vt:lpstr>Arial</vt:lpstr>
      <vt:lpstr>Bebas Neue</vt:lpstr>
      <vt:lpstr>Calibri</vt:lpstr>
      <vt:lpstr>Calibri Light</vt:lpstr>
      <vt:lpstr>Century Gothic</vt:lpstr>
      <vt:lpstr>Nexa Bold</vt:lpstr>
      <vt:lpstr>Open Sans</vt:lpstr>
      <vt:lpstr>TeeFranklin-Book</vt:lpstr>
      <vt:lpstr>Wingdings</vt:lpstr>
      <vt:lpstr>Wingdings 2</vt:lpstr>
      <vt:lpstr>UCLB-Powerpoint-template (1)</vt:lpstr>
      <vt:lpstr>Intellectual Property and Commercialisation</vt:lpstr>
      <vt:lpstr>Commercialisation of Translational Research</vt:lpstr>
      <vt:lpstr>Commercialisation of Translational Research</vt:lpstr>
      <vt:lpstr>We help support and commercialise research from UCL and NHS trusts associated with UCL</vt:lpstr>
      <vt:lpstr>Bringing Innovation to life</vt:lpstr>
      <vt:lpstr>Commercialisation of Translational Research</vt:lpstr>
      <vt:lpstr>PowerPoint Presentation</vt:lpstr>
      <vt:lpstr>Maximising Research Impact</vt:lpstr>
      <vt:lpstr>PowerPoint Presentation</vt:lpstr>
      <vt:lpstr>PowerPoint Presentation</vt:lpstr>
      <vt:lpstr>Different Types of Intellectual Property</vt:lpstr>
      <vt:lpstr>Different Types of Intellectual Property</vt:lpstr>
      <vt:lpstr>Different Types of Intellectual Property</vt:lpstr>
      <vt:lpstr>Different Types of Intellectual Property</vt:lpstr>
      <vt:lpstr>Different Types of Intellectual Property</vt:lpstr>
      <vt:lpstr>Different Types of Intellectual Property</vt:lpstr>
      <vt:lpstr>Patents: protect how something works</vt:lpstr>
      <vt:lpstr>PowerPoint Presentation</vt:lpstr>
      <vt:lpstr>UCL Revenue Sharing Policy</vt:lpstr>
      <vt:lpstr>Commercialisation of Translational Research</vt:lpstr>
      <vt:lpstr>PowerPoint Presentation</vt:lpstr>
      <vt:lpstr>PowerPoint Presentation</vt:lpstr>
      <vt:lpstr>PowerPoint Presentation</vt:lpstr>
      <vt:lpstr>PowerPoint Presentation</vt:lpstr>
      <vt:lpstr>Common Success Factors</vt:lpstr>
      <vt:lpstr>How can UCLB help?</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Commercialisation of regenerative Medicine</dc:title>
  <dc:creator>uclb</dc:creator>
  <cp:lastModifiedBy>Sarah Mayhew</cp:lastModifiedBy>
  <cp:revision>105</cp:revision>
  <dcterms:created xsi:type="dcterms:W3CDTF">2019-01-14T09:11:35Z</dcterms:created>
  <dcterms:modified xsi:type="dcterms:W3CDTF">2019-09-18T15:26:20Z</dcterms:modified>
</cp:coreProperties>
</file>