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2"/>
  </p:notesMasterIdLst>
  <p:sldIdLst>
    <p:sldId id="257" r:id="rId5"/>
    <p:sldId id="287" r:id="rId6"/>
    <p:sldId id="289" r:id="rId7"/>
    <p:sldId id="267" r:id="rId8"/>
    <p:sldId id="308" r:id="rId9"/>
    <p:sldId id="269" r:id="rId10"/>
    <p:sldId id="290" r:id="rId11"/>
    <p:sldId id="302" r:id="rId12"/>
    <p:sldId id="305" r:id="rId13"/>
    <p:sldId id="299" r:id="rId14"/>
    <p:sldId id="306" r:id="rId15"/>
    <p:sldId id="298" r:id="rId16"/>
    <p:sldId id="300" r:id="rId17"/>
    <p:sldId id="309" r:id="rId18"/>
    <p:sldId id="310" r:id="rId19"/>
    <p:sldId id="292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wbridge, Fiona" initials="SF" lastIdx="6" clrIdx="0">
    <p:extLst>
      <p:ext uri="{19B8F6BF-5375-455C-9EA6-DF929625EA0E}">
        <p15:presenceInfo xmlns:p15="http://schemas.microsoft.com/office/powerpoint/2012/main" userId="S::ccaafis@ucl.ac.uk::b7ba87da-66ec-4828-a341-cecf1be244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9966FF"/>
    <a:srgbClr val="CC0099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E3728-C89E-1F4B-A130-6164C23C773F}" v="12" dt="2019-09-18T11:52:35.46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77"/>
    <p:restoredTop sz="50000"/>
  </p:normalViewPr>
  <p:slideViewPr>
    <p:cSldViewPr snapToGrid="0" snapToObjects="1">
      <p:cViewPr varScale="1">
        <p:scale>
          <a:sx n="42" d="100"/>
          <a:sy n="42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ing, Samantha" userId="c9d61cdf-d120-41b6-8651-0c8fa5ff4ddc" providerId="ADAL" clId="{6C0E3728-C89E-1F4B-A130-6164C23C773F}"/>
    <pc:docChg chg="custSel addSld delSld modSld">
      <pc:chgData name="Fanning, Samantha" userId="c9d61cdf-d120-41b6-8651-0c8fa5ff4ddc" providerId="ADAL" clId="{6C0E3728-C89E-1F4B-A130-6164C23C773F}" dt="2019-09-18T11:52:35.465" v="316"/>
      <pc:docMkLst>
        <pc:docMk/>
      </pc:docMkLst>
      <pc:sldChg chg="modSp">
        <pc:chgData name="Fanning, Samantha" userId="c9d61cdf-d120-41b6-8651-0c8fa5ff4ddc" providerId="ADAL" clId="{6C0E3728-C89E-1F4B-A130-6164C23C773F}" dt="2019-09-18T11:37:36.684" v="32" actId="20577"/>
        <pc:sldMkLst>
          <pc:docMk/>
          <pc:sldMk cId="1240261637" sldId="287"/>
        </pc:sldMkLst>
        <pc:spChg chg="mod">
          <ac:chgData name="Fanning, Samantha" userId="c9d61cdf-d120-41b6-8651-0c8fa5ff4ddc" providerId="ADAL" clId="{6C0E3728-C89E-1F4B-A130-6164C23C773F}" dt="2019-09-18T11:37:36.684" v="32" actId="20577"/>
          <ac:spMkLst>
            <pc:docMk/>
            <pc:sldMk cId="1240261637" sldId="287"/>
            <ac:spMk id="2" creationId="{00000000-0000-0000-0000-000000000000}"/>
          </ac:spMkLst>
        </pc:spChg>
      </pc:sldChg>
      <pc:sldChg chg="del">
        <pc:chgData name="Fanning, Samantha" userId="c9d61cdf-d120-41b6-8651-0c8fa5ff4ddc" providerId="ADAL" clId="{6C0E3728-C89E-1F4B-A130-6164C23C773F}" dt="2019-09-18T11:39:21.362" v="34" actId="2696"/>
        <pc:sldMkLst>
          <pc:docMk/>
          <pc:sldMk cId="3749091415" sldId="304"/>
        </pc:sldMkLst>
      </pc:sldChg>
      <pc:sldChg chg="del">
        <pc:chgData name="Fanning, Samantha" userId="c9d61cdf-d120-41b6-8651-0c8fa5ff4ddc" providerId="ADAL" clId="{6C0E3728-C89E-1F4B-A130-6164C23C773F}" dt="2019-09-18T11:39:19.506" v="33" actId="2696"/>
        <pc:sldMkLst>
          <pc:docMk/>
          <pc:sldMk cId="418621992" sldId="307"/>
        </pc:sldMkLst>
      </pc:sldChg>
      <pc:sldChg chg="add del">
        <pc:chgData name="Fanning, Samantha" userId="c9d61cdf-d120-41b6-8651-0c8fa5ff4ddc" providerId="ADAL" clId="{6C0E3728-C89E-1F4B-A130-6164C23C773F}" dt="2019-09-18T11:45:59.112" v="37" actId="2696"/>
        <pc:sldMkLst>
          <pc:docMk/>
          <pc:sldMk cId="1685520559" sldId="310"/>
        </pc:sldMkLst>
      </pc:sldChg>
      <pc:sldChg chg="del">
        <pc:chgData name="Fanning, Samantha" userId="c9d61cdf-d120-41b6-8651-0c8fa5ff4ddc" providerId="ADAL" clId="{6C0E3728-C89E-1F4B-A130-6164C23C773F}" dt="2019-09-18T11:39:34.707" v="35" actId="2696"/>
        <pc:sldMkLst>
          <pc:docMk/>
          <pc:sldMk cId="2018693422" sldId="310"/>
        </pc:sldMkLst>
      </pc:sldChg>
      <pc:sldChg chg="addSp delSp modSp add modAnim">
        <pc:chgData name="Fanning, Samantha" userId="c9d61cdf-d120-41b6-8651-0c8fa5ff4ddc" providerId="ADAL" clId="{6C0E3728-C89E-1F4B-A130-6164C23C773F}" dt="2019-09-18T11:52:35.465" v="316"/>
        <pc:sldMkLst>
          <pc:docMk/>
          <pc:sldMk cId="2242540459" sldId="310"/>
        </pc:sldMkLst>
        <pc:spChg chg="mod">
          <ac:chgData name="Fanning, Samantha" userId="c9d61cdf-d120-41b6-8651-0c8fa5ff4ddc" providerId="ADAL" clId="{6C0E3728-C89E-1F4B-A130-6164C23C773F}" dt="2019-09-18T11:46:37.536" v="98" actId="5793"/>
          <ac:spMkLst>
            <pc:docMk/>
            <pc:sldMk cId="2242540459" sldId="310"/>
            <ac:spMk id="2" creationId="{00000000-0000-0000-0000-000000000000}"/>
          </ac:spMkLst>
        </pc:spChg>
        <pc:spChg chg="mod">
          <ac:chgData name="Fanning, Samantha" userId="c9d61cdf-d120-41b6-8651-0c8fa5ff4ddc" providerId="ADAL" clId="{6C0E3728-C89E-1F4B-A130-6164C23C773F}" dt="2019-09-18T11:47:35.966" v="281" actId="14100"/>
          <ac:spMkLst>
            <pc:docMk/>
            <pc:sldMk cId="2242540459" sldId="310"/>
            <ac:spMk id="4" creationId="{C42FE036-9B10-B94A-8876-73C272864559}"/>
          </ac:spMkLst>
        </pc:spChg>
        <pc:picChg chg="del">
          <ac:chgData name="Fanning, Samantha" userId="c9d61cdf-d120-41b6-8651-0c8fa5ff4ddc" providerId="ADAL" clId="{6C0E3728-C89E-1F4B-A130-6164C23C773F}" dt="2019-09-18T11:46:09.204" v="39" actId="478"/>
          <ac:picMkLst>
            <pc:docMk/>
            <pc:sldMk cId="2242540459" sldId="310"/>
            <ac:picMk id="5" creationId="{DE79A155-F486-104E-9CD5-BDE450221BE6}"/>
          </ac:picMkLst>
        </pc:picChg>
        <pc:picChg chg="add mod">
          <ac:chgData name="Fanning, Samantha" userId="c9d61cdf-d120-41b6-8651-0c8fa5ff4ddc" providerId="ADAL" clId="{6C0E3728-C89E-1F4B-A130-6164C23C773F}" dt="2019-09-18T11:51:34.529" v="305" actId="962"/>
          <ac:picMkLst>
            <pc:docMk/>
            <pc:sldMk cId="2242540459" sldId="310"/>
            <ac:picMk id="7" creationId="{64545BC8-F2F0-134E-A9CE-1A7355E144D2}"/>
          </ac:picMkLst>
        </pc:picChg>
        <pc:picChg chg="add mod">
          <ac:chgData name="Fanning, Samantha" userId="c9d61cdf-d120-41b6-8651-0c8fa5ff4ddc" providerId="ADAL" clId="{6C0E3728-C89E-1F4B-A130-6164C23C773F}" dt="2019-09-18T11:51:40.171" v="306" actId="1076"/>
          <ac:picMkLst>
            <pc:docMk/>
            <pc:sldMk cId="2242540459" sldId="310"/>
            <ac:picMk id="9" creationId="{3733452B-F7F4-1848-A397-6F9A26BCEA53}"/>
          </ac:picMkLst>
        </pc:picChg>
        <pc:picChg chg="add mod">
          <ac:chgData name="Fanning, Samantha" userId="c9d61cdf-d120-41b6-8651-0c8fa5ff4ddc" providerId="ADAL" clId="{6C0E3728-C89E-1F4B-A130-6164C23C773F}" dt="2019-09-18T11:51:48.742" v="308" actId="1076"/>
          <ac:picMkLst>
            <pc:docMk/>
            <pc:sldMk cId="2242540459" sldId="310"/>
            <ac:picMk id="11" creationId="{2F001021-2F9F-1A41-BD41-FE30090CC65C}"/>
          </ac:picMkLst>
        </pc:picChg>
        <pc:picChg chg="add mod">
          <ac:chgData name="Fanning, Samantha" userId="c9d61cdf-d120-41b6-8651-0c8fa5ff4ddc" providerId="ADAL" clId="{6C0E3728-C89E-1F4B-A130-6164C23C773F}" dt="2019-09-18T11:51:43.294" v="307" actId="1076"/>
          <ac:picMkLst>
            <pc:docMk/>
            <pc:sldMk cId="2242540459" sldId="310"/>
            <ac:picMk id="13" creationId="{30EA9B2A-17E7-2A41-BA7B-C3EA156769AD}"/>
          </ac:picMkLst>
        </pc:picChg>
        <pc:picChg chg="add mod">
          <ac:chgData name="Fanning, Samantha" userId="c9d61cdf-d120-41b6-8651-0c8fa5ff4ddc" providerId="ADAL" clId="{6C0E3728-C89E-1F4B-A130-6164C23C773F}" dt="2019-09-18T11:52:24.672" v="315" actId="962"/>
          <ac:picMkLst>
            <pc:docMk/>
            <pc:sldMk cId="2242540459" sldId="310"/>
            <ac:picMk id="15" creationId="{83789A28-08D4-AC43-ADA3-9815D00AF8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D0050-E11F-0142-B69A-9E15622EF9B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96700-9AEB-9447-8864-1529D3DA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7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3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7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05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9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3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0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5" y="758868"/>
            <a:ext cx="111171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2341103"/>
            <a:ext cx="11117179" cy="438037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2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8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4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7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3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8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7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1F63-2A35-45FC-A031-8AC0F13E5CD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AAF9-F102-4423-B6CD-5B885AB8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50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ucl.ac.uk/isd/services/websites-apps/creating-accessible-content/websites-wikis-and-blog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iki.ucl.ac.uk/display/UCLELearning/UCL+E-Learning+Baseline:+enhancing+e-learning+provision#UCLE-LearningBaseline:enhancinge-learningprovision-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oodle-1819.ucl.ac.uk/course/view.php?id=9078" TargetMode="External"/><Relationship Id="rId7" Type="http://schemas.openxmlformats.org/officeDocument/2006/relationships/hyperlink" Target="https://www.jisc.ac.uk/guides/getting-started-with-accessibility-and-inclusion" TargetMode="External"/><Relationship Id="rId2" Type="http://schemas.openxmlformats.org/officeDocument/2006/relationships/hyperlink" Target="https://www.ucl.ac.uk/isd/services/websites-apps/creating-accessible-con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cessibility.blog.gov.uk/2016/09/02/dos-and-donts-on-designing-for-accessibility/" TargetMode="External"/><Relationship Id="rId5" Type="http://schemas.openxmlformats.org/officeDocument/2006/relationships/hyperlink" Target="https://gds.blog.gov.uk/2018/09/24/how-were-helping-public-sector-websites-meet-accessibility-requirements/" TargetMode="External"/><Relationship Id="rId4" Type="http://schemas.openxmlformats.org/officeDocument/2006/relationships/hyperlink" Target="https://wiki.ucl.ac.uk/display/UCLELearning/UCL+E-Learning+Baseline:+enhancing+e-learning+provision#UCLE-LearningBaseline:enhancinge-learningprovision-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ucl.ac.uk/digital-accessibilit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.uk/uksi/2018/952/made" TargetMode="External"/><Relationship Id="rId7" Type="http://schemas.openxmlformats.org/officeDocument/2006/relationships/image" Target="../media/image4.svg"/><Relationship Id="rId2" Type="http://schemas.openxmlformats.org/officeDocument/2006/relationships/hyperlink" Target="https://eur-lex.europa.eu/legal-content/EN/TXT/?uri=uriserv:OJ.L_.2016.327.01.0001.01.ENG&amp;toc=OJ:L:2016:327:T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s://www.policyconnect.org.uk/news/report-launches-new-regulations-will-make-blended-learning-accessible-all-studen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5945"/>
            <a:ext cx="9144000" cy="1534018"/>
          </a:xfrm>
        </p:spPr>
        <p:txBody>
          <a:bodyPr anchor="t">
            <a:normAutofit/>
          </a:bodyPr>
          <a:lstStyle/>
          <a:p>
            <a:pPr algn="l"/>
            <a:r>
              <a:rPr lang="en-GB">
                <a:latin typeface="+mn-lt"/>
              </a:rPr>
              <a:t>Digital Accessibility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en-GB" sz="3800" dirty="0"/>
              <a:t>The new regulations and what they mean for UCL’s digital platforms</a:t>
            </a:r>
          </a:p>
          <a:p>
            <a:pPr algn="l"/>
            <a:endParaRPr lang="en-GB" sz="3800" dirty="0"/>
          </a:p>
          <a:p>
            <a:pPr algn="l"/>
            <a:r>
              <a:rPr lang="en-GB" sz="3800" dirty="0"/>
              <a:t>Samantha Fanning, Head of Digital</a:t>
            </a:r>
          </a:p>
          <a:p>
            <a:pPr algn="l"/>
            <a:endParaRPr lang="en-GB" dirty="0"/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Grey areas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341103"/>
            <a:ext cx="10230946" cy="438037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GB" dirty="0"/>
              <a:t>There are quite a few, not least </a:t>
            </a:r>
          </a:p>
          <a:p>
            <a:pPr marL="800100" lvl="1" indent="-342900">
              <a:spcAft>
                <a:spcPts val="1200"/>
              </a:spcAft>
            </a:pPr>
            <a:r>
              <a:rPr lang="en-GB" dirty="0"/>
              <a:t>how much needs to be done to improve accessibility of individual files in Moodle;</a:t>
            </a:r>
          </a:p>
          <a:p>
            <a:pPr marL="800100" lvl="1" indent="-342900">
              <a:spcAft>
                <a:spcPts val="1200"/>
              </a:spcAft>
            </a:pPr>
            <a:r>
              <a:rPr lang="en-GB" dirty="0"/>
              <a:t>what level of video captioning is needed; </a:t>
            </a:r>
          </a:p>
          <a:p>
            <a:pPr marL="800100" lvl="1" indent="-342900">
              <a:spcAft>
                <a:spcPts val="1200"/>
              </a:spcAft>
            </a:pPr>
            <a:r>
              <a:rPr lang="en-GB" dirty="0"/>
              <a:t>what constitutes a disproportionate burden.</a:t>
            </a:r>
          </a:p>
          <a:p>
            <a:pPr marL="0" indent="0">
              <a:spcAft>
                <a:spcPts val="1200"/>
              </a:spcAft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9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done to 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341103"/>
            <a:ext cx="10230946" cy="438037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GB" dirty="0"/>
              <a:t>Samples of website, Moodle, online library (</a:t>
            </a:r>
            <a:r>
              <a:rPr lang="en-GB" dirty="0" err="1"/>
              <a:t>Jisc</a:t>
            </a:r>
            <a:r>
              <a:rPr lang="en-GB" dirty="0"/>
              <a:t> snapshots)</a:t>
            </a:r>
          </a:p>
          <a:p>
            <a:pPr marL="342900" indent="-342900">
              <a:spcAft>
                <a:spcPts val="1200"/>
              </a:spcAft>
            </a:pPr>
            <a:r>
              <a:rPr lang="en-GB" dirty="0"/>
              <a:t>New online guidance created</a:t>
            </a:r>
          </a:p>
          <a:p>
            <a:pPr marL="342900" indent="-342900">
              <a:spcAft>
                <a:spcPts val="1200"/>
              </a:spcAft>
            </a:pPr>
            <a:r>
              <a:rPr lang="en-GB" dirty="0"/>
              <a:t>Awareness-raising in the academic community</a:t>
            </a:r>
          </a:p>
          <a:p>
            <a:pPr marL="342900" indent="-342900">
              <a:spcAft>
                <a:spcPts val="1200"/>
              </a:spcAft>
            </a:pPr>
            <a:r>
              <a:rPr lang="en-GB" dirty="0"/>
              <a:t>Liaison with </a:t>
            </a:r>
            <a:r>
              <a:rPr lang="en-GB" dirty="0" err="1"/>
              <a:t>Jisc</a:t>
            </a:r>
            <a:r>
              <a:rPr lang="en-GB" dirty="0"/>
              <a:t>, GDS, </a:t>
            </a:r>
            <a:r>
              <a:rPr lang="en-GB" dirty="0" err="1"/>
              <a:t>Ucisa</a:t>
            </a:r>
            <a:r>
              <a:rPr lang="en-GB" dirty="0"/>
              <a:t>, across the sector</a:t>
            </a:r>
          </a:p>
          <a:p>
            <a:pPr marL="342900" indent="-342900">
              <a:spcAft>
                <a:spcPts val="1200"/>
              </a:spcAft>
            </a:pPr>
            <a:r>
              <a:rPr lang="en-GB" dirty="0"/>
              <a:t>Established a Task And Finish group with cross-institutional representation</a:t>
            </a:r>
          </a:p>
          <a:p>
            <a:pPr marL="0" indent="0">
              <a:spcAft>
                <a:spcPts val="1200"/>
              </a:spcAft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2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32" y="3062688"/>
            <a:ext cx="10515600" cy="1325563"/>
          </a:xfrm>
        </p:spPr>
        <p:txBody>
          <a:bodyPr/>
          <a:lstStyle/>
          <a:p>
            <a:pPr algn="just"/>
            <a:r>
              <a:rPr lang="en-US" dirty="0"/>
              <a:t>What can we all do?</a:t>
            </a:r>
          </a:p>
        </p:txBody>
      </p:sp>
      <p:pic>
        <p:nvPicPr>
          <p:cNvPr id="6" name="Picture 5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7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5" y="1088130"/>
            <a:ext cx="7915322" cy="1325563"/>
          </a:xfrm>
        </p:spPr>
        <p:txBody>
          <a:bodyPr>
            <a:normAutofit/>
          </a:bodyPr>
          <a:lstStyle/>
          <a:p>
            <a:r>
              <a:rPr lang="en-US" dirty="0"/>
              <a:t>For Drupal, use the guidance at:</a:t>
            </a:r>
            <a:br>
              <a:rPr lang="en-US" dirty="0"/>
            </a:br>
            <a:r>
              <a:rPr lang="en-US" sz="2000" dirty="0">
                <a:hlinkClick r:id="rId2"/>
              </a:rPr>
              <a:t>https://www.ucl.ac.uk/isd/services/websites-apps/creating-accessible-content/websites-wikis-and-blogs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FE036-9B10-B94A-8876-73C27286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665" y="2564388"/>
            <a:ext cx="10150497" cy="3761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covers: </a:t>
            </a:r>
          </a:p>
          <a:p>
            <a:r>
              <a:rPr lang="en-GB" dirty="0"/>
              <a:t>Structuring content</a:t>
            </a:r>
          </a:p>
          <a:p>
            <a:r>
              <a:rPr lang="en-GB" dirty="0"/>
              <a:t>Accessible links</a:t>
            </a:r>
          </a:p>
          <a:p>
            <a:r>
              <a:rPr lang="en-GB" dirty="0"/>
              <a:t>Adding alternatives for rich media</a:t>
            </a:r>
          </a:p>
          <a:p>
            <a:r>
              <a:rPr lang="en-GB" dirty="0"/>
              <a:t>Writing for the web</a:t>
            </a:r>
          </a:p>
          <a:p>
            <a:r>
              <a:rPr lang="en-GB" dirty="0"/>
              <a:t>Creating accessible documents</a:t>
            </a:r>
          </a:p>
          <a:p>
            <a:endParaRPr lang="en-GB" dirty="0"/>
          </a:p>
        </p:txBody>
      </p:sp>
      <p:pic>
        <p:nvPicPr>
          <p:cNvPr id="6" name="Picture 5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09">
            <a:off x="7835148" y="1598385"/>
            <a:ext cx="3169685" cy="47077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93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4" y="979055"/>
            <a:ext cx="10515600" cy="1325563"/>
          </a:xfrm>
        </p:spPr>
        <p:txBody>
          <a:bodyPr/>
          <a:lstStyle/>
          <a:p>
            <a:pPr algn="just"/>
            <a:r>
              <a:rPr lang="en-US"/>
              <a:t>For Moodle, use the </a:t>
            </a:r>
            <a:r>
              <a:rPr lang="en-US">
                <a:hlinkClick r:id="rId2"/>
              </a:rPr>
              <a:t>baseline</a:t>
            </a:r>
            <a:r>
              <a:rPr lang="en-US"/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FE036-9B10-B94A-8876-73C27286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666" y="2374371"/>
            <a:ext cx="6446677" cy="4483629"/>
          </a:xfrm>
        </p:spPr>
        <p:txBody>
          <a:bodyPr>
            <a:normAutofit/>
          </a:bodyPr>
          <a:lstStyle/>
          <a:p>
            <a:r>
              <a:rPr lang="en-GB" dirty="0"/>
              <a:t>Meaningful structure with:</a:t>
            </a:r>
          </a:p>
          <a:p>
            <a:pPr lvl="1"/>
            <a:r>
              <a:rPr lang="en-GB" dirty="0"/>
              <a:t>Section overviews.</a:t>
            </a:r>
          </a:p>
          <a:p>
            <a:pPr lvl="1"/>
            <a:r>
              <a:rPr lang="en-GB" dirty="0"/>
              <a:t>Group and label content</a:t>
            </a:r>
          </a:p>
          <a:p>
            <a:r>
              <a:rPr lang="en-GB" dirty="0"/>
              <a:t>Consistent navigation </a:t>
            </a:r>
          </a:p>
          <a:p>
            <a:pPr lvl="1"/>
            <a:r>
              <a:rPr lang="en-GB" dirty="0"/>
              <a:t>Labelling</a:t>
            </a:r>
          </a:p>
          <a:p>
            <a:pPr lvl="1"/>
            <a:r>
              <a:rPr lang="en-GB" dirty="0"/>
              <a:t>Templates and consistency across courses</a:t>
            </a:r>
          </a:p>
          <a:p>
            <a:r>
              <a:rPr lang="en-GB" dirty="0"/>
              <a:t>Presentation  </a:t>
            </a:r>
          </a:p>
          <a:p>
            <a:pPr lvl="1"/>
            <a:r>
              <a:rPr lang="en-GB" dirty="0"/>
              <a:t>Clear layouts</a:t>
            </a:r>
          </a:p>
          <a:p>
            <a:pPr lvl="1"/>
            <a:r>
              <a:rPr lang="en-GB" dirty="0"/>
              <a:t>Good spacing</a:t>
            </a:r>
          </a:p>
          <a:p>
            <a:pPr lvl="1"/>
            <a:r>
              <a:rPr lang="en-GB" dirty="0"/>
              <a:t>Text that isn’t cramped, or dense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9A155-F486-104E-9CD5-BDE450221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419">
            <a:off x="8820381" y="2377320"/>
            <a:ext cx="2551465" cy="35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2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4" y="979055"/>
            <a:ext cx="10515600" cy="1325563"/>
          </a:xfrm>
        </p:spPr>
        <p:txBody>
          <a:bodyPr/>
          <a:lstStyle/>
          <a:p>
            <a:pPr algn="just"/>
            <a:r>
              <a:rPr lang="en-US" dirty="0"/>
              <a:t>For documents…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FE036-9B10-B94A-8876-73C27286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666" y="2374371"/>
            <a:ext cx="7013545" cy="4483629"/>
          </a:xfrm>
        </p:spPr>
        <p:txBody>
          <a:bodyPr>
            <a:normAutofit/>
          </a:bodyPr>
          <a:lstStyle/>
          <a:p>
            <a:r>
              <a:rPr lang="en-GB" dirty="0"/>
              <a:t>Word, </a:t>
            </a:r>
            <a:r>
              <a:rPr lang="en-GB" dirty="0" err="1"/>
              <a:t>Powerpoint</a:t>
            </a:r>
            <a:r>
              <a:rPr lang="en-GB" dirty="0"/>
              <a:t> both come with excellent accessibility checkers</a:t>
            </a:r>
          </a:p>
          <a:p>
            <a:r>
              <a:rPr lang="en-GB" dirty="0"/>
              <a:t>Always select the accessible option when creating PDFs</a:t>
            </a:r>
          </a:p>
          <a:p>
            <a:r>
              <a:rPr lang="en-GB" dirty="0"/>
              <a:t>Enable any accessibility tools option in Acrobat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545BC8-F2F0-134E-A9CE-1A7355E14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3" y="0"/>
            <a:ext cx="1145211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3452B-F7F4-1848-A397-6F9A26BCEA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4" y="74084"/>
            <a:ext cx="12192000" cy="5804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001021-2F9F-1A41-BD41-FE30090C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963"/>
            <a:ext cx="12192000" cy="6169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A9B2A-17E7-2A41-BA7B-C3EA15676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" y="185799"/>
            <a:ext cx="12192000" cy="6565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789A28-08D4-AC43-ADA3-9815D00AF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0" y="0"/>
            <a:ext cx="8303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get help and advice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9B6D5-90A7-1A4E-A42A-0C302960D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UCL guidance</a:t>
            </a:r>
          </a:p>
          <a:p>
            <a:pPr lvl="1"/>
            <a:r>
              <a:rPr lang="en-GB">
                <a:hlinkClick r:id="rId2"/>
              </a:rPr>
              <a:t>Creating Accessible Content</a:t>
            </a:r>
            <a:r>
              <a:rPr lang="en-GB"/>
              <a:t> – online guidance</a:t>
            </a:r>
          </a:p>
          <a:p>
            <a:pPr lvl="1"/>
            <a:r>
              <a:rPr lang="en-GB">
                <a:hlinkClick r:id="rId3"/>
              </a:rPr>
              <a:t>Accessible Teaching Practices </a:t>
            </a:r>
            <a:r>
              <a:rPr lang="en-GB"/>
              <a:t>– self-paced Moodle course</a:t>
            </a:r>
          </a:p>
          <a:p>
            <a:pPr lvl="1"/>
            <a:r>
              <a:rPr lang="en-GB">
                <a:hlinkClick r:id="rId4"/>
              </a:rPr>
              <a:t>E-learning baseline </a:t>
            </a:r>
            <a:r>
              <a:rPr lang="en-GB"/>
              <a:t>– minimum expectations for Moodle course design</a:t>
            </a:r>
          </a:p>
          <a:p>
            <a:pPr lvl="1"/>
            <a:endParaRPr lang="en-GB"/>
          </a:p>
          <a:p>
            <a:r>
              <a:rPr lang="en-GB"/>
              <a:t>Government Digital Service </a:t>
            </a:r>
          </a:p>
          <a:p>
            <a:pPr lvl="1"/>
            <a:r>
              <a:rPr lang="en-GB">
                <a:hlinkClick r:id="rId5"/>
              </a:rPr>
              <a:t>Guidance on the legislation</a:t>
            </a:r>
            <a:endParaRPr lang="en-GB"/>
          </a:p>
          <a:p>
            <a:pPr lvl="1"/>
            <a:r>
              <a:rPr lang="en-GB">
                <a:hlinkClick r:id="rId6"/>
              </a:rPr>
              <a:t>Nice set of “dos and don’ts” posters</a:t>
            </a:r>
            <a:endParaRPr lang="en-GB"/>
          </a:p>
          <a:p>
            <a:pPr lvl="1"/>
            <a:endParaRPr lang="en-GB"/>
          </a:p>
          <a:p>
            <a:r>
              <a:rPr lang="en-GB">
                <a:hlinkClick r:id="rId7"/>
              </a:rPr>
              <a:t>Getting started with accessibility and inclusion </a:t>
            </a:r>
            <a:r>
              <a:rPr lang="en-GB"/>
              <a:t>– overview from </a:t>
            </a:r>
            <a:r>
              <a:rPr lang="en-GB" err="1"/>
              <a:t>Jisc</a:t>
            </a:r>
            <a:r>
              <a:rPr lang="en-GB"/>
              <a:t> </a:t>
            </a:r>
          </a:p>
          <a:p>
            <a:endParaRPr lang="en-GB"/>
          </a:p>
        </p:txBody>
      </p:sp>
      <p:pic>
        <p:nvPicPr>
          <p:cNvPr id="6" name="Picture 5" title="Decorativ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3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0D18-1CA2-496B-AB9B-414722B2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More info and help: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A0DA-0351-420B-A66C-3E4D9090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http://www.ucl.ac.uk/digital-accessibility 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web-support@ucl.ac.uk 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digitalaccessibility@ucl.ac.uk</a:t>
            </a:r>
            <a:r>
              <a:rPr lang="en-GB" dirty="0"/>
              <a:t> </a:t>
            </a:r>
          </a:p>
        </p:txBody>
      </p:sp>
      <p:pic>
        <p:nvPicPr>
          <p:cNvPr id="4" name="Picture 3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0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means to be accessible - POUR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BF75-4A22-EA4F-935B-39FE457D8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431"/>
            <a:ext cx="10045700" cy="457133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Perceivable</a:t>
            </a:r>
            <a:r>
              <a:rPr lang="en-US" dirty="0"/>
              <a:t> – content can be accessed using the senses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Operable</a:t>
            </a:r>
            <a:r>
              <a:rPr lang="en-GB" dirty="0"/>
              <a:t> – can be operated by all (buttons, keyboard, voice, etc)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Understandable </a:t>
            </a:r>
            <a:r>
              <a:rPr lang="en-US" dirty="0"/>
              <a:t>– predictable navigation, language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Robust</a:t>
            </a:r>
            <a:r>
              <a:rPr lang="en-US" dirty="0"/>
              <a:t> – works reliably on different platforms</a:t>
            </a:r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barriers</a:t>
            </a:r>
            <a:endParaRPr lang="en-US" dirty="0"/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pic>
        <p:nvPicPr>
          <p:cNvPr id="7" name="Picture 6" title="Decorative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0567" y="979055"/>
            <a:ext cx="2601433" cy="590005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2D3B71-D47C-D844-95A2-E17249CFA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33165"/>
              </p:ext>
            </p:extLst>
          </p:nvPr>
        </p:nvGraphicFramePr>
        <p:xfrm>
          <a:off x="662473" y="1757902"/>
          <a:ext cx="8350578" cy="4759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43631">
                  <a:extLst>
                    <a:ext uri="{9D8B030D-6E8A-4147-A177-3AD203B41FA5}">
                      <a16:colId xmlns:a16="http://schemas.microsoft.com/office/drawing/2014/main" val="4064231105"/>
                    </a:ext>
                  </a:extLst>
                </a:gridCol>
                <a:gridCol w="4206947">
                  <a:extLst>
                    <a:ext uri="{9D8B030D-6E8A-4147-A177-3AD203B41FA5}">
                      <a16:colId xmlns:a16="http://schemas.microsoft.com/office/drawing/2014/main" val="2261049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Who is affected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19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Poorly structured and signposted web pages and Moodle courses.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Everyone.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6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Poorly structured and tagged documents.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Principally screen-reader and keyboard-only users, but everyone will find clear structure and navigation helpful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23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Poor colour contrast, or using colour as a sole method to communicate. 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Visually impaired and dyslexic users.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Images without alternative descriptive text. 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Screen-reader users.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23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Inaccessible PDFs (especially ones based on scanned images).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Screen-reader users and</a:t>
                      </a:r>
                      <a:r>
                        <a:rPr lang="en-GB" sz="1800" baseline="0"/>
                        <a:t> dyslexic user</a:t>
                      </a:r>
                      <a:r>
                        <a:rPr lang="en-GB" sz="1800"/>
                        <a:t>.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Media content without subtitles,</a:t>
                      </a:r>
                      <a:r>
                        <a:rPr lang="en-GB" sz="1800" baseline="0"/>
                        <a:t> </a:t>
                      </a:r>
                      <a:r>
                        <a:rPr lang="en-GB" sz="1800"/>
                        <a:t>captions or audio descriptions. 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D/deaf, dyslexic users and non-native English.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26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44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691A-EC3D-9848-BCAA-7ED3CEED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341103"/>
            <a:ext cx="6756250" cy="438037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3000"/>
              </a:spcAft>
            </a:pPr>
            <a:r>
              <a:rPr lang="en-US" sz="2400" dirty="0"/>
              <a:t>The </a:t>
            </a:r>
            <a:r>
              <a:rPr lang="en-US" sz="2400" dirty="0">
                <a:hlinkClick r:id="rId2"/>
              </a:rPr>
              <a:t>EU Directive </a:t>
            </a:r>
            <a:r>
              <a:rPr lang="en-US" sz="2400" dirty="0"/>
              <a:t>on the accessibility of public sector websites and mobile applications.</a:t>
            </a:r>
          </a:p>
          <a:p>
            <a:pPr marL="285750" indent="-285750">
              <a:lnSpc>
                <a:spcPct val="120000"/>
              </a:lnSpc>
              <a:spcAft>
                <a:spcPts val="3000"/>
              </a:spcAft>
            </a:pPr>
            <a:r>
              <a:rPr lang="en-US" sz="2400" dirty="0">
                <a:hlinkClick r:id="rId3"/>
              </a:rPr>
              <a:t>The Public Sector Bodies (Websites and Mobile Applications) Accessibility Regulations (2018)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20000"/>
              </a:lnSpc>
              <a:spcAft>
                <a:spcPts val="3000"/>
              </a:spcAft>
            </a:pPr>
            <a:r>
              <a:rPr lang="en-US" sz="2400" dirty="0">
                <a:hlinkClick r:id="rId4"/>
              </a:rPr>
              <a:t>Accessible VLEs</a:t>
            </a:r>
            <a:r>
              <a:rPr lang="en-US" sz="2400" dirty="0"/>
              <a:t> – the ‘Policy Connect’ Briefing (The easy read).</a:t>
            </a:r>
          </a:p>
          <a:p>
            <a:pPr>
              <a:lnSpc>
                <a:spcPct val="120000"/>
              </a:lnSpc>
            </a:pPr>
            <a:endParaRPr lang="en-GB" sz="2400" dirty="0"/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142331E-5A87-EA48-9D50-125A35102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635051" y="2843299"/>
            <a:ext cx="2196000" cy="21960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Rectangle 9" descr="Gavel">
            <a:extLst>
              <a:ext uri="{FF2B5EF4-FFF2-40B4-BE49-F238E27FC236}">
                <a16:creationId xmlns:a16="http://schemas.microsoft.com/office/drawing/2014/main" id="{5C61E924-1345-C64C-BD34-5412B7071EB6}"/>
              </a:ext>
            </a:extLst>
          </p:cNvPr>
          <p:cNvSpPr/>
          <p:nvPr/>
        </p:nvSpPr>
        <p:spPr>
          <a:xfrm>
            <a:off x="9103051" y="3311300"/>
            <a:ext cx="1260000" cy="126000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6443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88" y="868559"/>
            <a:ext cx="10515600" cy="1325563"/>
          </a:xfrm>
        </p:spPr>
        <p:txBody>
          <a:bodyPr/>
          <a:lstStyle/>
          <a:p>
            <a:r>
              <a:rPr lang="en-US" dirty="0"/>
              <a:t>What’s in scope?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691A-EC3D-9848-BCAA-7ED3CEED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4" y="2194122"/>
            <a:ext cx="10126843" cy="43803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400" dirty="0"/>
              <a:t>Websites and intranets (both the platform, and the content. Digital Presence are generally responsible for the accessibility of platforms used within their service; website editors are responsible for the content.)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Documents on websites and intranets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Videos and multimedia content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Libraries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Student portals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Staff systems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Apps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Purchased third party content and tools</a:t>
            </a:r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1186"/>
            <a:ext cx="10515600" cy="1325563"/>
          </a:xfrm>
        </p:spPr>
        <p:txBody>
          <a:bodyPr/>
          <a:lstStyle/>
          <a:p>
            <a:r>
              <a:rPr lang="en-GB" dirty="0"/>
              <a:t>Timescales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7EA14-006F-2540-916F-034821E4F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1686"/>
            <a:ext cx="445647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Public-facing websites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b="1" dirty="0"/>
              <a:t>New or updated</a:t>
            </a:r>
            <a:r>
              <a:rPr lang="en-GB" sz="2600" dirty="0"/>
              <a:t> online content published on or after 23 Sept 2018 has to comply by </a:t>
            </a:r>
            <a:r>
              <a:rPr lang="en-GB" sz="2600" b="1" dirty="0"/>
              <a:t>22 Sept 2019. 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b="1" dirty="0"/>
              <a:t>Existing sites </a:t>
            </a:r>
            <a:r>
              <a:rPr lang="en-GB" sz="2600" dirty="0"/>
              <a:t>(published before 23 Sept 2018) must comply by </a:t>
            </a:r>
            <a:r>
              <a:rPr lang="en-GB" sz="2600" b="1" dirty="0"/>
              <a:t>Sept </a:t>
            </a:r>
            <a:r>
              <a:rPr lang="en-GB" b="1" dirty="0"/>
              <a:t>2020</a:t>
            </a:r>
            <a:r>
              <a:rPr lang="en-GB" dirty="0"/>
              <a:t>. </a:t>
            </a:r>
          </a:p>
          <a:p>
            <a:pPr marL="0" indent="0">
              <a:spcAft>
                <a:spcPts val="1200"/>
              </a:spcAft>
              <a:buNone/>
            </a:pP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D2BB-70F7-F247-8A49-7D38B695A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9858" y="2611686"/>
            <a:ext cx="548394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Intranets (behind a password)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b="1" dirty="0"/>
              <a:t>New or substantially revised content</a:t>
            </a:r>
            <a:r>
              <a:rPr lang="en-GB" sz="2600" dirty="0"/>
              <a:t> published on or after 23 Sept 2019 to comply with the requirements of the regulations </a:t>
            </a:r>
            <a:r>
              <a:rPr lang="en-GB" sz="2600" b="1" dirty="0">
                <a:solidFill>
                  <a:srgbClr val="C00000"/>
                </a:solidFill>
              </a:rPr>
              <a:t>on publication</a:t>
            </a:r>
            <a:r>
              <a:rPr lang="en-GB" sz="2600" dirty="0"/>
              <a:t>.</a:t>
            </a:r>
            <a:endParaRPr lang="en-GB" sz="2600" b="1" dirty="0"/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dirty="0"/>
              <a:t>Intranet content published before 23 September 2019, doesn’t have to be brought into compliance at a fixed point; they must instead be brought into compliance </a:t>
            </a:r>
            <a:r>
              <a:rPr lang="en-GB" sz="2600" b="1" dirty="0">
                <a:solidFill>
                  <a:srgbClr val="C00000"/>
                </a:solidFill>
              </a:rPr>
              <a:t>only when first substantially revised on or after 23 September 2019</a:t>
            </a:r>
          </a:p>
          <a:p>
            <a:endParaRPr lang="en-US" dirty="0"/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5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8" y="841060"/>
            <a:ext cx="10515600" cy="1325563"/>
          </a:xfrm>
        </p:spPr>
        <p:txBody>
          <a:bodyPr/>
          <a:lstStyle/>
          <a:p>
            <a:r>
              <a:rPr lang="en-GB" dirty="0"/>
              <a:t>Exemptions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01" y="2084431"/>
            <a:ext cx="7357540" cy="46370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dirty="0"/>
              <a:t>Pre-recorded media published before 23 Sept 2020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dirty="0"/>
              <a:t>Live audio and video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dirty="0"/>
              <a:t>Third party content that UCL didn’t pay for or develop (e.g. external social media content)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dirty="0"/>
              <a:t>Heritage collections – e.g. scanned manuscripts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dirty="0"/>
              <a:t>Online maps </a:t>
            </a:r>
          </a:p>
          <a:p>
            <a:pPr marL="361950" indent="-361950">
              <a:lnSpc>
                <a:spcPct val="110000"/>
              </a:lnSpc>
            </a:pPr>
            <a:r>
              <a:rPr lang="en-GB" sz="2600" dirty="0"/>
              <a:t>Archived websites if they are not needed for services we provide</a:t>
            </a:r>
          </a:p>
          <a:p>
            <a:endParaRPr lang="en-GB" sz="2400" dirty="0"/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506FD9-5A0C-9D40-A93C-CB3E8BAED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810256">
            <a:off x="8246431" y="2775056"/>
            <a:ext cx="3715260" cy="24908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j-lt"/>
              </a:rPr>
              <a:t>Get out of jail free</a:t>
            </a:r>
          </a:p>
        </p:txBody>
      </p:sp>
    </p:spTree>
    <p:extLst>
      <p:ext uri="{BB962C8B-B14F-4D97-AF65-F5344CB8AC3E}">
        <p14:creationId xmlns:p14="http://schemas.microsoft.com/office/powerpoint/2010/main" val="95629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758868"/>
            <a:ext cx="11117179" cy="1325563"/>
          </a:xfrm>
        </p:spPr>
        <p:txBody>
          <a:bodyPr/>
          <a:lstStyle/>
          <a:p>
            <a:r>
              <a:rPr lang="en-GB" dirty="0"/>
              <a:t>Disproportionate burden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6" y="2084431"/>
            <a:ext cx="8329194" cy="4637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To declare that making particular things accessible is a disproportionate burden, we must weigh up:</a:t>
            </a:r>
          </a:p>
          <a:p>
            <a:r>
              <a:rPr lang="en-GB" sz="2000" dirty="0"/>
              <a:t>the burden that making those things accessible places on UCL</a:t>
            </a:r>
          </a:p>
          <a:p>
            <a:r>
              <a:rPr lang="en-GB" sz="2000" dirty="0"/>
              <a:t>the benefits of making those things accessible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We need to think about:</a:t>
            </a:r>
          </a:p>
          <a:p>
            <a:r>
              <a:rPr lang="en-GB" sz="2000" dirty="0"/>
              <a:t>UCL’s size and resources</a:t>
            </a:r>
          </a:p>
          <a:p>
            <a:r>
              <a:rPr lang="en-GB" sz="2000" dirty="0"/>
              <a:t>how much making things accessible would cost and the impact that would have on UCL</a:t>
            </a:r>
          </a:p>
          <a:p>
            <a:r>
              <a:rPr lang="en-GB" sz="2000" dirty="0"/>
              <a:t>how much users with a disability would benefit from us making things accessible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pic>
        <p:nvPicPr>
          <p:cNvPr id="6" name="Graphic 5" descr="Scales of Justice">
            <a:extLst>
              <a:ext uri="{FF2B5EF4-FFF2-40B4-BE49-F238E27FC236}">
                <a16:creationId xmlns:a16="http://schemas.microsoft.com/office/drawing/2014/main" id="{D7A15E0E-E4F9-1C44-9B6C-70C263F5D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12321" y="2450042"/>
            <a:ext cx="2602163" cy="2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4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&amp; enforcement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341103"/>
            <a:ext cx="8461760" cy="4380372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</a:pPr>
            <a:r>
              <a:rPr lang="en-GB" dirty="0"/>
              <a:t>Government Digital Services (GDS) will monitor and report</a:t>
            </a:r>
          </a:p>
          <a:p>
            <a:pPr marL="342900" indent="-342900">
              <a:spcAft>
                <a:spcPts val="1200"/>
              </a:spcAft>
            </a:pPr>
            <a:r>
              <a:rPr lang="en-GB" dirty="0"/>
              <a:t>Equalities and Human Rights Commission (EHRC) is the enforcement body</a:t>
            </a:r>
          </a:p>
          <a:p>
            <a:pPr marL="342900" indent="-342900">
              <a:spcAft>
                <a:spcPts val="1200"/>
              </a:spcAft>
            </a:pPr>
            <a:r>
              <a:rPr lang="en-GB" dirty="0"/>
              <a:t>Both will aim to provide a proportionate, corrective and supportive mechanism for compliance – they don’t want us closing down sites </a:t>
            </a:r>
          </a:p>
          <a:p>
            <a:pPr marL="342900" indent="-342900">
              <a:spcAft>
                <a:spcPts val="1200"/>
              </a:spcAft>
            </a:pPr>
            <a:r>
              <a:rPr lang="en-GB" dirty="0"/>
              <a:t>Sample of 2055 sites initially </a:t>
            </a:r>
          </a:p>
          <a:p>
            <a:pPr marL="342900" indent="-342900">
              <a:spcAft>
                <a:spcPts val="1200"/>
              </a:spcAft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B4E33C-F352-5D4C-9B57-AB00CB67B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9575800" y="3231036"/>
            <a:ext cx="1661274" cy="225536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587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DCDCB2A276A49ADD644EE3A95A50D" ma:contentTypeVersion="6" ma:contentTypeDescription="Create a new document." ma:contentTypeScope="" ma:versionID="42f2c102b7cc891578fc12a962195196">
  <xsd:schema xmlns:xsd="http://www.w3.org/2001/XMLSchema" xmlns:xs="http://www.w3.org/2001/XMLSchema" xmlns:p="http://schemas.microsoft.com/office/2006/metadata/properties" xmlns:ns2="9951e398-7ff3-456f-aa46-93e604f4b5a9" xmlns:ns3="26131dc3-1488-4d2c-a372-7ca13201d24b" targetNamespace="http://schemas.microsoft.com/office/2006/metadata/properties" ma:root="true" ma:fieldsID="b0ad4bfe15cd3cc5c98bbe40edfd35d1" ns2:_="" ns3:_="">
    <xsd:import namespace="9951e398-7ff3-456f-aa46-93e604f4b5a9"/>
    <xsd:import namespace="26131dc3-1488-4d2c-a372-7ca13201d2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1e398-7ff3-456f-aa46-93e604f4b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31dc3-1488-4d2c-a372-7ca13201d2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58AD9-7AF3-4E76-926E-0E2DEFBF4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A0E316-E0E1-48C0-ACDD-20647CA4E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51e398-7ff3-456f-aa46-93e604f4b5a9"/>
    <ds:schemaRef ds:uri="26131dc3-1488-4d2c-a372-7ca13201d2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6E668F-B543-4C2F-A2C7-3FB32F1EC8BF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26131dc3-1488-4d2c-a372-7ca13201d24b"/>
    <ds:schemaRef ds:uri="http://schemas.microsoft.com/office/2006/documentManagement/types"/>
    <ds:schemaRef ds:uri="9951e398-7ff3-456f-aa46-93e604f4b5a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729</Words>
  <Application>Microsoft Office PowerPoint</Application>
  <PresentationFormat>Widescreen</PresentationFormat>
  <Paragraphs>123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Digital Accessibility</vt:lpstr>
      <vt:lpstr>What it means to be accessible - POUR</vt:lpstr>
      <vt:lpstr>Common barriers</vt:lpstr>
      <vt:lpstr>New legislation</vt:lpstr>
      <vt:lpstr>What’s in scope?</vt:lpstr>
      <vt:lpstr>Timescales</vt:lpstr>
      <vt:lpstr>Exemptions </vt:lpstr>
      <vt:lpstr>Disproportionate burden </vt:lpstr>
      <vt:lpstr>Monitoring &amp; enforcement </vt:lpstr>
      <vt:lpstr>Grey areas</vt:lpstr>
      <vt:lpstr>Work done to date</vt:lpstr>
      <vt:lpstr>What can we all do?</vt:lpstr>
      <vt:lpstr>For Drupal, use the guidance at: https://www.ucl.ac.uk/isd/services/websites-apps/creating-accessible-content/websites-wikis-and-blogs</vt:lpstr>
      <vt:lpstr>For Moodle, use the baseline…</vt:lpstr>
      <vt:lpstr>For documents…</vt:lpstr>
      <vt:lpstr>Where to get help and advice</vt:lpstr>
      <vt:lpstr>More info and help: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</dc:title>
  <dc:creator>Strawbridge, Fiona</dc:creator>
  <cp:lastModifiedBy>Sarah Mayhew</cp:lastModifiedBy>
  <cp:revision>36</cp:revision>
  <dcterms:created xsi:type="dcterms:W3CDTF">2019-05-22T18:51:31Z</dcterms:created>
  <dcterms:modified xsi:type="dcterms:W3CDTF">2019-09-18T16:34:38Z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0x01010005EDCDCB2A276A49ADD644EE3A95A50D</vt:lpwstr>
  </property>
</Properties>
</file>